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20"/>
  </p:notesMasterIdLst>
  <p:handoutMasterIdLst>
    <p:handoutMasterId r:id="rId121"/>
  </p:handoutMasterIdLst>
  <p:sldIdLst>
    <p:sldId id="778" r:id="rId2"/>
    <p:sldId id="779" r:id="rId3"/>
    <p:sldId id="780" r:id="rId4"/>
    <p:sldId id="781" r:id="rId5"/>
    <p:sldId id="875" r:id="rId6"/>
    <p:sldId id="782" r:id="rId7"/>
    <p:sldId id="876" r:id="rId8"/>
    <p:sldId id="783" r:id="rId9"/>
    <p:sldId id="784" r:id="rId10"/>
    <p:sldId id="785" r:id="rId11"/>
    <p:sldId id="786" r:id="rId12"/>
    <p:sldId id="787" r:id="rId13"/>
    <p:sldId id="788" r:id="rId14"/>
    <p:sldId id="789" r:id="rId15"/>
    <p:sldId id="877" r:id="rId16"/>
    <p:sldId id="878" r:id="rId17"/>
    <p:sldId id="790" r:id="rId18"/>
    <p:sldId id="791" r:id="rId19"/>
    <p:sldId id="903" r:id="rId20"/>
    <p:sldId id="879" r:id="rId21"/>
    <p:sldId id="880" r:id="rId22"/>
    <p:sldId id="881" r:id="rId23"/>
    <p:sldId id="793" r:id="rId24"/>
    <p:sldId id="794" r:id="rId25"/>
    <p:sldId id="883" r:id="rId26"/>
    <p:sldId id="884" r:id="rId27"/>
    <p:sldId id="795" r:id="rId28"/>
    <p:sldId id="796" r:id="rId29"/>
    <p:sldId id="797" r:id="rId30"/>
    <p:sldId id="882" r:id="rId31"/>
    <p:sldId id="798" r:id="rId32"/>
    <p:sldId id="799" r:id="rId33"/>
    <p:sldId id="885" r:id="rId34"/>
    <p:sldId id="800" r:id="rId35"/>
    <p:sldId id="886" r:id="rId36"/>
    <p:sldId id="801" r:id="rId37"/>
    <p:sldId id="887" r:id="rId38"/>
    <p:sldId id="802" r:id="rId39"/>
    <p:sldId id="803" r:id="rId40"/>
    <p:sldId id="804" r:id="rId41"/>
    <p:sldId id="888" r:id="rId42"/>
    <p:sldId id="805" r:id="rId43"/>
    <p:sldId id="889" r:id="rId44"/>
    <p:sldId id="806" r:id="rId45"/>
    <p:sldId id="890" r:id="rId46"/>
    <p:sldId id="807" r:id="rId47"/>
    <p:sldId id="808" r:id="rId48"/>
    <p:sldId id="809" r:id="rId49"/>
    <p:sldId id="810" r:id="rId50"/>
    <p:sldId id="811" r:id="rId51"/>
    <p:sldId id="812" r:id="rId52"/>
    <p:sldId id="813" r:id="rId53"/>
    <p:sldId id="814" r:id="rId54"/>
    <p:sldId id="815" r:id="rId55"/>
    <p:sldId id="816" r:id="rId56"/>
    <p:sldId id="817" r:id="rId57"/>
    <p:sldId id="818" r:id="rId58"/>
    <p:sldId id="891" r:id="rId59"/>
    <p:sldId id="819" r:id="rId60"/>
    <p:sldId id="820" r:id="rId61"/>
    <p:sldId id="892" r:id="rId62"/>
    <p:sldId id="821" r:id="rId63"/>
    <p:sldId id="822" r:id="rId64"/>
    <p:sldId id="893" r:id="rId65"/>
    <p:sldId id="823" r:id="rId66"/>
    <p:sldId id="894" r:id="rId67"/>
    <p:sldId id="895" r:id="rId68"/>
    <p:sldId id="896" r:id="rId69"/>
    <p:sldId id="824" r:id="rId70"/>
    <p:sldId id="825" r:id="rId71"/>
    <p:sldId id="826" r:id="rId72"/>
    <p:sldId id="827" r:id="rId73"/>
    <p:sldId id="828" r:id="rId74"/>
    <p:sldId id="829" r:id="rId75"/>
    <p:sldId id="897" r:id="rId76"/>
    <p:sldId id="898" r:id="rId77"/>
    <p:sldId id="899" r:id="rId78"/>
    <p:sldId id="900" r:id="rId79"/>
    <p:sldId id="830" r:id="rId80"/>
    <p:sldId id="831" r:id="rId81"/>
    <p:sldId id="832" r:id="rId82"/>
    <p:sldId id="833" r:id="rId83"/>
    <p:sldId id="834" r:id="rId84"/>
    <p:sldId id="835" r:id="rId85"/>
    <p:sldId id="836" r:id="rId86"/>
    <p:sldId id="837" r:id="rId87"/>
    <p:sldId id="838" r:id="rId88"/>
    <p:sldId id="839" r:id="rId89"/>
    <p:sldId id="840" r:id="rId90"/>
    <p:sldId id="841" r:id="rId91"/>
    <p:sldId id="842" r:id="rId92"/>
    <p:sldId id="843" r:id="rId93"/>
    <p:sldId id="844" r:id="rId94"/>
    <p:sldId id="901" r:id="rId95"/>
    <p:sldId id="902" r:id="rId96"/>
    <p:sldId id="846" r:id="rId97"/>
    <p:sldId id="847" r:id="rId98"/>
    <p:sldId id="848" r:id="rId99"/>
    <p:sldId id="849" r:id="rId100"/>
    <p:sldId id="850" r:id="rId101"/>
    <p:sldId id="851" r:id="rId102"/>
    <p:sldId id="852" r:id="rId103"/>
    <p:sldId id="860" r:id="rId104"/>
    <p:sldId id="861" r:id="rId105"/>
    <p:sldId id="904" r:id="rId106"/>
    <p:sldId id="862" r:id="rId107"/>
    <p:sldId id="863" r:id="rId108"/>
    <p:sldId id="864" r:id="rId109"/>
    <p:sldId id="865" r:id="rId110"/>
    <p:sldId id="866" r:id="rId111"/>
    <p:sldId id="867" r:id="rId112"/>
    <p:sldId id="868" r:id="rId113"/>
    <p:sldId id="869" r:id="rId114"/>
    <p:sldId id="870" r:id="rId115"/>
    <p:sldId id="871" r:id="rId116"/>
    <p:sldId id="872" r:id="rId117"/>
    <p:sldId id="873" r:id="rId118"/>
    <p:sldId id="874" r:id="rId11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000099"/>
    <a:srgbClr val="FF0000"/>
    <a:srgbClr val="008000"/>
    <a:srgbClr val="66CC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 autoAdjust="0"/>
    <p:restoredTop sz="94672"/>
  </p:normalViewPr>
  <p:slideViewPr>
    <p:cSldViewPr snapToGrid="0">
      <p:cViewPr varScale="1">
        <p:scale>
          <a:sx n="66" d="100"/>
          <a:sy n="66" d="100"/>
        </p:scale>
        <p:origin x="1910" y="2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14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Zafran" userId="785f8517f8a52b66" providerId="LiveId" clId="{9410FC49-7728-43EA-BED8-EE0A7F18188F}"/>
    <pc:docChg chg="modSld">
      <pc:chgData name="Muhammad Zafran" userId="785f8517f8a52b66" providerId="LiveId" clId="{9410FC49-7728-43EA-BED8-EE0A7F18188F}" dt="2025-12-24T00:20:46.299" v="2" actId="20577"/>
      <pc:docMkLst>
        <pc:docMk/>
      </pc:docMkLst>
      <pc:sldChg chg="modSp mod">
        <pc:chgData name="Muhammad Zafran" userId="785f8517f8a52b66" providerId="LiveId" clId="{9410FC49-7728-43EA-BED8-EE0A7F18188F}" dt="2025-12-24T00:20:46.299" v="2" actId="20577"/>
        <pc:sldMkLst>
          <pc:docMk/>
          <pc:sldMk cId="2868532363" sldId="788"/>
        </pc:sldMkLst>
        <pc:spChg chg="mod">
          <ac:chgData name="Muhammad Zafran" userId="785f8517f8a52b66" providerId="LiveId" clId="{9410FC49-7728-43EA-BED8-EE0A7F18188F}" dt="2025-12-24T00:20:46.299" v="2" actId="20577"/>
          <ac:spMkLst>
            <pc:docMk/>
            <pc:sldMk cId="2868532363" sldId="788"/>
            <ac:spMk id="11270" creationId="{00000000-0000-0000-0000-000000000000}"/>
          </ac:spMkLst>
        </pc:spChg>
      </pc:sldChg>
      <pc:sldChg chg="modSp">
        <pc:chgData name="Muhammad Zafran" userId="785f8517f8a52b66" providerId="LiveId" clId="{9410FC49-7728-43EA-BED8-EE0A7F18188F}" dt="2025-11-24T06:57:52.022" v="0" actId="1076"/>
        <pc:sldMkLst>
          <pc:docMk/>
          <pc:sldMk cId="3548002682" sldId="890"/>
        </pc:sldMkLst>
        <pc:spChg chg="mod">
          <ac:chgData name="Muhammad Zafran" userId="785f8517f8a52b66" providerId="LiveId" clId="{9410FC49-7728-43EA-BED8-EE0A7F18188F}" dt="2025-11-24T06:57:52.022" v="0" actId="1076"/>
          <ac:spMkLst>
            <pc:docMk/>
            <pc:sldMk cId="3548002682" sldId="890"/>
            <ac:spMk id="15" creationId="{00000000-0000-0000-0000-000000000000}"/>
          </ac:spMkLst>
        </pc:spChg>
        <pc:spChg chg="mod">
          <ac:chgData name="Muhammad Zafran" userId="785f8517f8a52b66" providerId="LiveId" clId="{9410FC49-7728-43EA-BED8-EE0A7F18188F}" dt="2025-11-24T06:57:52.022" v="0" actId="1076"/>
          <ac:spMkLst>
            <pc:docMk/>
            <pc:sldMk cId="3548002682" sldId="890"/>
            <ac:spMk id="16" creationId="{00000000-0000-0000-0000-000000000000}"/>
          </ac:spMkLst>
        </pc:spChg>
        <pc:grpChg chg="mod">
          <ac:chgData name="Muhammad Zafran" userId="785f8517f8a52b66" providerId="LiveId" clId="{9410FC49-7728-43EA-BED8-EE0A7F18188F}" dt="2025-11-24T06:57:52.022" v="0" actId="1076"/>
          <ac:grpSpMkLst>
            <pc:docMk/>
            <pc:sldMk cId="3548002682" sldId="890"/>
            <ac:grpSpMk id="13" creationId="{00000000-0000-0000-0000-000000000000}"/>
          </ac:grpSpMkLst>
        </pc:grpChg>
        <pc:picChg chg="mod">
          <ac:chgData name="Muhammad Zafran" userId="785f8517f8a52b66" providerId="LiveId" clId="{9410FC49-7728-43EA-BED8-EE0A7F18188F}" dt="2025-11-24T06:57:52.022" v="0" actId="1076"/>
          <ac:picMkLst>
            <pc:docMk/>
            <pc:sldMk cId="3548002682" sldId="890"/>
            <ac:picMk id="14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5F0D5-1E2D-0041-A24B-8AB65666B3BF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90D35-84E2-B041-BD97-B5348C8AB6F5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solidFill>
                <a:srgbClr val="1DAFFF"/>
              </a:solidFill>
              <a:latin typeface="Arial"/>
              <a:cs typeface="Arial"/>
            </a:rPr>
            <a:t>MAC Categories</a:t>
          </a:r>
        </a:p>
      </dgm:t>
    </dgm:pt>
    <dgm:pt modelId="{A70B2387-85E2-1149-B67F-868C462EB5EF}" type="par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01EF2C43-3350-0E4C-87D2-075EBCED566B}" type="sib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A113B24C-07AA-754E-987F-DA2C22A4AFE0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rial"/>
              <a:cs typeface="Arial"/>
            </a:rPr>
            <a:t>Channel Partitioning Protocols</a:t>
          </a:r>
        </a:p>
      </dgm:t>
    </dgm:pt>
    <dgm:pt modelId="{43D5514C-52C0-8E4F-8B19-DA0FC0C94EBC}" type="parTrans" cxnId="{770D93EE-4941-3646-AF5C-94054AB0CAE2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46EF80E-626B-E642-AC2B-775B6504E4D5}" type="sibTrans" cxnId="{770D93EE-4941-3646-AF5C-94054AB0CAE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943D4151-8BD9-844E-BC47-92A3FB8C01CD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  <a:latin typeface="Arial"/>
              <a:cs typeface="Arial"/>
            </a:rPr>
            <a:t>Random Access Protocols</a:t>
          </a:r>
        </a:p>
      </dgm:t>
    </dgm:pt>
    <dgm:pt modelId="{E7DC26FE-48F5-9848-8E7A-102FAA086080}" type="parTrans" cxnId="{E14786B3-8DF0-FE40-AD80-88E03750C2F4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69776792-D9E4-6E46-A3F4-602B832E9285}" type="sibTrans" cxnId="{E14786B3-8DF0-FE40-AD80-88E03750C2F4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930C68A5-FCD8-354C-85C7-3E9D3F20C217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  <a:latin typeface="Arial"/>
              <a:cs typeface="Arial"/>
            </a:rPr>
            <a:t>Taking-Turns Protocols</a:t>
          </a:r>
        </a:p>
      </dgm:t>
    </dgm:pt>
    <dgm:pt modelId="{405BFE2A-4FAA-A649-A192-0C940415B1EF}" type="parTrans" cxnId="{DE7001C6-16E1-1D47-A49D-C9831C1A3188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027388D-81F8-6849-AFC8-1E78AEFE1A39}" type="sibTrans" cxnId="{DE7001C6-16E1-1D47-A49D-C9831C1A3188}">
      <dgm:prSet/>
      <dgm:spPr/>
      <dgm:t>
        <a:bodyPr/>
        <a:lstStyle/>
        <a:p>
          <a:endParaRPr lang="en-US"/>
        </a:p>
      </dgm:t>
    </dgm:pt>
    <dgm:pt modelId="{EF42B103-E194-AA43-9C91-85A080BBE06D}" type="pres">
      <dgm:prSet presAssocID="{66A5F0D5-1E2D-0041-A24B-8AB65666B3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CF6F8E-1D52-DF42-B6FF-FB93FB3E1B39}" type="pres">
      <dgm:prSet presAssocID="{12690D35-84E2-B041-BD97-B5348C8AB6F5}" presName="hierRoot1" presStyleCnt="0"/>
      <dgm:spPr/>
    </dgm:pt>
    <dgm:pt modelId="{B0A486E0-FC8F-6F4B-A102-DE1D44EDDAA7}" type="pres">
      <dgm:prSet presAssocID="{12690D35-84E2-B041-BD97-B5348C8AB6F5}" presName="composite" presStyleCnt="0"/>
      <dgm:spPr/>
    </dgm:pt>
    <dgm:pt modelId="{00FB5050-4CED-D84F-B68F-3236BFE1043B}" type="pres">
      <dgm:prSet presAssocID="{12690D35-84E2-B041-BD97-B5348C8AB6F5}" presName="background" presStyleLbl="node0" presStyleIdx="0" presStyleCnt="1"/>
      <dgm:spPr>
        <a:solidFill>
          <a:schemeClr val="bg1">
            <a:lumMod val="75000"/>
          </a:schemeClr>
        </a:solidFill>
      </dgm:spPr>
    </dgm:pt>
    <dgm:pt modelId="{C678EE81-A1BE-E344-9E4C-F671D58F235F}" type="pres">
      <dgm:prSet presAssocID="{12690D35-84E2-B041-BD97-B5348C8AB6F5}" presName="text" presStyleLbl="fgAcc0" presStyleIdx="0" presStyleCnt="1" custScaleX="182795">
        <dgm:presLayoutVars>
          <dgm:chPref val="3"/>
        </dgm:presLayoutVars>
      </dgm:prSet>
      <dgm:spPr/>
    </dgm:pt>
    <dgm:pt modelId="{2244B831-56C7-7B4E-BC39-06707EE1D6F2}" type="pres">
      <dgm:prSet presAssocID="{12690D35-84E2-B041-BD97-B5348C8AB6F5}" presName="hierChild2" presStyleCnt="0"/>
      <dgm:spPr/>
    </dgm:pt>
    <dgm:pt modelId="{FB675661-F3B5-A64D-8233-1AE433910355}" type="pres">
      <dgm:prSet presAssocID="{43D5514C-52C0-8E4F-8B19-DA0FC0C94EBC}" presName="Name10" presStyleLbl="parChTrans1D2" presStyleIdx="0" presStyleCnt="3"/>
      <dgm:spPr/>
    </dgm:pt>
    <dgm:pt modelId="{9845663D-5B2A-B248-BE3D-9FB0E0F1C956}" type="pres">
      <dgm:prSet presAssocID="{A113B24C-07AA-754E-987F-DA2C22A4AFE0}" presName="hierRoot2" presStyleCnt="0"/>
      <dgm:spPr/>
    </dgm:pt>
    <dgm:pt modelId="{C598E8F8-1917-374E-84B3-5FB5FE4B906A}" type="pres">
      <dgm:prSet presAssocID="{A113B24C-07AA-754E-987F-DA2C22A4AFE0}" presName="composite2" presStyleCnt="0"/>
      <dgm:spPr/>
    </dgm:pt>
    <dgm:pt modelId="{84C58CC0-3D0C-4A4C-9B2C-2AF66D057916}" type="pres">
      <dgm:prSet presAssocID="{A113B24C-07AA-754E-987F-DA2C22A4AFE0}" presName="background2" presStyleLbl="node2" presStyleIdx="0" presStyleCnt="3"/>
      <dgm:spPr>
        <a:solidFill>
          <a:schemeClr val="bg1">
            <a:lumMod val="75000"/>
          </a:schemeClr>
        </a:solidFill>
      </dgm:spPr>
    </dgm:pt>
    <dgm:pt modelId="{C433DA2E-AB58-3240-A9B5-56B4FB4BF940}" type="pres">
      <dgm:prSet presAssocID="{A113B24C-07AA-754E-987F-DA2C22A4AFE0}" presName="text2" presStyleLbl="fgAcc2" presStyleIdx="0" presStyleCnt="3" custScaleX="177051">
        <dgm:presLayoutVars>
          <dgm:chPref val="3"/>
        </dgm:presLayoutVars>
      </dgm:prSet>
      <dgm:spPr/>
    </dgm:pt>
    <dgm:pt modelId="{FE31B9BF-6486-5440-B29A-3BAB8395863D}" type="pres">
      <dgm:prSet presAssocID="{A113B24C-07AA-754E-987F-DA2C22A4AFE0}" presName="hierChild3" presStyleCnt="0"/>
      <dgm:spPr/>
    </dgm:pt>
    <dgm:pt modelId="{48A0327A-6169-8243-BFC1-A8A92E26820A}" type="pres">
      <dgm:prSet presAssocID="{E7DC26FE-48F5-9848-8E7A-102FAA086080}" presName="Name10" presStyleLbl="parChTrans1D2" presStyleIdx="1" presStyleCnt="3"/>
      <dgm:spPr/>
    </dgm:pt>
    <dgm:pt modelId="{E1A1C424-CF29-FB43-A71B-E73C9F54A232}" type="pres">
      <dgm:prSet presAssocID="{943D4151-8BD9-844E-BC47-92A3FB8C01CD}" presName="hierRoot2" presStyleCnt="0"/>
      <dgm:spPr/>
    </dgm:pt>
    <dgm:pt modelId="{D5D2BEAA-C7DF-6B44-8750-A6DBC2E25268}" type="pres">
      <dgm:prSet presAssocID="{943D4151-8BD9-844E-BC47-92A3FB8C01CD}" presName="composite2" presStyleCnt="0"/>
      <dgm:spPr/>
    </dgm:pt>
    <dgm:pt modelId="{FAA2F400-05BD-DE45-9B8C-9B6E77EFB3C2}" type="pres">
      <dgm:prSet presAssocID="{943D4151-8BD9-844E-BC47-92A3FB8C01CD}" presName="background2" presStyleLbl="node2" presStyleIdx="1" presStyleCnt="3"/>
      <dgm:spPr>
        <a:solidFill>
          <a:schemeClr val="bg1">
            <a:lumMod val="75000"/>
          </a:schemeClr>
        </a:solidFill>
      </dgm:spPr>
    </dgm:pt>
    <dgm:pt modelId="{B113F068-8C01-CC49-994E-0BAB0D6CC16D}" type="pres">
      <dgm:prSet presAssocID="{943D4151-8BD9-844E-BC47-92A3FB8C01CD}" presName="text2" presStyleLbl="fgAcc2" presStyleIdx="1" presStyleCnt="3" custScaleX="147601">
        <dgm:presLayoutVars>
          <dgm:chPref val="3"/>
        </dgm:presLayoutVars>
      </dgm:prSet>
      <dgm:spPr/>
    </dgm:pt>
    <dgm:pt modelId="{AEDBEED6-AE27-E844-82FA-A0CA49B46022}" type="pres">
      <dgm:prSet presAssocID="{943D4151-8BD9-844E-BC47-92A3FB8C01CD}" presName="hierChild3" presStyleCnt="0"/>
      <dgm:spPr/>
    </dgm:pt>
    <dgm:pt modelId="{85F05AE3-AC5B-8B47-818D-DF604C7E2D63}" type="pres">
      <dgm:prSet presAssocID="{405BFE2A-4FAA-A649-A192-0C940415B1EF}" presName="Name10" presStyleLbl="parChTrans1D2" presStyleIdx="2" presStyleCnt="3"/>
      <dgm:spPr/>
    </dgm:pt>
    <dgm:pt modelId="{A70C22BB-7FB4-6E41-B39E-2D5D1CC594AD}" type="pres">
      <dgm:prSet presAssocID="{930C68A5-FCD8-354C-85C7-3E9D3F20C217}" presName="hierRoot2" presStyleCnt="0"/>
      <dgm:spPr/>
    </dgm:pt>
    <dgm:pt modelId="{44348912-34FF-9847-B9AC-9955C8C2C09B}" type="pres">
      <dgm:prSet presAssocID="{930C68A5-FCD8-354C-85C7-3E9D3F20C217}" presName="composite2" presStyleCnt="0"/>
      <dgm:spPr/>
    </dgm:pt>
    <dgm:pt modelId="{17363ADC-4BE5-6748-A554-CC7DC54424E2}" type="pres">
      <dgm:prSet presAssocID="{930C68A5-FCD8-354C-85C7-3E9D3F20C217}" presName="background2" presStyleLbl="node2" presStyleIdx="2" presStyleCnt="3"/>
      <dgm:spPr>
        <a:solidFill>
          <a:schemeClr val="bg1">
            <a:lumMod val="75000"/>
          </a:schemeClr>
        </a:solidFill>
      </dgm:spPr>
    </dgm:pt>
    <dgm:pt modelId="{FC95F18A-5F61-AF4E-8981-168B4743BEA8}" type="pres">
      <dgm:prSet presAssocID="{930C68A5-FCD8-354C-85C7-3E9D3F20C217}" presName="text2" presStyleLbl="fgAcc2" presStyleIdx="2" presStyleCnt="3" custScaleX="144770">
        <dgm:presLayoutVars>
          <dgm:chPref val="3"/>
        </dgm:presLayoutVars>
      </dgm:prSet>
      <dgm:spPr/>
    </dgm:pt>
    <dgm:pt modelId="{4EC6278E-E7D0-DA4C-9149-22913A5DBD43}" type="pres">
      <dgm:prSet presAssocID="{930C68A5-FCD8-354C-85C7-3E9D3F20C217}" presName="hierChild3" presStyleCnt="0"/>
      <dgm:spPr/>
    </dgm:pt>
  </dgm:ptLst>
  <dgm:cxnLst>
    <dgm:cxn modelId="{12DD2A06-F31F-BE48-9C0C-5AF43E941E92}" srcId="{66A5F0D5-1E2D-0041-A24B-8AB65666B3BF}" destId="{12690D35-84E2-B041-BD97-B5348C8AB6F5}" srcOrd="0" destOrd="0" parTransId="{A70B2387-85E2-1149-B67F-868C462EB5EF}" sibTransId="{01EF2C43-3350-0E4C-87D2-075EBCED566B}"/>
    <dgm:cxn modelId="{275C3250-D94E-3346-AF96-787799EE9C87}" type="presOf" srcId="{E7DC26FE-48F5-9848-8E7A-102FAA086080}" destId="{48A0327A-6169-8243-BFC1-A8A92E26820A}" srcOrd="0" destOrd="0" presId="urn:microsoft.com/office/officeart/2005/8/layout/hierarchy1"/>
    <dgm:cxn modelId="{0FEF7677-5D08-7748-9059-FCE2F94703B4}" type="presOf" srcId="{43D5514C-52C0-8E4F-8B19-DA0FC0C94EBC}" destId="{FB675661-F3B5-A64D-8233-1AE433910355}" srcOrd="0" destOrd="0" presId="urn:microsoft.com/office/officeart/2005/8/layout/hierarchy1"/>
    <dgm:cxn modelId="{5DEC7479-81CE-514A-B7ED-6EF187FF4AAA}" type="presOf" srcId="{930C68A5-FCD8-354C-85C7-3E9D3F20C217}" destId="{FC95F18A-5F61-AF4E-8981-168B4743BEA8}" srcOrd="0" destOrd="0" presId="urn:microsoft.com/office/officeart/2005/8/layout/hierarchy1"/>
    <dgm:cxn modelId="{F0D9A27F-4B7F-474C-8654-216C8E313B58}" type="presOf" srcId="{A113B24C-07AA-754E-987F-DA2C22A4AFE0}" destId="{C433DA2E-AB58-3240-A9B5-56B4FB4BF940}" srcOrd="0" destOrd="0" presId="urn:microsoft.com/office/officeart/2005/8/layout/hierarchy1"/>
    <dgm:cxn modelId="{7823068C-772E-0145-B19B-B938B09AD3AF}" type="presOf" srcId="{12690D35-84E2-B041-BD97-B5348C8AB6F5}" destId="{C678EE81-A1BE-E344-9E4C-F671D58F235F}" srcOrd="0" destOrd="0" presId="urn:microsoft.com/office/officeart/2005/8/layout/hierarchy1"/>
    <dgm:cxn modelId="{CC3D77AB-367A-9C42-8E82-6326EAFB0A13}" type="presOf" srcId="{66A5F0D5-1E2D-0041-A24B-8AB65666B3BF}" destId="{EF42B103-E194-AA43-9C91-85A080BBE06D}" srcOrd="0" destOrd="0" presId="urn:microsoft.com/office/officeart/2005/8/layout/hierarchy1"/>
    <dgm:cxn modelId="{E14786B3-8DF0-FE40-AD80-88E03750C2F4}" srcId="{12690D35-84E2-B041-BD97-B5348C8AB6F5}" destId="{943D4151-8BD9-844E-BC47-92A3FB8C01CD}" srcOrd="1" destOrd="0" parTransId="{E7DC26FE-48F5-9848-8E7A-102FAA086080}" sibTransId="{69776792-D9E4-6E46-A3F4-602B832E9285}"/>
    <dgm:cxn modelId="{DE7001C6-16E1-1D47-A49D-C9831C1A3188}" srcId="{12690D35-84E2-B041-BD97-B5348C8AB6F5}" destId="{930C68A5-FCD8-354C-85C7-3E9D3F20C217}" srcOrd="2" destOrd="0" parTransId="{405BFE2A-4FAA-A649-A192-0C940415B1EF}" sibTransId="{C027388D-81F8-6849-AFC8-1E78AEFE1A39}"/>
    <dgm:cxn modelId="{3B32D4CF-13FD-3547-A70D-B4EA3D67CADD}" type="presOf" srcId="{405BFE2A-4FAA-A649-A192-0C940415B1EF}" destId="{85F05AE3-AC5B-8B47-818D-DF604C7E2D63}" srcOrd="0" destOrd="0" presId="urn:microsoft.com/office/officeart/2005/8/layout/hierarchy1"/>
    <dgm:cxn modelId="{770D93EE-4941-3646-AF5C-94054AB0CAE2}" srcId="{12690D35-84E2-B041-BD97-B5348C8AB6F5}" destId="{A113B24C-07AA-754E-987F-DA2C22A4AFE0}" srcOrd="0" destOrd="0" parTransId="{43D5514C-52C0-8E4F-8B19-DA0FC0C94EBC}" sibTransId="{F46EF80E-626B-E642-AC2B-775B6504E4D5}"/>
    <dgm:cxn modelId="{74B8C5FE-53BB-6F45-8F2D-99B3FEF0C4B1}" type="presOf" srcId="{943D4151-8BD9-844E-BC47-92A3FB8C01CD}" destId="{B113F068-8C01-CC49-994E-0BAB0D6CC16D}" srcOrd="0" destOrd="0" presId="urn:microsoft.com/office/officeart/2005/8/layout/hierarchy1"/>
    <dgm:cxn modelId="{5EF26821-CBD4-024A-9EA9-B357F73DAE2A}" type="presParOf" srcId="{EF42B103-E194-AA43-9C91-85A080BBE06D}" destId="{11CF6F8E-1D52-DF42-B6FF-FB93FB3E1B39}" srcOrd="0" destOrd="0" presId="urn:microsoft.com/office/officeart/2005/8/layout/hierarchy1"/>
    <dgm:cxn modelId="{582E8926-C47E-0F4B-B6EC-8402DB3CC5A4}" type="presParOf" srcId="{11CF6F8E-1D52-DF42-B6FF-FB93FB3E1B39}" destId="{B0A486E0-FC8F-6F4B-A102-DE1D44EDDAA7}" srcOrd="0" destOrd="0" presId="urn:microsoft.com/office/officeart/2005/8/layout/hierarchy1"/>
    <dgm:cxn modelId="{C8719085-E83E-FC4B-AAA8-B08BF963E9C9}" type="presParOf" srcId="{B0A486E0-FC8F-6F4B-A102-DE1D44EDDAA7}" destId="{00FB5050-4CED-D84F-B68F-3236BFE1043B}" srcOrd="0" destOrd="0" presId="urn:microsoft.com/office/officeart/2005/8/layout/hierarchy1"/>
    <dgm:cxn modelId="{0615004A-3BC9-3943-9416-7B9A323F74C4}" type="presParOf" srcId="{B0A486E0-FC8F-6F4B-A102-DE1D44EDDAA7}" destId="{C678EE81-A1BE-E344-9E4C-F671D58F235F}" srcOrd="1" destOrd="0" presId="urn:microsoft.com/office/officeart/2005/8/layout/hierarchy1"/>
    <dgm:cxn modelId="{A499B168-4713-A94D-A6DB-79796D25C399}" type="presParOf" srcId="{11CF6F8E-1D52-DF42-B6FF-FB93FB3E1B39}" destId="{2244B831-56C7-7B4E-BC39-06707EE1D6F2}" srcOrd="1" destOrd="0" presId="urn:microsoft.com/office/officeart/2005/8/layout/hierarchy1"/>
    <dgm:cxn modelId="{56430C75-26BF-E142-A87D-3D12AA772753}" type="presParOf" srcId="{2244B831-56C7-7B4E-BC39-06707EE1D6F2}" destId="{FB675661-F3B5-A64D-8233-1AE433910355}" srcOrd="0" destOrd="0" presId="urn:microsoft.com/office/officeart/2005/8/layout/hierarchy1"/>
    <dgm:cxn modelId="{5A84690F-A820-6247-98F1-0A4DC5528C54}" type="presParOf" srcId="{2244B831-56C7-7B4E-BC39-06707EE1D6F2}" destId="{9845663D-5B2A-B248-BE3D-9FB0E0F1C956}" srcOrd="1" destOrd="0" presId="urn:microsoft.com/office/officeart/2005/8/layout/hierarchy1"/>
    <dgm:cxn modelId="{63C5223C-E7D2-B24E-B706-5CF6A782B003}" type="presParOf" srcId="{9845663D-5B2A-B248-BE3D-9FB0E0F1C956}" destId="{C598E8F8-1917-374E-84B3-5FB5FE4B906A}" srcOrd="0" destOrd="0" presId="urn:microsoft.com/office/officeart/2005/8/layout/hierarchy1"/>
    <dgm:cxn modelId="{ED33058D-4D12-054F-B080-123556746E65}" type="presParOf" srcId="{C598E8F8-1917-374E-84B3-5FB5FE4B906A}" destId="{84C58CC0-3D0C-4A4C-9B2C-2AF66D057916}" srcOrd="0" destOrd="0" presId="urn:microsoft.com/office/officeart/2005/8/layout/hierarchy1"/>
    <dgm:cxn modelId="{DCBADB84-7E1B-334D-B37A-38312A248D86}" type="presParOf" srcId="{C598E8F8-1917-374E-84B3-5FB5FE4B906A}" destId="{C433DA2E-AB58-3240-A9B5-56B4FB4BF940}" srcOrd="1" destOrd="0" presId="urn:microsoft.com/office/officeart/2005/8/layout/hierarchy1"/>
    <dgm:cxn modelId="{484F4CCD-51D6-BE4A-BB1B-77426A0E4066}" type="presParOf" srcId="{9845663D-5B2A-B248-BE3D-9FB0E0F1C956}" destId="{FE31B9BF-6486-5440-B29A-3BAB8395863D}" srcOrd="1" destOrd="0" presId="urn:microsoft.com/office/officeart/2005/8/layout/hierarchy1"/>
    <dgm:cxn modelId="{DC1775FA-FADB-0F4F-947A-B017E612D66B}" type="presParOf" srcId="{2244B831-56C7-7B4E-BC39-06707EE1D6F2}" destId="{48A0327A-6169-8243-BFC1-A8A92E26820A}" srcOrd="2" destOrd="0" presId="urn:microsoft.com/office/officeart/2005/8/layout/hierarchy1"/>
    <dgm:cxn modelId="{2B24ACCD-E0BE-844D-BFF2-1CA9577DBADB}" type="presParOf" srcId="{2244B831-56C7-7B4E-BC39-06707EE1D6F2}" destId="{E1A1C424-CF29-FB43-A71B-E73C9F54A232}" srcOrd="3" destOrd="0" presId="urn:microsoft.com/office/officeart/2005/8/layout/hierarchy1"/>
    <dgm:cxn modelId="{6876661F-2FFF-7440-B328-A9DDBCFCE5D1}" type="presParOf" srcId="{E1A1C424-CF29-FB43-A71B-E73C9F54A232}" destId="{D5D2BEAA-C7DF-6B44-8750-A6DBC2E25268}" srcOrd="0" destOrd="0" presId="urn:microsoft.com/office/officeart/2005/8/layout/hierarchy1"/>
    <dgm:cxn modelId="{139D6413-A4E3-FF4D-9D32-D7C0D516EF1A}" type="presParOf" srcId="{D5D2BEAA-C7DF-6B44-8750-A6DBC2E25268}" destId="{FAA2F400-05BD-DE45-9B8C-9B6E77EFB3C2}" srcOrd="0" destOrd="0" presId="urn:microsoft.com/office/officeart/2005/8/layout/hierarchy1"/>
    <dgm:cxn modelId="{5772513C-37DE-8E42-BE5F-697CF9F1FB4C}" type="presParOf" srcId="{D5D2BEAA-C7DF-6B44-8750-A6DBC2E25268}" destId="{B113F068-8C01-CC49-994E-0BAB0D6CC16D}" srcOrd="1" destOrd="0" presId="urn:microsoft.com/office/officeart/2005/8/layout/hierarchy1"/>
    <dgm:cxn modelId="{F47A5AD6-BBA5-3F44-BC8C-45A9023E3391}" type="presParOf" srcId="{E1A1C424-CF29-FB43-A71B-E73C9F54A232}" destId="{AEDBEED6-AE27-E844-82FA-A0CA49B46022}" srcOrd="1" destOrd="0" presId="urn:microsoft.com/office/officeart/2005/8/layout/hierarchy1"/>
    <dgm:cxn modelId="{479FBA1C-28C2-8C4C-BA87-82F6E3751548}" type="presParOf" srcId="{2244B831-56C7-7B4E-BC39-06707EE1D6F2}" destId="{85F05AE3-AC5B-8B47-818D-DF604C7E2D63}" srcOrd="4" destOrd="0" presId="urn:microsoft.com/office/officeart/2005/8/layout/hierarchy1"/>
    <dgm:cxn modelId="{1B440FC1-F7C0-9446-B305-3C86DF5BC928}" type="presParOf" srcId="{2244B831-56C7-7B4E-BC39-06707EE1D6F2}" destId="{A70C22BB-7FB4-6E41-B39E-2D5D1CC594AD}" srcOrd="5" destOrd="0" presId="urn:microsoft.com/office/officeart/2005/8/layout/hierarchy1"/>
    <dgm:cxn modelId="{67086C82-2003-BB45-A0A5-C0D1AAB92A05}" type="presParOf" srcId="{A70C22BB-7FB4-6E41-B39E-2D5D1CC594AD}" destId="{44348912-34FF-9847-B9AC-9955C8C2C09B}" srcOrd="0" destOrd="0" presId="urn:microsoft.com/office/officeart/2005/8/layout/hierarchy1"/>
    <dgm:cxn modelId="{A7AA9F8C-E289-BB45-AA49-DFF7F08265A5}" type="presParOf" srcId="{44348912-34FF-9847-B9AC-9955C8C2C09B}" destId="{17363ADC-4BE5-6748-A554-CC7DC54424E2}" srcOrd="0" destOrd="0" presId="urn:microsoft.com/office/officeart/2005/8/layout/hierarchy1"/>
    <dgm:cxn modelId="{34E90C9C-DEAA-D745-AA8A-61F953CA0FF1}" type="presParOf" srcId="{44348912-34FF-9847-B9AC-9955C8C2C09B}" destId="{FC95F18A-5F61-AF4E-8981-168B4743BEA8}" srcOrd="1" destOrd="0" presId="urn:microsoft.com/office/officeart/2005/8/layout/hierarchy1"/>
    <dgm:cxn modelId="{0C1AEF8B-729F-4147-A0F7-A4406214C363}" type="presParOf" srcId="{A70C22BB-7FB4-6E41-B39E-2D5D1CC594AD}" destId="{4EC6278E-E7D0-DA4C-9149-22913A5DBD4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05AE3-AC5B-8B47-818D-DF604C7E2D63}">
      <dsp:nvSpPr>
        <dsp:cNvPr id="0" name=""/>
        <dsp:cNvSpPr/>
      </dsp:nvSpPr>
      <dsp:spPr>
        <a:xfrm>
          <a:off x="3939837" y="1186752"/>
          <a:ext cx="2826826" cy="44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585"/>
              </a:lnTo>
              <a:lnTo>
                <a:pt x="2826826" y="303585"/>
              </a:lnTo>
              <a:lnTo>
                <a:pt x="2826826" y="445485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0327A-6169-8243-BFC1-A8A92E26820A}">
      <dsp:nvSpPr>
        <dsp:cNvPr id="0" name=""/>
        <dsp:cNvSpPr/>
      </dsp:nvSpPr>
      <dsp:spPr>
        <a:xfrm>
          <a:off x="3939837" y="1186752"/>
          <a:ext cx="247232" cy="445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585"/>
              </a:lnTo>
              <a:lnTo>
                <a:pt x="247232" y="303585"/>
              </a:lnTo>
              <a:lnTo>
                <a:pt x="247232" y="445485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75661-F3B5-A64D-8233-1AE433910355}">
      <dsp:nvSpPr>
        <dsp:cNvPr id="0" name=""/>
        <dsp:cNvSpPr/>
      </dsp:nvSpPr>
      <dsp:spPr>
        <a:xfrm>
          <a:off x="1360243" y="1186752"/>
          <a:ext cx="2579593" cy="445485"/>
        </a:xfrm>
        <a:custGeom>
          <a:avLst/>
          <a:gdLst/>
          <a:ahLst/>
          <a:cxnLst/>
          <a:rect l="0" t="0" r="0" b="0"/>
          <a:pathLst>
            <a:path>
              <a:moveTo>
                <a:pt x="2579593" y="0"/>
              </a:moveTo>
              <a:lnTo>
                <a:pt x="2579593" y="303585"/>
              </a:lnTo>
              <a:lnTo>
                <a:pt x="0" y="303585"/>
              </a:lnTo>
              <a:lnTo>
                <a:pt x="0" y="445485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B5050-4CED-D84F-B68F-3236BFE1043B}">
      <dsp:nvSpPr>
        <dsp:cNvPr id="0" name=""/>
        <dsp:cNvSpPr/>
      </dsp:nvSpPr>
      <dsp:spPr>
        <a:xfrm>
          <a:off x="2539851" y="214087"/>
          <a:ext cx="2799971" cy="97266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78EE81-A1BE-E344-9E4C-F671D58F235F}">
      <dsp:nvSpPr>
        <dsp:cNvPr id="0" name=""/>
        <dsp:cNvSpPr/>
      </dsp:nvSpPr>
      <dsp:spPr>
        <a:xfrm>
          <a:off x="2710046" y="375773"/>
          <a:ext cx="2799971" cy="9726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1DAFFF"/>
              </a:solidFill>
              <a:latin typeface="Arial"/>
              <a:cs typeface="Arial"/>
            </a:rPr>
            <a:t>MAC Categories</a:t>
          </a:r>
        </a:p>
      </dsp:txBody>
      <dsp:txXfrm>
        <a:off x="2738534" y="404261"/>
        <a:ext cx="2742995" cy="915688"/>
      </dsp:txXfrm>
    </dsp:sp>
    <dsp:sp modelId="{84C58CC0-3D0C-4A4C-9B2C-2AF66D057916}">
      <dsp:nvSpPr>
        <dsp:cNvPr id="0" name=""/>
        <dsp:cNvSpPr/>
      </dsp:nvSpPr>
      <dsp:spPr>
        <a:xfrm>
          <a:off x="4249" y="1632237"/>
          <a:ext cx="2711987" cy="97266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33DA2E-AB58-3240-A9B5-56B4FB4BF940}">
      <dsp:nvSpPr>
        <dsp:cNvPr id="0" name=""/>
        <dsp:cNvSpPr/>
      </dsp:nvSpPr>
      <dsp:spPr>
        <a:xfrm>
          <a:off x="174444" y="1793922"/>
          <a:ext cx="2711987" cy="9726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latin typeface="Arial"/>
              <a:cs typeface="Arial"/>
            </a:rPr>
            <a:t>Channel Partitioning Protocols</a:t>
          </a:r>
        </a:p>
      </dsp:txBody>
      <dsp:txXfrm>
        <a:off x="202932" y="1822410"/>
        <a:ext cx="2655011" cy="915688"/>
      </dsp:txXfrm>
    </dsp:sp>
    <dsp:sp modelId="{FAA2F400-05BD-DE45-9B8C-9B6E77EFB3C2}">
      <dsp:nvSpPr>
        <dsp:cNvPr id="0" name=""/>
        <dsp:cNvSpPr/>
      </dsp:nvSpPr>
      <dsp:spPr>
        <a:xfrm>
          <a:off x="3056627" y="1632237"/>
          <a:ext cx="2260885" cy="97266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13F068-8C01-CC49-994E-0BAB0D6CC16D}">
      <dsp:nvSpPr>
        <dsp:cNvPr id="0" name=""/>
        <dsp:cNvSpPr/>
      </dsp:nvSpPr>
      <dsp:spPr>
        <a:xfrm>
          <a:off x="3226822" y="1793922"/>
          <a:ext cx="2260885" cy="9726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0000"/>
              </a:solidFill>
              <a:latin typeface="Arial"/>
              <a:cs typeface="Arial"/>
            </a:rPr>
            <a:t>Random Access Protocols</a:t>
          </a:r>
        </a:p>
      </dsp:txBody>
      <dsp:txXfrm>
        <a:off x="3255310" y="1822410"/>
        <a:ext cx="2203909" cy="915688"/>
      </dsp:txXfrm>
    </dsp:sp>
    <dsp:sp modelId="{17363ADC-4BE5-6748-A554-CC7DC54424E2}">
      <dsp:nvSpPr>
        <dsp:cNvPr id="0" name=""/>
        <dsp:cNvSpPr/>
      </dsp:nvSpPr>
      <dsp:spPr>
        <a:xfrm>
          <a:off x="5657902" y="1632237"/>
          <a:ext cx="2217521" cy="97266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95F18A-5F61-AF4E-8981-168B4743BEA8}">
      <dsp:nvSpPr>
        <dsp:cNvPr id="0" name=""/>
        <dsp:cNvSpPr/>
      </dsp:nvSpPr>
      <dsp:spPr>
        <a:xfrm>
          <a:off x="5828097" y="1793922"/>
          <a:ext cx="2217521" cy="9726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0000"/>
              </a:solidFill>
              <a:latin typeface="Arial"/>
              <a:cs typeface="Arial"/>
            </a:rPr>
            <a:t>Taking-Turns Protocols</a:t>
          </a:r>
        </a:p>
      </dsp:txBody>
      <dsp:txXfrm>
        <a:off x="5856585" y="1822410"/>
        <a:ext cx="2160545" cy="915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22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22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91292653-6D28-1A4E-9097-8CD0CA4FA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ACCD5E27-021E-054B-84DE-C100B224ED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11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A40C7D90-CF53-894C-BF5D-C9831E50B051}" type="slidenum">
              <a:rPr lang="en-US" i="0" smtClean="0">
                <a:latin typeface="Times New Roman" charset="0"/>
              </a:rPr>
              <a:pPr>
                <a:defRPr/>
              </a:pPr>
              <a:t>12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1589B448-324E-F547-9651-770BB6BE014E}" type="slidenum">
              <a:rPr lang="en-US" i="0" smtClean="0">
                <a:latin typeface="Times New Roman" charset="0"/>
              </a:rPr>
              <a:pPr>
                <a:defRPr/>
              </a:pPr>
              <a:t>13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C69BEC7-9E5C-604D-9916-AF2A74B9F274}" type="slidenum">
              <a:rPr lang="en-US" i="0" smtClean="0">
                <a:latin typeface="Times New Roman" charset="0"/>
              </a:rPr>
              <a:pPr>
                <a:defRPr/>
              </a:pPr>
              <a:t>14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740C73-0563-4D03-8A32-68FA9D58946D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44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48CD503-2045-024B-8E01-05BD3C804D49}" type="slidenum">
              <a:rPr lang="en-US" i="0" smtClean="0">
                <a:latin typeface="Times New Roman" charset="0"/>
              </a:rPr>
              <a:pPr>
                <a:defRPr/>
              </a:pPr>
              <a:t>17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190A2FE3-3F71-0D4D-913A-D62E4D4158B9}" type="slidenum">
              <a:rPr lang="en-US" i="0" smtClean="0">
                <a:latin typeface="Times New Roman" charset="0"/>
              </a:rPr>
              <a:pPr>
                <a:defRPr/>
              </a:pPr>
              <a:t>18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E5461FAE-6E72-474B-9891-F4008A428872}" type="slidenum">
              <a:rPr lang="en-US" i="0" smtClean="0">
                <a:latin typeface="Times New Roman" charset="0"/>
              </a:rPr>
              <a:pPr>
                <a:defRPr/>
              </a:pPr>
              <a:t>23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049FB4-3255-2941-964B-63DD24C4C301}" type="slidenum">
              <a:rPr lang="en-US" i="0" smtClean="0">
                <a:latin typeface="Times New Roman" charset="0"/>
              </a:rPr>
              <a:pPr>
                <a:defRPr/>
              </a:pPr>
              <a:t>24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690E0833-855C-4F3F-ADA0-46F403D1B88B}" type="slidenum">
              <a:rPr lang="en-US" altLang="en-US" i="0" smtClean="0">
                <a:latin typeface="Times New Roman" pitchFamily="18" charset="0"/>
              </a:rPr>
              <a:pPr/>
              <a:t>25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028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690E0833-855C-4F3F-ADA0-46F403D1B88B}" type="slidenum">
              <a:rPr lang="en-US" altLang="en-US" i="0" smtClean="0">
                <a:latin typeface="Times New Roman" pitchFamily="18" charset="0"/>
              </a:rPr>
              <a:pPr/>
              <a:t>26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57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F9E464-6231-2A46-B6B9-94540F70FC6D}" type="slidenum">
              <a:rPr lang="en-US" i="0" smtClean="0">
                <a:latin typeface="Times New Roman" charset="0"/>
              </a:rPr>
              <a:pPr>
                <a:defRPr/>
              </a:pPr>
              <a:t>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CEB1B82-11B0-7E4D-8D78-B8E843132015}" type="slidenum">
              <a:rPr lang="en-US" i="0" smtClean="0">
                <a:latin typeface="Times New Roman" charset="0"/>
              </a:rPr>
              <a:pPr>
                <a:defRPr/>
              </a:pPr>
              <a:t>27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5F772E-C619-AA41-87FA-66524F210512}" type="slidenum">
              <a:rPr lang="en-US" i="0" smtClean="0">
                <a:latin typeface="Times New Roman" charset="0"/>
              </a:rPr>
              <a:pPr>
                <a:defRPr/>
              </a:pPr>
              <a:t>28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1DFFBCA-CF51-8C4C-90C0-C10013314852}" type="slidenum">
              <a:rPr lang="en-US" i="0" smtClean="0">
                <a:latin typeface="Times New Roman" charset="0"/>
              </a:rPr>
              <a:pPr>
                <a:defRPr/>
              </a:pPr>
              <a:t>29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358C77DE-5730-4683-BC2F-B4DC5866AC56}" type="slidenum">
              <a:rPr lang="en-US" altLang="en-US" i="0" smtClean="0">
                <a:latin typeface="Times New Roman" pitchFamily="18" charset="0"/>
              </a:rPr>
              <a:pPr/>
              <a:t>30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363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9EA52E9-146D-8E49-BEC5-237E611F9B44}" type="slidenum">
              <a:rPr lang="en-US" i="0" smtClean="0">
                <a:latin typeface="Times New Roman" charset="0"/>
              </a:rPr>
              <a:pPr>
                <a:defRPr/>
              </a:pPr>
              <a:t>31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9B7099E6-1531-3943-8BFA-88B507B11539}" type="slidenum">
              <a:rPr lang="en-US" i="0" smtClean="0">
                <a:latin typeface="Times New Roman" charset="0"/>
              </a:rPr>
              <a:pPr>
                <a:defRPr/>
              </a:pPr>
              <a:t>32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4BB066C3-BC1C-4DD9-9423-D7FC45FEAF00}" type="slidenum">
              <a:rPr lang="en-US" altLang="en-US" i="0" smtClean="0">
                <a:latin typeface="Times New Roman" pitchFamily="18" charset="0"/>
              </a:rPr>
              <a:pPr/>
              <a:t>33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056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A9C1EC7-E903-DF46-A0F2-890A589B5677}" type="slidenum">
              <a:rPr lang="en-US" i="0" smtClean="0">
                <a:latin typeface="Times New Roman" charset="0"/>
              </a:rPr>
              <a:pPr>
                <a:defRPr/>
              </a:pPr>
              <a:t>34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C6AE0F04-EB02-4F3C-A377-500F0AA55B1E}" type="slidenum">
              <a:rPr lang="en-US" altLang="en-US" i="0" smtClean="0">
                <a:latin typeface="Times New Roman" pitchFamily="18" charset="0"/>
              </a:rPr>
              <a:pPr/>
              <a:t>35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857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169983E0-9854-FD4B-8953-2A3C8DAEAEAB}" type="slidenum">
              <a:rPr lang="en-US" i="0" smtClean="0">
                <a:latin typeface="Times New Roman" charset="0"/>
              </a:rPr>
              <a:pPr>
                <a:defRPr/>
              </a:pPr>
              <a:t>36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7F61FD0-FAF2-4545-8D3A-10FB997685FF}" type="slidenum">
              <a:rPr lang="en-US" i="0" smtClean="0">
                <a:latin typeface="Times New Roman" charset="0"/>
              </a:rPr>
              <a:pPr>
                <a:defRPr/>
              </a:pPr>
              <a:t>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3A56F32-873F-4741-82C3-DC84FF9C65B1}" type="slidenum">
              <a:rPr lang="en-US" i="0" smtClean="0">
                <a:latin typeface="Times New Roman" charset="0"/>
              </a:rPr>
              <a:pPr>
                <a:defRPr/>
              </a:pPr>
              <a:t>38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AF274F58-47D7-D746-8362-E5F0BB518567}" type="slidenum">
              <a:rPr lang="en-US" i="0" smtClean="0">
                <a:latin typeface="Times New Roman" charset="0"/>
              </a:rPr>
              <a:pPr>
                <a:defRPr/>
              </a:pPr>
              <a:t>39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361AA2AC-99CC-3A4A-B8E8-FAB41F82BBCA}" type="slidenum">
              <a:rPr lang="en-US" i="0" smtClean="0">
                <a:latin typeface="Times New Roman" charset="0"/>
              </a:rPr>
              <a:pPr>
                <a:defRPr/>
              </a:pPr>
              <a:t>40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EE8A598-DF58-E64E-87FA-BBB91CA30A18}" type="slidenum">
              <a:rPr lang="en-US" i="0" smtClean="0">
                <a:latin typeface="Times New Roman" charset="0"/>
              </a:rPr>
              <a:pPr>
                <a:defRPr/>
              </a:pPr>
              <a:t>42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1B2CB640-94F3-42D9-A23C-27FABECB819C}" type="slidenum">
              <a:rPr lang="en-US" altLang="en-US" i="0" smtClean="0">
                <a:latin typeface="Times New Roman" pitchFamily="18" charset="0"/>
              </a:rPr>
              <a:pPr/>
              <a:t>43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370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7F188CC-4460-E043-B180-95C5ACF8D312}" type="slidenum">
              <a:rPr lang="en-US" i="0" smtClean="0">
                <a:latin typeface="Times New Roman" charset="0"/>
              </a:rPr>
              <a:pPr>
                <a:defRPr/>
              </a:pPr>
              <a:t>44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1B2CB640-94F3-42D9-A23C-27FABECB819C}" type="slidenum">
              <a:rPr lang="en-US" altLang="en-US" i="0" smtClean="0">
                <a:latin typeface="Times New Roman" pitchFamily="18" charset="0"/>
              </a:rPr>
              <a:pPr/>
              <a:t>45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62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195A4D9-D9A3-9D42-8C21-61B5EC1E1BB0}" type="slidenum">
              <a:rPr lang="en-US" i="0" smtClean="0">
                <a:latin typeface="Times New Roman" charset="0"/>
              </a:rPr>
              <a:pPr>
                <a:defRPr/>
              </a:pPr>
              <a:t>46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99DADF4-4B2E-B644-9BDA-D41F6D2BAA32}" type="slidenum">
              <a:rPr lang="en-US" i="0" smtClean="0">
                <a:latin typeface="Times New Roman" charset="0"/>
              </a:rPr>
              <a:pPr>
                <a:defRPr/>
              </a:pPr>
              <a:t>47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D67B076-01A6-BF41-ABA5-655018180054}" type="slidenum">
              <a:rPr lang="en-US" i="0" smtClean="0">
                <a:latin typeface="Times New Roman" charset="0"/>
              </a:rPr>
              <a:pPr>
                <a:defRPr/>
              </a:pPr>
              <a:t>48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F620C57-5F31-6443-8544-E81A27D767F3}" type="slidenum">
              <a:rPr lang="en-US" i="0" smtClean="0">
                <a:latin typeface="Times New Roman" charset="0"/>
              </a:rPr>
              <a:pPr>
                <a:defRPr/>
              </a:pPr>
              <a:t>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1839DD2-90A2-2247-9684-E72B53E0F17D}" type="slidenum">
              <a:rPr lang="en-US" i="0" smtClean="0">
                <a:latin typeface="Times New Roman" charset="0"/>
              </a:rPr>
              <a:pPr>
                <a:defRPr/>
              </a:pPr>
              <a:t>49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A88163C-4FEA-FC48-BFDA-B7EEC0814B16}" type="slidenum">
              <a:rPr lang="en-US" i="0" smtClean="0">
                <a:latin typeface="Times New Roman" charset="0"/>
              </a:rPr>
              <a:pPr>
                <a:defRPr/>
              </a:pPr>
              <a:t>50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5DE8D7C-8E55-264E-BB09-7996957FAD63}" type="slidenum">
              <a:rPr lang="en-US" i="0" smtClean="0">
                <a:latin typeface="Times New Roman" charset="0"/>
              </a:rPr>
              <a:pPr>
                <a:defRPr/>
              </a:pPr>
              <a:t>51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A0023F9-7F73-6F45-8A3B-F6442733AA12}" type="slidenum">
              <a:rPr lang="en-US" i="0" smtClean="0">
                <a:latin typeface="Times New Roman" charset="0"/>
              </a:rPr>
              <a:pPr>
                <a:defRPr/>
              </a:pPr>
              <a:t>52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5E476F6-027F-C548-B0EB-110C5BD65377}" type="slidenum">
              <a:rPr lang="en-US" i="0" smtClean="0">
                <a:latin typeface="Times New Roman" charset="0"/>
              </a:rPr>
              <a:pPr>
                <a:defRPr/>
              </a:pPr>
              <a:t>53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0DB9EFD-2C56-304B-9FF9-80BAF6A94A18}" type="slidenum">
              <a:rPr lang="en-US" i="0" smtClean="0">
                <a:latin typeface="Times New Roman" charset="0"/>
              </a:rPr>
              <a:pPr>
                <a:defRPr/>
              </a:pPr>
              <a:t>56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5D8AFE1-5C1D-B844-AF97-3AD4EA9342E3}" type="slidenum">
              <a:rPr lang="en-US" i="0" smtClean="0">
                <a:latin typeface="Times New Roman" charset="0"/>
              </a:rPr>
              <a:pPr>
                <a:defRPr/>
              </a:pPr>
              <a:t>57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13A8E385-AC41-463C-A8F8-06D3A4DCA3EF}" type="slidenum">
              <a:rPr lang="en-US" altLang="en-US" i="0" smtClean="0">
                <a:latin typeface="Times New Roman" pitchFamily="18" charset="0"/>
              </a:rPr>
              <a:pPr/>
              <a:t>58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6495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DC36F2B-1838-7D43-A1F0-2700684F567E}" type="slidenum">
              <a:rPr lang="en-US" i="0" smtClean="0">
                <a:latin typeface="Times New Roman" charset="0"/>
              </a:rPr>
              <a:pPr>
                <a:defRPr/>
              </a:pPr>
              <a:t>59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993F18A6-DDE2-554F-A5B0-9BC3DAAE2CDF}" type="slidenum">
              <a:rPr lang="en-US" i="0" smtClean="0">
                <a:latin typeface="Times New Roman" charset="0"/>
              </a:rPr>
              <a:pPr>
                <a:defRPr/>
              </a:pPr>
              <a:t>60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15BC9AFD-4C26-46C1-BCD3-CFF3AA033921}" type="slidenum">
              <a:rPr lang="en-US" altLang="en-US" i="0" smtClean="0">
                <a:latin typeface="Times New Roman" pitchFamily="18" charset="0"/>
              </a:rPr>
              <a:pPr/>
              <a:t>7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8614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10934A6-469E-5846-AA37-F91A0F6B127C}" type="slidenum">
              <a:rPr lang="en-US" i="0" smtClean="0">
                <a:latin typeface="Times New Roman" charset="0"/>
              </a:rPr>
              <a:pPr>
                <a:defRPr/>
              </a:pPr>
              <a:t>62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CCFCE89-56C3-414D-BFB3-B0D9ACE8FC6D}" type="slidenum">
              <a:rPr lang="en-US" i="0" smtClean="0">
                <a:latin typeface="Times New Roman" charset="0"/>
              </a:rPr>
              <a:pPr>
                <a:defRPr/>
              </a:pPr>
              <a:t>63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3B569C4F-517F-4A74-9249-040F217B6A69}" type="slidenum">
              <a:rPr lang="en-US" altLang="en-US" i="0" smtClean="0">
                <a:latin typeface="Times New Roman" pitchFamily="18" charset="0"/>
              </a:rPr>
              <a:pPr/>
              <a:t>64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0372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FBDDC76-7329-B84A-8E56-FF1317E0AB5F}" type="slidenum">
              <a:rPr lang="en-US" i="0" smtClean="0">
                <a:latin typeface="Times New Roman" charset="0"/>
              </a:rPr>
              <a:pPr>
                <a:defRPr/>
              </a:pPr>
              <a:t>65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2DBE21F3-374C-4377-A02D-933C7F7615B3}" type="slidenum">
              <a:rPr lang="en-US" altLang="en-US" i="0" smtClean="0">
                <a:latin typeface="Times New Roman" pitchFamily="18" charset="0"/>
              </a:rPr>
              <a:pPr/>
              <a:t>66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510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2DBE21F3-374C-4377-A02D-933C7F7615B3}" type="slidenum">
              <a:rPr lang="en-US" altLang="en-US" i="0" smtClean="0">
                <a:latin typeface="Times New Roman" pitchFamily="18" charset="0"/>
              </a:rPr>
              <a:pPr/>
              <a:t>67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6848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2DBE21F3-374C-4377-A02D-933C7F7615B3}" type="slidenum">
              <a:rPr lang="en-US" altLang="en-US" i="0" smtClean="0">
                <a:latin typeface="Times New Roman" pitchFamily="18" charset="0"/>
              </a:rPr>
              <a:pPr/>
              <a:t>68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2171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87D3B6C-C169-0741-98AD-F565A816F2E9}" type="slidenum">
              <a:rPr lang="en-US" i="0" smtClean="0">
                <a:latin typeface="Times New Roman" charset="0"/>
              </a:rPr>
              <a:pPr>
                <a:defRPr/>
              </a:pPr>
              <a:t>69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6C6E3BF-3995-EA4B-8E4D-B37DD4BAD334}" type="slidenum">
              <a:rPr lang="en-US" i="0" smtClean="0">
                <a:latin typeface="Times New Roman" charset="0"/>
              </a:rPr>
              <a:pPr>
                <a:defRPr/>
              </a:pPr>
              <a:t>70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0CA0556-2E55-7E49-9536-F0455F7DC450}" type="slidenum">
              <a:rPr lang="en-US" i="0" smtClean="0">
                <a:latin typeface="Times New Roman" charset="0"/>
              </a:rPr>
              <a:pPr>
                <a:defRPr/>
              </a:pPr>
              <a:t>71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8AA7049-8658-2C4B-A161-18F367F0585E}" type="slidenum">
              <a:rPr lang="en-US" i="0" smtClean="0">
                <a:latin typeface="Times New Roman" charset="0"/>
              </a:rPr>
              <a:pPr>
                <a:defRPr/>
              </a:pPr>
              <a:t>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EB62942-464A-BE4C-976A-09A7C59A25EA}" type="slidenum">
              <a:rPr lang="en-US" i="0" smtClean="0">
                <a:latin typeface="Times New Roman" charset="0"/>
              </a:rPr>
              <a:pPr>
                <a:defRPr/>
              </a:pPr>
              <a:t>72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99BDC0E-1826-674A-906D-54708681E955}" type="slidenum">
              <a:rPr lang="en-US" i="0" smtClean="0">
                <a:latin typeface="Times New Roman" charset="0"/>
              </a:rPr>
              <a:pPr>
                <a:defRPr/>
              </a:pPr>
              <a:t>73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3CD8A2B-4DCF-D14C-840D-0D433CEF9CD4}" type="slidenum">
              <a:rPr lang="en-US" i="0" smtClean="0">
                <a:latin typeface="Times New Roman" charset="0"/>
              </a:rPr>
              <a:pPr>
                <a:defRPr/>
              </a:pPr>
              <a:t>74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fld id="{113BDF8A-05D3-4F64-AAED-E89305BF1CA0}" type="slidenum">
              <a:rPr lang="en-US" altLang="en-US" i="0" smtClean="0">
                <a:latin typeface="Times New Roman" pitchFamily="18" charset="0"/>
              </a:rPr>
              <a:pPr/>
              <a:t>75</a:t>
            </a:fld>
            <a:endParaRPr lang="en-US" altLang="en-US" i="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1828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A6368E5B-3379-0245-93F9-05C5621CBCC5}" type="slidenum">
              <a:rPr lang="en-US" i="0" smtClean="0">
                <a:latin typeface="Times New Roman" charset="0"/>
              </a:rPr>
              <a:pPr>
                <a:defRPr/>
              </a:pPr>
              <a:t>79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4BF121E-9906-AC41-BFFB-85364A968541}" type="slidenum">
              <a:rPr lang="en-US" i="0" smtClean="0">
                <a:latin typeface="Times New Roman" charset="0"/>
              </a:rPr>
              <a:pPr>
                <a:defRPr/>
              </a:pPr>
              <a:t>80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C4DF883-D50D-014F-AA3F-58F969D03B5E}" type="slidenum">
              <a:rPr lang="en-US" i="0" smtClean="0">
                <a:latin typeface="Times New Roman" charset="0"/>
              </a:rPr>
              <a:pPr>
                <a:defRPr/>
              </a:pPr>
              <a:t>81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ED44080-A1C1-6D48-9090-593E79365BAF}" type="slidenum">
              <a:rPr lang="en-US" i="0" smtClean="0">
                <a:latin typeface="Times New Roman" charset="0"/>
              </a:rPr>
              <a:pPr>
                <a:defRPr/>
              </a:pPr>
              <a:t>82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EFE8A98-A037-0E46-97CD-719E6DC48C9A}" type="slidenum">
              <a:rPr lang="en-US" i="0" smtClean="0">
                <a:latin typeface="Times New Roman" charset="0"/>
              </a:rPr>
              <a:pPr>
                <a:defRPr/>
              </a:pPr>
              <a:t>83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643D48F-8711-C346-AC55-69781208CC1B}" type="slidenum">
              <a:rPr lang="en-US" i="0" smtClean="0">
                <a:latin typeface="Times New Roman" charset="0"/>
              </a:rPr>
              <a:pPr>
                <a:defRPr/>
              </a:pPr>
              <a:t>84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DB44EAB-FE29-FA45-963B-6DA8F6A2E717}" type="slidenum">
              <a:rPr lang="en-US" i="0" smtClean="0">
                <a:latin typeface="Times New Roman" charset="0"/>
              </a:rPr>
              <a:pPr>
                <a:defRPr/>
              </a:pPr>
              <a:t>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795F41B-3CEF-8149-ABBA-878664839912}" type="slidenum">
              <a:rPr lang="en-US" i="0" smtClean="0">
                <a:latin typeface="Times New Roman" charset="0"/>
              </a:rPr>
              <a:pPr>
                <a:defRPr/>
              </a:pPr>
              <a:t>85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6954268-D528-7442-800B-9664DDD7601B}" type="slidenum">
              <a:rPr lang="en-US" i="0" smtClean="0">
                <a:latin typeface="Times New Roman" charset="0"/>
              </a:rPr>
              <a:pPr>
                <a:defRPr/>
              </a:pPr>
              <a:t>86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4433DD6-D70A-8E47-B310-554B6E789C8D}" type="slidenum">
              <a:rPr lang="en-US" i="0" smtClean="0">
                <a:latin typeface="Times New Roman" charset="0"/>
              </a:rPr>
              <a:pPr>
                <a:defRPr/>
              </a:pPr>
              <a:t>87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33626DD-24C9-E94F-AE99-A71BBB1A5D74}" type="slidenum">
              <a:rPr lang="en-US" i="0" smtClean="0">
                <a:latin typeface="Times New Roman" charset="0"/>
              </a:rPr>
              <a:pPr>
                <a:defRPr/>
              </a:pPr>
              <a:t>88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CC6F2D1-A888-7345-8BF4-5577B25D9EB8}" type="slidenum">
              <a:rPr lang="en-US" i="0" smtClean="0">
                <a:latin typeface="Times New Roman" charset="0"/>
              </a:rPr>
              <a:pPr>
                <a:defRPr/>
              </a:pPr>
              <a:t>89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899F814-C6BF-1141-85EA-782526095993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90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6E67162-D420-CA40-8110-1AA35398323B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91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4905453-E051-BC4D-8DD5-BD2AF7AD00B3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92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61E5BF8-A926-074D-815E-F2F393FDB438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93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A7CA331A-DC94-1B42-A2A9-C17C57FED148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96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AB2606F-C1DD-AB42-91E2-4D2AE510B66F}" type="slidenum">
              <a:rPr lang="en-US" i="0" smtClean="0">
                <a:latin typeface="Times New Roman" charset="0"/>
              </a:rPr>
              <a:pPr>
                <a:defRPr/>
              </a:pPr>
              <a:t>10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A0263EC-9FC8-3E46-A8F2-77E357E79E36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97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36EC43F-D216-5A49-9D19-ED7984D96B3C}" type="slidenum">
              <a:rPr lang="en-US" i="0" smtClean="0">
                <a:latin typeface="Times New Roman" charset="0"/>
              </a:rPr>
              <a:pPr>
                <a:defRPr/>
              </a:pPr>
              <a:t>103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C815FD5-B57F-A44A-87F2-BF696E2DEF6E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104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7765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EE4C2F5E-D93F-F644-8D11-49C71E81086F}" type="slidenum">
              <a:rPr lang="en-US" i="0" smtClean="0">
                <a:latin typeface="Times New Roman" charset="0"/>
              </a:rPr>
              <a:pPr>
                <a:defRPr/>
              </a:pPr>
              <a:t>108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DB61159-EE09-2745-B91D-BC465D8E6509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117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3BCB891A-1F10-6C4C-8EDC-2A2224A69238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118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3EFBD828-11F8-6948-B056-D1F77BF7AC02}" type="slidenum">
              <a:rPr lang="en-US" i="0" smtClean="0">
                <a:latin typeface="Times New Roman" charset="0"/>
              </a:rPr>
              <a:pPr>
                <a:defRPr/>
              </a:pPr>
              <a:t>11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4-</a:t>
            </a:r>
            <a:fld id="{7EFC9773-7379-5049-A6C9-0C8EEEC5C5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Data Link Layer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5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5-</a:t>
            </a:r>
            <a:fld id="{9AB7E571-4613-BD47-B8AF-E4769FE4BB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7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5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5-</a:t>
            </a:r>
            <a:fld id="{D0626857-DD43-9D46-91D4-DEBFBA1258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1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Data Link Layer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5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5-</a:t>
            </a:r>
            <a:fld id="{B3616EB6-F471-2047-976B-63D7811A01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5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100000"/>
        <a:buFont typeface="Wingdings" charset="2"/>
        <a:buChar char="§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Arial"/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3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3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13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28.png"/><Relationship Id="rId4" Type="http://schemas.openxmlformats.org/officeDocument/2006/relationships/image" Target="../media/image13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10" Type="http://schemas.openxmlformats.org/officeDocument/2006/relationships/image" Target="../media/image16.png"/><Relationship Id="rId4" Type="http://schemas.openxmlformats.org/officeDocument/2006/relationships/image" Target="../media/image51.gif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7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ChangeArrowheads="1"/>
          </p:cNvSpPr>
          <p:nvPr/>
        </p:nvSpPr>
        <p:spPr bwMode="auto">
          <a:xfrm>
            <a:off x="5608638" y="3489325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ts val="3063"/>
              </a:lnSpc>
            </a:pPr>
            <a:r>
              <a:rPr lang="en-US" sz="2800" i="1" dirty="0">
                <a:solidFill>
                  <a:srgbClr val="008000"/>
                </a:solidFill>
                <a:cs typeface="Arial" charset="0"/>
              </a:rPr>
              <a:t>Computer Networking: A Top Down Approach </a:t>
            </a:r>
            <a:br>
              <a:rPr lang="en-US" sz="2800" dirty="0">
                <a:solidFill>
                  <a:srgbClr val="008000"/>
                </a:solidFill>
                <a:cs typeface="Arial" charset="0"/>
              </a:rPr>
            </a:br>
            <a:endParaRPr lang="en-US" sz="2000" dirty="0">
              <a:solidFill>
                <a:srgbClr val="008000"/>
              </a:solidFill>
              <a:cs typeface="Arial" charset="0"/>
            </a:endParaRPr>
          </a:p>
        </p:txBody>
      </p:sp>
      <p:sp>
        <p:nvSpPr>
          <p:cNvPr id="40962" name="Text Box 6"/>
          <p:cNvSpPr txBox="1">
            <a:spLocks noChangeArrowheads="1"/>
          </p:cNvSpPr>
          <p:nvPr/>
        </p:nvSpPr>
        <p:spPr bwMode="auto">
          <a:xfrm>
            <a:off x="369888" y="3241675"/>
            <a:ext cx="537845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A note on the use of these Powerpoint slides:</a:t>
            </a:r>
          </a:p>
          <a:p>
            <a:r>
              <a:rPr lang="en-US" sz="1200" dirty="0"/>
              <a:t>We</a:t>
            </a:r>
            <a:r>
              <a:rPr lang="ja-JP" altLang="en-US" sz="1200" dirty="0"/>
              <a:t>’</a:t>
            </a:r>
            <a:r>
              <a:rPr lang="en-US" altLang="ja-JP" sz="1200" dirty="0"/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 dirty="0"/>
              <a:t>lot</a:t>
            </a:r>
            <a:r>
              <a:rPr lang="en-US" altLang="ja-JP" sz="1200" dirty="0"/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sz="1400" dirty="0"/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390525" y="4370388"/>
            <a:ext cx="5378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400" dirty="0">
              <a:latin typeface="Gill Sans MT" charset="0"/>
            </a:endParaRPr>
          </a:p>
          <a:p>
            <a:pPr marL="231775" indent="-177800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200" dirty="0"/>
              <a:t>If you use these slides (e.g., in a class) that you mention their source (after all, we</a:t>
            </a:r>
            <a:r>
              <a:rPr lang="ja-JP" altLang="en-US" sz="1200" dirty="0"/>
              <a:t>’</a:t>
            </a:r>
            <a:r>
              <a:rPr lang="en-US" altLang="ja-JP" sz="1200" dirty="0"/>
              <a:t>d like people to use our book!)</a:t>
            </a:r>
          </a:p>
          <a:p>
            <a:pPr marL="231775" indent="-177800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200" dirty="0"/>
              <a:t>If you post any slides on a www site, that you note that they are adapted from (or perhaps identical to) our slides, and note our copyright of this material.</a:t>
            </a:r>
          </a:p>
          <a:p>
            <a:pPr>
              <a:buClr>
                <a:schemeClr val="accent2"/>
              </a:buClr>
              <a:buFont typeface="Wingdings" charset="0"/>
              <a:buChar char="q"/>
              <a:defRPr/>
            </a:pPr>
            <a:endParaRPr lang="en-US" sz="1200" dirty="0"/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charset="0"/>
              <a:buNone/>
              <a:defRPr/>
            </a:pPr>
            <a:r>
              <a:rPr lang="en-US" sz="1200" dirty="0"/>
              <a:t>Thanks and enjoy!  JFK/KWR</a:t>
            </a:r>
          </a:p>
          <a:p>
            <a:pPr>
              <a:lnSpc>
                <a:spcPct val="85000"/>
              </a:lnSpc>
              <a:defRPr/>
            </a:pPr>
            <a:endParaRPr lang="en-US" sz="1200" dirty="0"/>
          </a:p>
          <a:p>
            <a:pPr>
              <a:defRPr/>
            </a:pPr>
            <a:r>
              <a:rPr lang="en-US" sz="1200" dirty="0"/>
              <a:t>     All material copyright 1996-2016</a:t>
            </a:r>
          </a:p>
          <a:p>
            <a:pPr>
              <a:defRPr/>
            </a:pPr>
            <a:r>
              <a:rPr lang="en-US" sz="1200" dirty="0"/>
              <a:t>     J.F Kurose and K.W. Ross, All Rights Reserved</a:t>
            </a:r>
          </a:p>
        </p:txBody>
      </p:sp>
      <p:pic>
        <p:nvPicPr>
          <p:cNvPr id="40964" name="Picture 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6146800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" descr="kurose7e_cover_smal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25438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4"/>
          <p:cNvSpPr>
            <a:spLocks noChangeArrowheads="1"/>
          </p:cNvSpPr>
          <p:nvPr/>
        </p:nvSpPr>
        <p:spPr bwMode="auto">
          <a:xfrm>
            <a:off x="5634038" y="4510088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dirty="0">
                <a:solidFill>
                  <a:srgbClr val="008000"/>
                </a:solidFill>
                <a:cs typeface="Arial" charset="0"/>
              </a:rPr>
              <a:t>7</a:t>
            </a:r>
            <a:r>
              <a:rPr lang="en-US" baseline="30000" dirty="0">
                <a:solidFill>
                  <a:srgbClr val="008000"/>
                </a:solidFill>
                <a:cs typeface="Arial" charset="0"/>
              </a:rPr>
              <a:t>th</a:t>
            </a:r>
            <a:r>
              <a:rPr lang="en-US" dirty="0">
                <a:solidFill>
                  <a:srgbClr val="008000"/>
                </a:solidFill>
                <a:cs typeface="Arial" charset="0"/>
              </a:rPr>
              <a:t> edition </a:t>
            </a:r>
            <a:br>
              <a:rPr lang="en-US" dirty="0">
                <a:solidFill>
                  <a:srgbClr val="008000"/>
                </a:solidFill>
                <a:cs typeface="Arial" charset="0"/>
              </a:rPr>
            </a:br>
            <a:r>
              <a:rPr lang="en-US" dirty="0">
                <a:solidFill>
                  <a:srgbClr val="008000"/>
                </a:solidFill>
                <a:cs typeface="Arial" charset="0"/>
              </a:rPr>
              <a:t>Jim Kurose, Keith Ross</a:t>
            </a:r>
            <a:br>
              <a:rPr lang="en-US" dirty="0">
                <a:solidFill>
                  <a:srgbClr val="008000"/>
                </a:solidFill>
                <a:cs typeface="Arial" charset="0"/>
              </a:rPr>
            </a:br>
            <a:r>
              <a:rPr lang="en-US" sz="1400" dirty="0">
                <a:solidFill>
                  <a:srgbClr val="008000"/>
                </a:solidFill>
                <a:cs typeface="Arial" charset="0"/>
              </a:rPr>
              <a:t>Pearson/Addison Wesley</a:t>
            </a:r>
            <a:br>
              <a:rPr lang="en-US" sz="1400" dirty="0">
                <a:solidFill>
                  <a:srgbClr val="008000"/>
                </a:solidFill>
                <a:cs typeface="Arial" charset="0"/>
              </a:rPr>
            </a:br>
            <a:r>
              <a:rPr lang="en-US" sz="1400" dirty="0">
                <a:solidFill>
                  <a:srgbClr val="008000"/>
                </a:solidFill>
                <a:cs typeface="Arial" charset="0"/>
              </a:rPr>
              <a:t>April 2016</a:t>
            </a:r>
          </a:p>
        </p:txBody>
      </p:sp>
      <p:sp>
        <p:nvSpPr>
          <p:cNvPr id="40967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Chapter 6</a:t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The Link Layer </a:t>
            </a:r>
          </a:p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and LANs</a:t>
            </a:r>
          </a:p>
        </p:txBody>
      </p:sp>
      <p:pic>
        <p:nvPicPr>
          <p:cNvPr id="40968" name="Picture 9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89188"/>
            <a:ext cx="389096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</a:t>
            </a:fld>
            <a:endParaRPr lang="en-US" sz="1200" dirty="0">
              <a:latin typeface="Tahom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25401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68" name="Freeform 92"/>
          <p:cNvSpPr>
            <a:spLocks/>
          </p:cNvSpPr>
          <p:nvPr/>
        </p:nvSpPr>
        <p:spPr bwMode="auto">
          <a:xfrm>
            <a:off x="5656263" y="2616200"/>
            <a:ext cx="2308225" cy="302895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54" h="1908">
                <a:moveTo>
                  <a:pt x="0" y="1728"/>
                </a:moveTo>
                <a:cubicBezTo>
                  <a:pt x="15" y="1684"/>
                  <a:pt x="4" y="1697"/>
                  <a:pt x="20" y="1681"/>
                </a:cubicBezTo>
                <a:lnTo>
                  <a:pt x="281" y="0"/>
                </a:lnTo>
                <a:lnTo>
                  <a:pt x="1246" y="301"/>
                </a:lnTo>
                <a:lnTo>
                  <a:pt x="1454" y="1493"/>
                </a:lnTo>
                <a:lnTo>
                  <a:pt x="248" y="1908"/>
                </a:lnTo>
                <a:lnTo>
                  <a:pt x="0" y="1728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50000">
                <a:schemeClr val="bg1"/>
              </a:gs>
              <a:gs pos="100000">
                <a:srgbClr val="000099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54276" name="Picture 8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8874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013"/>
            <a:ext cx="8251825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Where is the link layer implemented?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8463" y="1243013"/>
            <a:ext cx="4075112" cy="465931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in each and every host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link layer implemented in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adaptor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 (aka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network interface card</a:t>
            </a:r>
            <a:r>
              <a:rPr lang="en-US" sz="2400" dirty="0">
                <a:latin typeface="Gill Sans MT" charset="0"/>
                <a:cs typeface="+mn-cs"/>
              </a:rPr>
              <a:t> NIC) or on a chip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 card, 802.11 card; Ethernet chipset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implements link, physical layer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attaches into host’s system buses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combination of hardware, software, firmware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200" name="Rectangle 42"/>
          <p:cNvSpPr>
            <a:spLocks noChangeArrowheads="1"/>
          </p:cNvSpPr>
          <p:nvPr/>
        </p:nvSpPr>
        <p:spPr bwMode="auto">
          <a:xfrm>
            <a:off x="6129338" y="2614613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01" name="Rectangle 44"/>
          <p:cNvSpPr>
            <a:spLocks noChangeArrowheads="1"/>
          </p:cNvSpPr>
          <p:nvPr/>
        </p:nvSpPr>
        <p:spPr bwMode="auto">
          <a:xfrm>
            <a:off x="6578600" y="4552950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02" name="Rectangle 45"/>
          <p:cNvSpPr>
            <a:spLocks noChangeArrowheads="1"/>
          </p:cNvSpPr>
          <p:nvPr/>
        </p:nvSpPr>
        <p:spPr bwMode="auto">
          <a:xfrm>
            <a:off x="6578600" y="3965575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controller</a:t>
            </a:r>
          </a:p>
        </p:txBody>
      </p:sp>
      <p:sp>
        <p:nvSpPr>
          <p:cNvPr id="8203" name="Text Box 46"/>
          <p:cNvSpPr txBox="1">
            <a:spLocks noChangeArrowheads="1"/>
          </p:cNvSpPr>
          <p:nvPr/>
        </p:nvSpPr>
        <p:spPr bwMode="auto">
          <a:xfrm>
            <a:off x="6384925" y="4562475"/>
            <a:ext cx="10366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physical</a:t>
            </a:r>
          </a:p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transmission</a:t>
            </a:r>
          </a:p>
        </p:txBody>
      </p:sp>
      <p:sp>
        <p:nvSpPr>
          <p:cNvPr id="54283" name="Freeform 47"/>
          <p:cNvSpPr>
            <a:spLocks/>
          </p:cNvSpPr>
          <p:nvPr/>
        </p:nvSpPr>
        <p:spPr bwMode="auto">
          <a:xfrm>
            <a:off x="6630988" y="3484563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05" name="Line 48"/>
          <p:cNvSpPr>
            <a:spLocks noChangeShapeType="1"/>
          </p:cNvSpPr>
          <p:nvPr/>
        </p:nvSpPr>
        <p:spPr bwMode="auto">
          <a:xfrm>
            <a:off x="6496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06" name="Line 49"/>
          <p:cNvSpPr>
            <a:spLocks noChangeShapeType="1"/>
          </p:cNvSpPr>
          <p:nvPr/>
        </p:nvSpPr>
        <p:spPr bwMode="auto">
          <a:xfrm flipV="1">
            <a:off x="6891338" y="36655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07" name="Rectangle 50"/>
          <p:cNvSpPr>
            <a:spLocks noChangeArrowheads="1"/>
          </p:cNvSpPr>
          <p:nvPr/>
        </p:nvSpPr>
        <p:spPr bwMode="auto">
          <a:xfrm>
            <a:off x="6384925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cpu</a:t>
            </a:r>
          </a:p>
        </p:txBody>
      </p:sp>
      <p:sp>
        <p:nvSpPr>
          <p:cNvPr id="8208" name="Rectangle 51"/>
          <p:cNvSpPr>
            <a:spLocks noChangeArrowheads="1"/>
          </p:cNvSpPr>
          <p:nvPr/>
        </p:nvSpPr>
        <p:spPr bwMode="auto">
          <a:xfrm>
            <a:off x="7204075" y="2968625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memory</a:t>
            </a:r>
          </a:p>
        </p:txBody>
      </p:sp>
      <p:sp>
        <p:nvSpPr>
          <p:cNvPr id="8209" name="Line 52"/>
          <p:cNvSpPr>
            <a:spLocks noChangeShapeType="1"/>
          </p:cNvSpPr>
          <p:nvPr/>
        </p:nvSpPr>
        <p:spPr bwMode="auto">
          <a:xfrm flipH="1" flipV="1">
            <a:off x="6688138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0" name="Line 53"/>
          <p:cNvSpPr>
            <a:spLocks noChangeShapeType="1"/>
          </p:cNvSpPr>
          <p:nvPr/>
        </p:nvSpPr>
        <p:spPr bwMode="auto">
          <a:xfrm flipH="1" flipV="1">
            <a:off x="7561263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1" name="Text Box 54"/>
          <p:cNvSpPr txBox="1">
            <a:spLocks noChangeArrowheads="1"/>
          </p:cNvSpPr>
          <p:nvPr/>
        </p:nvSpPr>
        <p:spPr bwMode="auto">
          <a:xfrm>
            <a:off x="8008938" y="3786188"/>
            <a:ext cx="8794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host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bus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(e.g., PCI)</a:t>
            </a:r>
          </a:p>
        </p:txBody>
      </p:sp>
      <p:sp>
        <p:nvSpPr>
          <p:cNvPr id="8212" name="Line 55"/>
          <p:cNvSpPr>
            <a:spLocks noChangeShapeType="1"/>
          </p:cNvSpPr>
          <p:nvPr/>
        </p:nvSpPr>
        <p:spPr bwMode="auto">
          <a:xfrm flipH="1">
            <a:off x="6891338" y="4273550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3" name="Line 56"/>
          <p:cNvSpPr>
            <a:spLocks noChangeShapeType="1"/>
          </p:cNvSpPr>
          <p:nvPr/>
        </p:nvSpPr>
        <p:spPr bwMode="auto">
          <a:xfrm>
            <a:off x="6889750" y="4806950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4" name="Line 57"/>
          <p:cNvSpPr>
            <a:spLocks noChangeShapeType="1"/>
          </p:cNvSpPr>
          <p:nvPr/>
        </p:nvSpPr>
        <p:spPr bwMode="auto">
          <a:xfrm flipH="1" flipV="1">
            <a:off x="7686675" y="3662363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5" name="Text Box 58"/>
          <p:cNvSpPr txBox="1">
            <a:spLocks noChangeArrowheads="1"/>
          </p:cNvSpPr>
          <p:nvPr/>
        </p:nvSpPr>
        <p:spPr bwMode="auto">
          <a:xfrm>
            <a:off x="7296150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network adapter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card</a:t>
            </a:r>
          </a:p>
        </p:txBody>
      </p:sp>
      <p:sp>
        <p:nvSpPr>
          <p:cNvPr id="8216" name="Line 59"/>
          <p:cNvSpPr>
            <a:spLocks noChangeShapeType="1"/>
          </p:cNvSpPr>
          <p:nvPr/>
        </p:nvSpPr>
        <p:spPr bwMode="auto">
          <a:xfrm flipH="1" flipV="1">
            <a:off x="7504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7" name="Rectangle 43"/>
          <p:cNvSpPr>
            <a:spLocks noChangeArrowheads="1"/>
          </p:cNvSpPr>
          <p:nvPr/>
        </p:nvSpPr>
        <p:spPr bwMode="auto">
          <a:xfrm>
            <a:off x="6351588" y="3854450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5091113" y="2743200"/>
            <a:ext cx="1466850" cy="2065338"/>
            <a:chOff x="2691" y="1728"/>
            <a:chExt cx="924" cy="1301"/>
          </a:xfrm>
        </p:grpSpPr>
        <p:sp>
          <p:nvSpPr>
            <p:cNvPr id="54303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304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26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27" name="Text Box 65"/>
            <p:cNvSpPr txBox="1">
              <a:spLocks noChangeArrowheads="1"/>
            </p:cNvSpPr>
            <p:nvPr/>
          </p:nvSpPr>
          <p:spPr bwMode="auto">
            <a:xfrm>
              <a:off x="2691" y="1728"/>
              <a:ext cx="57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link</a:t>
              </a:r>
            </a:p>
          </p:txBody>
        </p:sp>
        <p:sp>
          <p:nvSpPr>
            <p:cNvPr id="8228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29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0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1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2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3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4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5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6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200" i="0" dirty="0">
                <a:latin typeface="Arial" charset="0"/>
                <a:cs typeface="+mn-cs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  <a:cs typeface="+mn-cs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  <a:cs typeface="+mn-cs"/>
              </a:endParaRP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physical</a:t>
              </a:r>
            </a:p>
          </p:txBody>
        </p:sp>
        <p:sp>
          <p:nvSpPr>
            <p:cNvPr id="8237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8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9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0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1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2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3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4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5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8219" name="Picture 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11223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220" name="Picture 8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17625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4300" name="Group 89"/>
          <p:cNvGrpSpPr>
            <a:grpSpLocks/>
          </p:cNvGrpSpPr>
          <p:nvPr/>
        </p:nvGrpSpPr>
        <p:grpSpPr bwMode="auto">
          <a:xfrm>
            <a:off x="5062538" y="5251450"/>
            <a:ext cx="1109662" cy="1095375"/>
            <a:chOff x="-44" y="1473"/>
            <a:chExt cx="981" cy="1105"/>
          </a:xfrm>
        </p:grpSpPr>
        <p:pic>
          <p:nvPicPr>
            <p:cNvPr id="54301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2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</a:t>
            </a:fld>
            <a:endParaRPr lang="en-US" sz="1200" dirty="0">
              <a:latin typeface="Tahoma" charset="0"/>
            </a:endParaRPr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21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115"/>
          <p:cNvSpPr>
            <a:spLocks noChangeArrowheads="1"/>
          </p:cNvSpPr>
          <p:nvPr/>
        </p:nvSpPr>
        <p:spPr bwMode="auto">
          <a:xfrm>
            <a:off x="7731125" y="3063875"/>
            <a:ext cx="2794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4757" name="Rectangle 4"/>
          <p:cNvSpPr>
            <a:spLocks noChangeArrowheads="1"/>
          </p:cNvSpPr>
          <p:nvPr/>
        </p:nvSpPr>
        <p:spPr bwMode="auto">
          <a:xfrm>
            <a:off x="5657850" y="2847975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475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Port-based VLAN</a:t>
            </a:r>
          </a:p>
        </p:txBody>
      </p:sp>
      <p:sp>
        <p:nvSpPr>
          <p:cNvPr id="183302" name="Rectangle 80"/>
          <p:cNvSpPr>
            <a:spLocks noChangeArrowheads="1"/>
          </p:cNvSpPr>
          <p:nvPr/>
        </p:nvSpPr>
        <p:spPr bwMode="auto">
          <a:xfrm>
            <a:off x="5649913" y="3057525"/>
            <a:ext cx="290512" cy="24288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3" name="Rectangle 77"/>
          <p:cNvSpPr>
            <a:spLocks noChangeArrowheads="1"/>
          </p:cNvSpPr>
          <p:nvPr/>
        </p:nvSpPr>
        <p:spPr bwMode="auto">
          <a:xfrm>
            <a:off x="7721600" y="2838450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4" name="Rectangle 76"/>
          <p:cNvSpPr>
            <a:spLocks noChangeArrowheads="1"/>
          </p:cNvSpPr>
          <p:nvPr/>
        </p:nvSpPr>
        <p:spPr bwMode="auto">
          <a:xfrm>
            <a:off x="6831013" y="2843213"/>
            <a:ext cx="890587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5" name="Rectangle 75"/>
          <p:cNvSpPr>
            <a:spLocks noChangeArrowheads="1"/>
          </p:cNvSpPr>
          <p:nvPr/>
        </p:nvSpPr>
        <p:spPr bwMode="auto">
          <a:xfrm>
            <a:off x="5935663" y="2843213"/>
            <a:ext cx="900112" cy="45243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6" name="Rectangle 2"/>
          <p:cNvSpPr>
            <a:spLocks noChangeArrowheads="1"/>
          </p:cNvSpPr>
          <p:nvPr/>
        </p:nvSpPr>
        <p:spPr bwMode="auto">
          <a:xfrm>
            <a:off x="5649913" y="2835275"/>
            <a:ext cx="2370137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7" name="Line 3"/>
          <p:cNvSpPr>
            <a:spLocks noChangeShapeType="1"/>
          </p:cNvSpPr>
          <p:nvPr/>
        </p:nvSpPr>
        <p:spPr bwMode="auto">
          <a:xfrm>
            <a:off x="5651500" y="3051175"/>
            <a:ext cx="23510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08" name="Text Box 6"/>
          <p:cNvSpPr txBox="1">
            <a:spLocks noChangeArrowheads="1"/>
          </p:cNvSpPr>
          <p:nvPr/>
        </p:nvSpPr>
        <p:spPr bwMode="auto">
          <a:xfrm>
            <a:off x="5567363" y="279400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83309" name="Line 7"/>
          <p:cNvSpPr>
            <a:spLocks noChangeShapeType="1"/>
          </p:cNvSpPr>
          <p:nvPr/>
        </p:nvSpPr>
        <p:spPr bwMode="auto">
          <a:xfrm>
            <a:off x="6831013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0" name="AutoShape 8"/>
          <p:cNvSpPr>
            <a:spLocks noChangeArrowheads="1"/>
          </p:cNvSpPr>
          <p:nvPr/>
        </p:nvSpPr>
        <p:spPr bwMode="auto">
          <a:xfrm>
            <a:off x="5621338" y="257651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11" name="Freeform 9"/>
          <p:cNvSpPr>
            <a:spLocks/>
          </p:cNvSpPr>
          <p:nvPr/>
        </p:nvSpPr>
        <p:spPr bwMode="auto">
          <a:xfrm>
            <a:off x="8024813" y="2579688"/>
            <a:ext cx="763587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2" name="Freeform 10"/>
          <p:cNvSpPr>
            <a:spLocks/>
          </p:cNvSpPr>
          <p:nvPr/>
        </p:nvSpPr>
        <p:spPr bwMode="auto">
          <a:xfrm>
            <a:off x="6022975" y="2624138"/>
            <a:ext cx="2228850" cy="150812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3" name="Freeform 11"/>
          <p:cNvSpPr>
            <a:spLocks/>
          </p:cNvSpPr>
          <p:nvPr/>
        </p:nvSpPr>
        <p:spPr bwMode="auto">
          <a:xfrm>
            <a:off x="6496050" y="2624138"/>
            <a:ext cx="1420813" cy="166687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4" name="Line 17"/>
          <p:cNvSpPr>
            <a:spLocks noChangeShapeType="1"/>
          </p:cNvSpPr>
          <p:nvPr/>
        </p:nvSpPr>
        <p:spPr bwMode="auto">
          <a:xfrm>
            <a:off x="7431088" y="28448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5" name="Line 18"/>
          <p:cNvSpPr>
            <a:spLocks noChangeShapeType="1"/>
          </p:cNvSpPr>
          <p:nvPr/>
        </p:nvSpPr>
        <p:spPr bwMode="auto">
          <a:xfrm>
            <a:off x="6230938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6" name="Line 21"/>
          <p:cNvSpPr>
            <a:spLocks noChangeShapeType="1"/>
          </p:cNvSpPr>
          <p:nvPr/>
        </p:nvSpPr>
        <p:spPr bwMode="auto">
          <a:xfrm>
            <a:off x="5940425" y="28368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7" name="Line 22"/>
          <p:cNvSpPr>
            <a:spLocks noChangeShapeType="1"/>
          </p:cNvSpPr>
          <p:nvPr/>
        </p:nvSpPr>
        <p:spPr bwMode="auto">
          <a:xfrm>
            <a:off x="5649913" y="28495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8" name="Line 23"/>
          <p:cNvSpPr>
            <a:spLocks noChangeShapeType="1"/>
          </p:cNvSpPr>
          <p:nvPr/>
        </p:nvSpPr>
        <p:spPr bwMode="auto">
          <a:xfrm>
            <a:off x="6511925" y="28448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9" name="Line 24"/>
          <p:cNvSpPr>
            <a:spLocks noChangeShapeType="1"/>
          </p:cNvSpPr>
          <p:nvPr/>
        </p:nvSpPr>
        <p:spPr bwMode="auto">
          <a:xfrm>
            <a:off x="7135813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20" name="Line 25"/>
          <p:cNvSpPr>
            <a:spLocks noChangeShapeType="1"/>
          </p:cNvSpPr>
          <p:nvPr/>
        </p:nvSpPr>
        <p:spPr bwMode="auto">
          <a:xfrm>
            <a:off x="7726363" y="283527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21" name="Text Box 26"/>
          <p:cNvSpPr txBox="1">
            <a:spLocks noChangeArrowheads="1"/>
          </p:cNvSpPr>
          <p:nvPr/>
        </p:nvSpPr>
        <p:spPr bwMode="auto">
          <a:xfrm>
            <a:off x="6448425" y="30035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sp>
        <p:nvSpPr>
          <p:cNvPr id="183322" name="Text Box 27"/>
          <p:cNvSpPr txBox="1">
            <a:spLocks noChangeArrowheads="1"/>
          </p:cNvSpPr>
          <p:nvPr/>
        </p:nvSpPr>
        <p:spPr bwMode="auto">
          <a:xfrm>
            <a:off x="6767513" y="278923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183323" name="Text Box 28"/>
          <p:cNvSpPr txBox="1">
            <a:spLocks noChangeArrowheads="1"/>
          </p:cNvSpPr>
          <p:nvPr/>
        </p:nvSpPr>
        <p:spPr bwMode="auto">
          <a:xfrm>
            <a:off x="7643813" y="300831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16</a:t>
            </a:r>
          </a:p>
        </p:txBody>
      </p:sp>
      <p:sp>
        <p:nvSpPr>
          <p:cNvPr id="183324" name="Text Box 29"/>
          <p:cNvSpPr txBox="1">
            <a:spLocks noChangeArrowheads="1"/>
          </p:cNvSpPr>
          <p:nvPr/>
        </p:nvSpPr>
        <p:spPr bwMode="auto">
          <a:xfrm>
            <a:off x="6748463" y="300831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10</a:t>
            </a:r>
          </a:p>
        </p:txBody>
      </p:sp>
      <p:sp>
        <p:nvSpPr>
          <p:cNvPr id="183325" name="Text Box 30"/>
          <p:cNvSpPr txBox="1">
            <a:spLocks noChangeArrowheads="1"/>
          </p:cNvSpPr>
          <p:nvPr/>
        </p:nvSpPr>
        <p:spPr bwMode="auto">
          <a:xfrm>
            <a:off x="5576888" y="30035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83326" name="Text Box 57"/>
          <p:cNvSpPr txBox="1">
            <a:spLocks noChangeArrowheads="1"/>
          </p:cNvSpPr>
          <p:nvPr/>
        </p:nvSpPr>
        <p:spPr bwMode="auto">
          <a:xfrm>
            <a:off x="6443663" y="278923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183327" name="Line 61"/>
          <p:cNvSpPr>
            <a:spLocks noChangeShapeType="1"/>
          </p:cNvSpPr>
          <p:nvPr/>
        </p:nvSpPr>
        <p:spPr bwMode="auto">
          <a:xfrm flipH="1">
            <a:off x="4889500" y="3179763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28" name="Line 62"/>
          <p:cNvSpPr>
            <a:spLocks noChangeShapeType="1"/>
          </p:cNvSpPr>
          <p:nvPr/>
        </p:nvSpPr>
        <p:spPr bwMode="auto">
          <a:xfrm flipH="1">
            <a:off x="5275263" y="3170238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29" name="Line 63"/>
          <p:cNvSpPr>
            <a:spLocks noChangeShapeType="1"/>
          </p:cNvSpPr>
          <p:nvPr/>
        </p:nvSpPr>
        <p:spPr bwMode="auto">
          <a:xfrm flipH="1">
            <a:off x="5994400" y="3186113"/>
            <a:ext cx="70961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30" name="Text Box 64"/>
          <p:cNvSpPr txBox="1">
            <a:spLocks noChangeArrowheads="1"/>
          </p:cNvSpPr>
          <p:nvPr/>
        </p:nvSpPr>
        <p:spPr bwMode="auto">
          <a:xfrm>
            <a:off x="7715250" y="3548063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183331" name="Line 69"/>
          <p:cNvSpPr>
            <a:spLocks noChangeShapeType="1"/>
          </p:cNvSpPr>
          <p:nvPr/>
        </p:nvSpPr>
        <p:spPr bwMode="auto">
          <a:xfrm>
            <a:off x="7002463" y="3173413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32" name="Line 70"/>
          <p:cNvSpPr>
            <a:spLocks noChangeShapeType="1"/>
          </p:cNvSpPr>
          <p:nvPr/>
        </p:nvSpPr>
        <p:spPr bwMode="auto">
          <a:xfrm>
            <a:off x="6992938" y="2971800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33" name="Line 71"/>
          <p:cNvSpPr>
            <a:spLocks noChangeShapeType="1"/>
          </p:cNvSpPr>
          <p:nvPr/>
        </p:nvSpPr>
        <p:spPr bwMode="auto">
          <a:xfrm>
            <a:off x="7848600" y="2916238"/>
            <a:ext cx="51435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34" name="Text Box 72"/>
          <p:cNvSpPr txBox="1">
            <a:spLocks noChangeArrowheads="1"/>
          </p:cNvSpPr>
          <p:nvPr/>
        </p:nvSpPr>
        <p:spPr bwMode="auto">
          <a:xfrm>
            <a:off x="4879975" y="4090988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Electrical Engineering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1-8)</a:t>
            </a:r>
          </a:p>
        </p:txBody>
      </p:sp>
      <p:sp>
        <p:nvSpPr>
          <p:cNvPr id="183335" name="Text Box 73"/>
          <p:cNvSpPr txBox="1">
            <a:spLocks noChangeArrowheads="1"/>
          </p:cNvSpPr>
          <p:nvPr/>
        </p:nvSpPr>
        <p:spPr bwMode="auto">
          <a:xfrm>
            <a:off x="7042150" y="4078288"/>
            <a:ext cx="1433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Computer Science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9-15)</a:t>
            </a:r>
          </a:p>
        </p:txBody>
      </p:sp>
      <p:sp>
        <p:nvSpPr>
          <p:cNvPr id="183336" name="Text Box 74"/>
          <p:cNvSpPr txBox="1">
            <a:spLocks noChangeArrowheads="1"/>
          </p:cNvSpPr>
          <p:nvPr/>
        </p:nvSpPr>
        <p:spPr bwMode="auto">
          <a:xfrm>
            <a:off x="7639050" y="2784475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15</a:t>
            </a:r>
          </a:p>
        </p:txBody>
      </p:sp>
      <p:sp>
        <p:nvSpPr>
          <p:cNvPr id="183337" name="Oval 81"/>
          <p:cNvSpPr>
            <a:spLocks noChangeArrowheads="1"/>
          </p:cNvSpPr>
          <p:nvPr/>
        </p:nvSpPr>
        <p:spPr bwMode="auto">
          <a:xfrm>
            <a:off x="5765800" y="315912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38" name="Oval 82"/>
          <p:cNvSpPr>
            <a:spLocks noChangeArrowheads="1"/>
          </p:cNvSpPr>
          <p:nvPr/>
        </p:nvSpPr>
        <p:spPr bwMode="auto">
          <a:xfrm>
            <a:off x="6057900" y="314642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39" name="Oval 83"/>
          <p:cNvSpPr>
            <a:spLocks noChangeArrowheads="1"/>
          </p:cNvSpPr>
          <p:nvPr/>
        </p:nvSpPr>
        <p:spPr bwMode="auto">
          <a:xfrm>
            <a:off x="6645275" y="3151188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40" name="Oval 84"/>
          <p:cNvSpPr>
            <a:spLocks noChangeArrowheads="1"/>
          </p:cNvSpPr>
          <p:nvPr/>
        </p:nvSpPr>
        <p:spPr bwMode="auto">
          <a:xfrm>
            <a:off x="6977063" y="3148013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41" name="Oval 85"/>
          <p:cNvSpPr>
            <a:spLocks noChangeArrowheads="1"/>
          </p:cNvSpPr>
          <p:nvPr/>
        </p:nvSpPr>
        <p:spPr bwMode="auto">
          <a:xfrm>
            <a:off x="6964363" y="2933700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42" name="Oval 86"/>
          <p:cNvSpPr>
            <a:spLocks noChangeArrowheads="1"/>
          </p:cNvSpPr>
          <p:nvPr/>
        </p:nvSpPr>
        <p:spPr bwMode="auto">
          <a:xfrm>
            <a:off x="7839075" y="293052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43" name="Text Box 45"/>
          <p:cNvSpPr txBox="1">
            <a:spLocks noChangeArrowheads="1"/>
          </p:cNvSpPr>
          <p:nvPr/>
        </p:nvSpPr>
        <p:spPr bwMode="auto">
          <a:xfrm>
            <a:off x="5429250" y="352425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74801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312738" y="1309688"/>
            <a:ext cx="4249737" cy="1763712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traffic isolation: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frames to/from ports </a:t>
            </a:r>
            <a:r>
              <a:rPr lang="en-US" sz="2400" dirty="0">
                <a:latin typeface="Arial"/>
                <a:cs typeface="Arial"/>
              </a:rPr>
              <a:t>1</a:t>
            </a:r>
            <a:r>
              <a:rPr lang="en-US" sz="2400" dirty="0">
                <a:latin typeface="Gill Sans MT" charset="0"/>
                <a:cs typeface="+mn-cs"/>
              </a:rPr>
              <a:t>-8 can </a:t>
            </a:r>
            <a:r>
              <a:rPr lang="en-US" sz="2400" i="1" dirty="0">
                <a:latin typeface="Gill Sans MT" charset="0"/>
                <a:cs typeface="+mn-cs"/>
              </a:rPr>
              <a:t>only</a:t>
            </a:r>
            <a:r>
              <a:rPr lang="en-US" sz="2400" dirty="0">
                <a:latin typeface="Gill Sans MT" charset="0"/>
                <a:cs typeface="+mn-cs"/>
              </a:rPr>
              <a:t> reach ports </a:t>
            </a:r>
            <a:r>
              <a:rPr lang="en-US" sz="2400" dirty="0">
                <a:latin typeface="Arial"/>
                <a:cs typeface="Arial"/>
              </a:rPr>
              <a:t>1</a:t>
            </a:r>
            <a:r>
              <a:rPr lang="en-US" sz="2400" dirty="0">
                <a:latin typeface="Gill Sans MT" charset="0"/>
                <a:cs typeface="+mn-cs"/>
              </a:rPr>
              <a:t>-8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can also define VLAN based on MAC addresses of endpoints, rather than switch port</a:t>
            </a:r>
          </a:p>
        </p:txBody>
      </p:sp>
      <p:sp>
        <p:nvSpPr>
          <p:cNvPr id="691317" name="Rectangle 117"/>
          <p:cNvSpPr>
            <a:spLocks noChangeArrowheads="1"/>
          </p:cNvSpPr>
          <p:nvPr/>
        </p:nvSpPr>
        <p:spPr bwMode="auto">
          <a:xfrm>
            <a:off x="285750" y="3286125"/>
            <a:ext cx="4060825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dynamic membership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  <a:cs typeface="+mn-cs"/>
              </a:rPr>
              <a:t>: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  <a:cs typeface="+mn-cs"/>
              </a:rPr>
              <a:t> ports can be dynamically assigned among VLANs</a:t>
            </a:r>
          </a:p>
        </p:txBody>
      </p:sp>
      <p:sp>
        <p:nvSpPr>
          <p:cNvPr id="691342" name="Text Box 142"/>
          <p:cNvSpPr txBox="1">
            <a:spLocks noChangeArrowheads="1"/>
          </p:cNvSpPr>
          <p:nvPr/>
        </p:nvSpPr>
        <p:spPr bwMode="auto">
          <a:xfrm>
            <a:off x="6656388" y="1162050"/>
            <a:ext cx="787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grpSp>
        <p:nvGrpSpPr>
          <p:cNvPr id="691350" name="Group 150"/>
          <p:cNvGrpSpPr>
            <a:grpSpLocks/>
          </p:cNvGrpSpPr>
          <p:nvPr/>
        </p:nvGrpSpPr>
        <p:grpSpPr bwMode="auto">
          <a:xfrm>
            <a:off x="320675" y="1531938"/>
            <a:ext cx="7010400" cy="4608512"/>
            <a:chOff x="202" y="965"/>
            <a:chExt cx="4416" cy="2903"/>
          </a:xfrm>
        </p:grpSpPr>
        <p:sp>
          <p:nvSpPr>
            <p:cNvPr id="74832" name="Rectangle 124"/>
            <p:cNvSpPr>
              <a:spLocks noChangeArrowheads="1"/>
            </p:cNvSpPr>
            <p:nvPr/>
          </p:nvSpPr>
          <p:spPr bwMode="auto">
            <a:xfrm>
              <a:off x="202" y="2852"/>
              <a:ext cx="3148" cy="1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  <a:defRPr/>
              </a:pPr>
              <a:r>
                <a:rPr lang="en-US" sz="2400" dirty="0">
                  <a:solidFill>
                    <a:srgbClr val="CC0000"/>
                  </a:solidFill>
                  <a:latin typeface="Gill Sans MT" charset="0"/>
                  <a:cs typeface="+mn-cs"/>
                </a:rPr>
                <a:t>forwarding between VLANS:</a:t>
              </a:r>
              <a:r>
                <a:rPr lang="en-US" sz="2400" i="0" dirty="0">
                  <a:solidFill>
                    <a:srgbClr val="CC0000"/>
                  </a:solidFill>
                  <a:latin typeface="Gill Sans MT" charset="0"/>
                  <a:cs typeface="+mn-cs"/>
                </a:rPr>
                <a:t> </a:t>
              </a:r>
              <a:r>
                <a:rPr lang="en-US" sz="2400" i="0" dirty="0">
                  <a:solidFill>
                    <a:srgbClr val="000000"/>
                  </a:solidFill>
                  <a:latin typeface="Gill Sans MT" charset="0"/>
                  <a:cs typeface="+mn-cs"/>
                </a:rPr>
                <a:t>done via routing (just as with separate switches)</a:t>
              </a:r>
            </a:p>
            <a:p>
              <a:pPr marL="681038" lvl="1" indent="-223838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/>
                <a:buChar char="•"/>
                <a:defRPr/>
              </a:pPr>
              <a:r>
                <a:rPr lang="en-US" sz="2000" i="0" dirty="0">
                  <a:solidFill>
                    <a:srgbClr val="000000"/>
                  </a:solidFill>
                  <a:latin typeface="Gill Sans MT" charset="0"/>
                  <a:cs typeface="+mn-cs"/>
                </a:rPr>
                <a:t>in practice vendors sell combined switches plus routers</a:t>
              </a:r>
            </a:p>
          </p:txBody>
        </p:sp>
        <p:grpSp>
          <p:nvGrpSpPr>
            <p:cNvPr id="183376" name="Group 149"/>
            <p:cNvGrpSpPr>
              <a:grpSpLocks/>
            </p:cNvGrpSpPr>
            <p:nvPr/>
          </p:nvGrpSpPr>
          <p:grpSpPr bwMode="auto">
            <a:xfrm>
              <a:off x="3939" y="965"/>
              <a:ext cx="679" cy="910"/>
              <a:chOff x="3939" y="965"/>
              <a:chExt cx="679" cy="910"/>
            </a:xfrm>
          </p:grpSpPr>
          <p:grpSp>
            <p:nvGrpSpPr>
              <p:cNvPr id="183377" name="Group 126"/>
              <p:cNvGrpSpPr>
                <a:grpSpLocks/>
              </p:cNvGrpSpPr>
              <p:nvPr/>
            </p:nvGrpSpPr>
            <p:grpSpPr bwMode="auto">
              <a:xfrm>
                <a:off x="4259" y="965"/>
                <a:ext cx="359" cy="180"/>
                <a:chOff x="533" y="321"/>
                <a:chExt cx="359" cy="180"/>
              </a:xfrm>
            </p:grpSpPr>
            <p:grpSp>
              <p:nvGrpSpPr>
                <p:cNvPr id="183384" name="Group 127"/>
                <p:cNvGrpSpPr>
                  <a:grpSpLocks/>
                </p:cNvGrpSpPr>
                <p:nvPr/>
              </p:nvGrpSpPr>
              <p:grpSpPr bwMode="auto">
                <a:xfrm>
                  <a:off x="533" y="321"/>
                  <a:ext cx="359" cy="180"/>
                  <a:chOff x="1009" y="655"/>
                  <a:chExt cx="359" cy="180"/>
                </a:xfrm>
              </p:grpSpPr>
              <p:sp>
                <p:nvSpPr>
                  <p:cNvPr id="74843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735"/>
                    <a:ext cx="356" cy="1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74844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1012" y="727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74845" name="Line 130"/>
                  <p:cNvSpPr>
                    <a:spLocks noChangeShapeType="1"/>
                  </p:cNvSpPr>
                  <p:nvPr/>
                </p:nvSpPr>
                <p:spPr bwMode="auto">
                  <a:xfrm>
                    <a:off x="1368" y="727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74846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727"/>
                    <a:ext cx="353" cy="61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Times New Roman" charset="0"/>
                      <a:cs typeface="+mn-cs"/>
                    </a:endParaRPr>
                  </a:p>
                </p:txBody>
              </p:sp>
              <p:sp>
                <p:nvSpPr>
                  <p:cNvPr id="74847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1009" y="655"/>
                    <a:ext cx="356" cy="11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grpSp>
                <p:nvGrpSpPr>
                  <p:cNvPr id="183391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1095" y="681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74853" name="Line 13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74854" name="Line 1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74855" name="Line 1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3392" name="Group 137"/>
                  <p:cNvGrpSpPr>
                    <a:grpSpLocks/>
                  </p:cNvGrpSpPr>
                  <p:nvPr/>
                </p:nvGrpSpPr>
                <p:grpSpPr bwMode="auto">
                  <a:xfrm flipV="1">
                    <a:off x="1095" y="680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74850" name="Line 13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74851" name="Line 1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74852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74842" name="Line 141"/>
                <p:cNvSpPr>
                  <a:spLocks noChangeShapeType="1"/>
                </p:cNvSpPr>
                <p:nvPr/>
              </p:nvSpPr>
              <p:spPr bwMode="auto">
                <a:xfrm>
                  <a:off x="535" y="368"/>
                  <a:ext cx="0" cy="6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83378" name="Oval 85"/>
              <p:cNvSpPr>
                <a:spLocks noChangeArrowheads="1"/>
              </p:cNvSpPr>
              <p:nvPr/>
            </p:nvSpPr>
            <p:spPr bwMode="auto">
              <a:xfrm>
                <a:off x="4180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3379" name="Oval 85"/>
              <p:cNvSpPr>
                <a:spLocks noChangeArrowheads="1"/>
              </p:cNvSpPr>
              <p:nvPr/>
            </p:nvSpPr>
            <p:spPr bwMode="auto">
              <a:xfrm>
                <a:off x="4567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4837" name="Line 145"/>
              <p:cNvSpPr>
                <a:spLocks noChangeShapeType="1"/>
              </p:cNvSpPr>
              <p:nvPr/>
            </p:nvSpPr>
            <p:spPr bwMode="auto">
              <a:xfrm flipV="1">
                <a:off x="4188" y="1143"/>
                <a:ext cx="159" cy="7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4838" name="Line 146"/>
              <p:cNvSpPr>
                <a:spLocks noChangeShapeType="1"/>
              </p:cNvSpPr>
              <p:nvPr/>
            </p:nvSpPr>
            <p:spPr bwMode="auto">
              <a:xfrm flipH="1" flipV="1">
                <a:off x="4469" y="1148"/>
                <a:ext cx="112" cy="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4839" name="Line 147"/>
              <p:cNvSpPr>
                <a:spLocks noChangeShapeType="1"/>
              </p:cNvSpPr>
              <p:nvPr/>
            </p:nvSpPr>
            <p:spPr bwMode="auto">
              <a:xfrm>
                <a:off x="4101" y="1062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4840" name="Line 148"/>
              <p:cNvSpPr>
                <a:spLocks noChangeShapeType="1"/>
              </p:cNvSpPr>
              <p:nvPr/>
            </p:nvSpPr>
            <p:spPr bwMode="auto">
              <a:xfrm>
                <a:off x="3939" y="1062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83348" name="Group 44"/>
          <p:cNvGrpSpPr>
            <a:grpSpLocks/>
          </p:cNvGrpSpPr>
          <p:nvPr/>
        </p:nvGrpSpPr>
        <p:grpSpPr bwMode="auto">
          <a:xfrm>
            <a:off x="4276725" y="3343275"/>
            <a:ext cx="722313" cy="598488"/>
            <a:chOff x="-44" y="1473"/>
            <a:chExt cx="981" cy="1105"/>
          </a:xfrm>
        </p:grpSpPr>
        <p:pic>
          <p:nvPicPr>
            <p:cNvPr id="18337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7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49" name="Group 44"/>
          <p:cNvGrpSpPr>
            <a:grpSpLocks/>
          </p:cNvGrpSpPr>
          <p:nvPr/>
        </p:nvGrpSpPr>
        <p:grpSpPr bwMode="auto">
          <a:xfrm>
            <a:off x="4724400" y="3495675"/>
            <a:ext cx="720725" cy="598488"/>
            <a:chOff x="-44" y="1473"/>
            <a:chExt cx="981" cy="1105"/>
          </a:xfrm>
        </p:grpSpPr>
        <p:pic>
          <p:nvPicPr>
            <p:cNvPr id="18337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7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50" name="Group 44"/>
          <p:cNvGrpSpPr>
            <a:grpSpLocks/>
          </p:cNvGrpSpPr>
          <p:nvPr/>
        </p:nvGrpSpPr>
        <p:grpSpPr bwMode="auto">
          <a:xfrm>
            <a:off x="5486400" y="3454400"/>
            <a:ext cx="720725" cy="600075"/>
            <a:chOff x="-44" y="1473"/>
            <a:chExt cx="981" cy="1105"/>
          </a:xfrm>
        </p:grpSpPr>
        <p:pic>
          <p:nvPicPr>
            <p:cNvPr id="18336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7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51" name="Group 44"/>
          <p:cNvGrpSpPr>
            <a:grpSpLocks/>
          </p:cNvGrpSpPr>
          <p:nvPr/>
        </p:nvGrpSpPr>
        <p:grpSpPr bwMode="auto">
          <a:xfrm>
            <a:off x="6492875" y="3444875"/>
            <a:ext cx="720725" cy="598488"/>
            <a:chOff x="-44" y="1473"/>
            <a:chExt cx="981" cy="1105"/>
          </a:xfrm>
        </p:grpSpPr>
        <p:pic>
          <p:nvPicPr>
            <p:cNvPr id="18336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6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52" name="Group 44"/>
          <p:cNvGrpSpPr>
            <a:grpSpLocks/>
          </p:cNvGrpSpPr>
          <p:nvPr/>
        </p:nvGrpSpPr>
        <p:grpSpPr bwMode="auto">
          <a:xfrm>
            <a:off x="7061200" y="3454400"/>
            <a:ext cx="720725" cy="600075"/>
            <a:chOff x="-44" y="1473"/>
            <a:chExt cx="981" cy="1105"/>
          </a:xfrm>
        </p:grpSpPr>
        <p:pic>
          <p:nvPicPr>
            <p:cNvPr id="18336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6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53" name="Group 44"/>
          <p:cNvGrpSpPr>
            <a:grpSpLocks/>
          </p:cNvGrpSpPr>
          <p:nvPr/>
        </p:nvGrpSpPr>
        <p:grpSpPr bwMode="auto">
          <a:xfrm>
            <a:off x="7915275" y="3302000"/>
            <a:ext cx="720725" cy="600075"/>
            <a:chOff x="-44" y="1473"/>
            <a:chExt cx="981" cy="1105"/>
          </a:xfrm>
        </p:grpSpPr>
        <p:pic>
          <p:nvPicPr>
            <p:cNvPr id="18336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6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664075" y="2549525"/>
            <a:ext cx="1550988" cy="600075"/>
            <a:chOff x="4907280" y="294640"/>
            <a:chExt cx="1551062" cy="599440"/>
          </a:xfrm>
        </p:grpSpPr>
        <p:sp>
          <p:nvSpPr>
            <p:cNvPr id="74814" name="Rectangle 118"/>
            <p:cNvSpPr>
              <a:spLocks noChangeArrowheads="1"/>
            </p:cNvSpPr>
            <p:nvPr/>
          </p:nvSpPr>
          <p:spPr bwMode="auto">
            <a:xfrm>
              <a:off x="6178929" y="589603"/>
              <a:ext cx="279413" cy="2061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4815" name="Line 120"/>
            <p:cNvSpPr>
              <a:spLocks noChangeShapeType="1"/>
            </p:cNvSpPr>
            <p:nvPr/>
          </p:nvSpPr>
          <p:spPr bwMode="auto">
            <a:xfrm flipH="1" flipV="1">
              <a:off x="5507384" y="507140"/>
              <a:ext cx="793788" cy="209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3359" name="Oval 82"/>
            <p:cNvSpPr>
              <a:spLocks noChangeArrowheads="1"/>
            </p:cNvSpPr>
            <p:nvPr/>
          </p:nvSpPr>
          <p:spPr bwMode="auto">
            <a:xfrm>
              <a:off x="6282127" y="684530"/>
              <a:ext cx="42863" cy="476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183360" name="Group 44"/>
            <p:cNvGrpSpPr>
              <a:grpSpLocks/>
            </p:cNvGrpSpPr>
            <p:nvPr/>
          </p:nvGrpSpPr>
          <p:grpSpPr bwMode="auto">
            <a:xfrm>
              <a:off x="4907280" y="294640"/>
              <a:ext cx="721360" cy="599440"/>
              <a:chOff x="-44" y="1473"/>
              <a:chExt cx="981" cy="1105"/>
            </a:xfrm>
          </p:grpSpPr>
          <p:pic>
            <p:nvPicPr>
              <p:cNvPr id="18336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3362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183356" name="Picture 23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036638"/>
            <a:ext cx="4113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687846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100</a:t>
            </a:fld>
            <a:endParaRPr lang="en-US" sz="1200" dirty="0">
              <a:latin typeface="Tahoma" charset="0"/>
            </a:endParaRPr>
          </a:p>
        </p:txBody>
      </p:sp>
      <p:sp>
        <p:nvSpPr>
          <p:cNvPr id="1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106" name="Group 347"/>
          <p:cNvGrpSpPr>
            <a:grpSpLocks/>
          </p:cNvGrpSpPr>
          <p:nvPr/>
        </p:nvGrpSpPr>
        <p:grpSpPr bwMode="auto">
          <a:xfrm>
            <a:off x="6700819" y="1533219"/>
            <a:ext cx="681857" cy="351801"/>
            <a:chOff x="1871277" y="1576300"/>
            <a:chExt cx="1128371" cy="437861"/>
          </a:xfrm>
        </p:grpSpPr>
        <p:sp>
          <p:nvSpPr>
            <p:cNvPr id="107" name="Oval 106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14" name="Straight Connector 113"/>
            <p:cNvCxnSpPr>
              <a:endCxn id="1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8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317" grpId="0"/>
      <p:bldP spid="69134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111"/>
          <p:cNvSpPr>
            <a:spLocks noChangeArrowheads="1"/>
          </p:cNvSpPr>
          <p:nvPr/>
        </p:nvSpPr>
        <p:spPr bwMode="auto">
          <a:xfrm>
            <a:off x="3414713" y="2103438"/>
            <a:ext cx="279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84324" name="Rectangle 77"/>
          <p:cNvSpPr>
            <a:spLocks noChangeArrowheads="1"/>
          </p:cNvSpPr>
          <p:nvPr/>
        </p:nvSpPr>
        <p:spPr bwMode="auto">
          <a:xfrm>
            <a:off x="6591300" y="2108200"/>
            <a:ext cx="276225" cy="2333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25" name="Rectangle 77"/>
          <p:cNvSpPr>
            <a:spLocks noChangeArrowheads="1"/>
          </p:cNvSpPr>
          <p:nvPr/>
        </p:nvSpPr>
        <p:spPr bwMode="auto">
          <a:xfrm>
            <a:off x="6881813" y="2108200"/>
            <a:ext cx="276225" cy="2333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26" name="Rectangle 77"/>
          <p:cNvSpPr>
            <a:spLocks noChangeArrowheads="1"/>
          </p:cNvSpPr>
          <p:nvPr/>
        </p:nvSpPr>
        <p:spPr bwMode="auto">
          <a:xfrm>
            <a:off x="6300788" y="2112963"/>
            <a:ext cx="276225" cy="2333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5784" name="Rectangle 157"/>
          <p:cNvSpPr>
            <a:spLocks noChangeArrowheads="1"/>
          </p:cNvSpPr>
          <p:nvPr/>
        </p:nvSpPr>
        <p:spPr bwMode="auto">
          <a:xfrm>
            <a:off x="6300788" y="1881188"/>
            <a:ext cx="280987" cy="2143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5785" name="Rectangle 156"/>
          <p:cNvSpPr>
            <a:spLocks noChangeArrowheads="1"/>
          </p:cNvSpPr>
          <p:nvPr/>
        </p:nvSpPr>
        <p:spPr bwMode="auto">
          <a:xfrm>
            <a:off x="5972175" y="2105025"/>
            <a:ext cx="309563" cy="233363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5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VLANS spanning multiple switches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3971925"/>
            <a:ext cx="8296275" cy="2687638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trunk port: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carries frames between VLANS defined over multiple physical switches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frames forwarded within VLAN between switches can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t be vanilla 802.1 frames (must carry VLAN ID info)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802.1q protocol adds/removed additional header fields for frames forwarded between trunk ports</a:t>
            </a:r>
          </a:p>
        </p:txBody>
      </p:sp>
      <p:sp>
        <p:nvSpPr>
          <p:cNvPr id="75788" name="Rectangle 62"/>
          <p:cNvSpPr>
            <a:spLocks noChangeArrowheads="1"/>
          </p:cNvSpPr>
          <p:nvPr/>
        </p:nvSpPr>
        <p:spPr bwMode="auto">
          <a:xfrm>
            <a:off x="1341438" y="1887538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84332" name="Rectangle 80"/>
          <p:cNvSpPr>
            <a:spLocks noChangeArrowheads="1"/>
          </p:cNvSpPr>
          <p:nvPr/>
        </p:nvSpPr>
        <p:spPr bwMode="auto">
          <a:xfrm>
            <a:off x="1333500" y="2097088"/>
            <a:ext cx="290513" cy="24288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3" name="Rectangle 77"/>
          <p:cNvSpPr>
            <a:spLocks noChangeArrowheads="1"/>
          </p:cNvSpPr>
          <p:nvPr/>
        </p:nvSpPr>
        <p:spPr bwMode="auto">
          <a:xfrm>
            <a:off x="3405188" y="1878013"/>
            <a:ext cx="290512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4" name="Rectangle 76"/>
          <p:cNvSpPr>
            <a:spLocks noChangeArrowheads="1"/>
          </p:cNvSpPr>
          <p:nvPr/>
        </p:nvSpPr>
        <p:spPr bwMode="auto">
          <a:xfrm>
            <a:off x="2514600" y="1882775"/>
            <a:ext cx="890588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5" name="Rectangle 75"/>
          <p:cNvSpPr>
            <a:spLocks noChangeArrowheads="1"/>
          </p:cNvSpPr>
          <p:nvPr/>
        </p:nvSpPr>
        <p:spPr bwMode="auto">
          <a:xfrm>
            <a:off x="1619250" y="1882775"/>
            <a:ext cx="900113" cy="45243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6" name="Rectangle 2"/>
          <p:cNvSpPr>
            <a:spLocks noChangeArrowheads="1"/>
          </p:cNvSpPr>
          <p:nvPr/>
        </p:nvSpPr>
        <p:spPr bwMode="auto">
          <a:xfrm>
            <a:off x="1333500" y="1874838"/>
            <a:ext cx="2370138" cy="46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7" name="Line 3"/>
          <p:cNvSpPr>
            <a:spLocks noChangeShapeType="1"/>
          </p:cNvSpPr>
          <p:nvPr/>
        </p:nvSpPr>
        <p:spPr bwMode="auto">
          <a:xfrm>
            <a:off x="1335088" y="2090738"/>
            <a:ext cx="2351087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38" name="Text Box 6"/>
          <p:cNvSpPr txBox="1">
            <a:spLocks noChangeArrowheads="1"/>
          </p:cNvSpPr>
          <p:nvPr/>
        </p:nvSpPr>
        <p:spPr bwMode="auto">
          <a:xfrm>
            <a:off x="1250950" y="18335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84339" name="Line 7"/>
          <p:cNvSpPr>
            <a:spLocks noChangeShapeType="1"/>
          </p:cNvSpPr>
          <p:nvPr/>
        </p:nvSpPr>
        <p:spPr bwMode="auto">
          <a:xfrm>
            <a:off x="25146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0" name="AutoShape 8"/>
          <p:cNvSpPr>
            <a:spLocks noChangeArrowheads="1"/>
          </p:cNvSpPr>
          <p:nvPr/>
        </p:nvSpPr>
        <p:spPr bwMode="auto">
          <a:xfrm>
            <a:off x="1304925" y="1616075"/>
            <a:ext cx="3176588" cy="261938"/>
          </a:xfrm>
          <a:prstGeom prst="parallelogram">
            <a:avLst>
              <a:gd name="adj" fmla="val 303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41" name="Freeform 9"/>
          <p:cNvSpPr>
            <a:spLocks/>
          </p:cNvSpPr>
          <p:nvPr/>
        </p:nvSpPr>
        <p:spPr bwMode="auto">
          <a:xfrm>
            <a:off x="3708400" y="1619250"/>
            <a:ext cx="763588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2" name="Freeform 10"/>
          <p:cNvSpPr>
            <a:spLocks/>
          </p:cNvSpPr>
          <p:nvPr/>
        </p:nvSpPr>
        <p:spPr bwMode="auto">
          <a:xfrm>
            <a:off x="1706563" y="1663700"/>
            <a:ext cx="2228850" cy="150813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3" name="Freeform 11"/>
          <p:cNvSpPr>
            <a:spLocks/>
          </p:cNvSpPr>
          <p:nvPr/>
        </p:nvSpPr>
        <p:spPr bwMode="auto">
          <a:xfrm>
            <a:off x="2179638" y="1663700"/>
            <a:ext cx="1420812" cy="166688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4" name="Line 17"/>
          <p:cNvSpPr>
            <a:spLocks noChangeShapeType="1"/>
          </p:cNvSpPr>
          <p:nvPr/>
        </p:nvSpPr>
        <p:spPr bwMode="auto">
          <a:xfrm>
            <a:off x="3114675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5" name="Line 18"/>
          <p:cNvSpPr>
            <a:spLocks noChangeShapeType="1"/>
          </p:cNvSpPr>
          <p:nvPr/>
        </p:nvSpPr>
        <p:spPr bwMode="auto">
          <a:xfrm>
            <a:off x="1914525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6" name="Line 21"/>
          <p:cNvSpPr>
            <a:spLocks noChangeShapeType="1"/>
          </p:cNvSpPr>
          <p:nvPr/>
        </p:nvSpPr>
        <p:spPr bwMode="auto">
          <a:xfrm>
            <a:off x="1624013" y="18764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7" name="Line 22"/>
          <p:cNvSpPr>
            <a:spLocks noChangeShapeType="1"/>
          </p:cNvSpPr>
          <p:nvPr/>
        </p:nvSpPr>
        <p:spPr bwMode="auto">
          <a:xfrm>
            <a:off x="1333500" y="18891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8" name="Line 23"/>
          <p:cNvSpPr>
            <a:spLocks noChangeShapeType="1"/>
          </p:cNvSpPr>
          <p:nvPr/>
        </p:nvSpPr>
        <p:spPr bwMode="auto">
          <a:xfrm>
            <a:off x="2195513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9" name="Line 24"/>
          <p:cNvSpPr>
            <a:spLocks noChangeShapeType="1"/>
          </p:cNvSpPr>
          <p:nvPr/>
        </p:nvSpPr>
        <p:spPr bwMode="auto">
          <a:xfrm>
            <a:off x="28194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0" name="Line 25"/>
          <p:cNvSpPr>
            <a:spLocks noChangeShapeType="1"/>
          </p:cNvSpPr>
          <p:nvPr/>
        </p:nvSpPr>
        <p:spPr bwMode="auto">
          <a:xfrm>
            <a:off x="3409950" y="18748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1" name="Text Box 26"/>
          <p:cNvSpPr txBox="1">
            <a:spLocks noChangeArrowheads="1"/>
          </p:cNvSpPr>
          <p:nvPr/>
        </p:nvSpPr>
        <p:spPr bwMode="auto">
          <a:xfrm>
            <a:off x="2132013" y="204311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sp>
        <p:nvSpPr>
          <p:cNvPr id="184352" name="Text Box 27"/>
          <p:cNvSpPr txBox="1">
            <a:spLocks noChangeArrowheads="1"/>
          </p:cNvSpPr>
          <p:nvPr/>
        </p:nvSpPr>
        <p:spPr bwMode="auto">
          <a:xfrm>
            <a:off x="2451100" y="182880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184353" name="Text Box 29"/>
          <p:cNvSpPr txBox="1">
            <a:spLocks noChangeArrowheads="1"/>
          </p:cNvSpPr>
          <p:nvPr/>
        </p:nvSpPr>
        <p:spPr bwMode="auto">
          <a:xfrm>
            <a:off x="2432050" y="2047875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10</a:t>
            </a:r>
          </a:p>
        </p:txBody>
      </p:sp>
      <p:sp>
        <p:nvSpPr>
          <p:cNvPr id="184354" name="Text Box 30"/>
          <p:cNvSpPr txBox="1">
            <a:spLocks noChangeArrowheads="1"/>
          </p:cNvSpPr>
          <p:nvPr/>
        </p:nvSpPr>
        <p:spPr bwMode="auto">
          <a:xfrm>
            <a:off x="1260475" y="20335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84355" name="Text Box 57"/>
          <p:cNvSpPr txBox="1">
            <a:spLocks noChangeArrowheads="1"/>
          </p:cNvSpPr>
          <p:nvPr/>
        </p:nvSpPr>
        <p:spPr bwMode="auto">
          <a:xfrm>
            <a:off x="2127250" y="182880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184356" name="Line 61"/>
          <p:cNvSpPr>
            <a:spLocks noChangeShapeType="1"/>
          </p:cNvSpPr>
          <p:nvPr/>
        </p:nvSpPr>
        <p:spPr bwMode="auto">
          <a:xfrm flipH="1">
            <a:off x="573088" y="2209800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7" name="Line 62"/>
          <p:cNvSpPr>
            <a:spLocks noChangeShapeType="1"/>
          </p:cNvSpPr>
          <p:nvPr/>
        </p:nvSpPr>
        <p:spPr bwMode="auto">
          <a:xfrm flipH="1">
            <a:off x="958850" y="2209800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8" name="Line 63"/>
          <p:cNvSpPr>
            <a:spLocks noChangeShapeType="1"/>
          </p:cNvSpPr>
          <p:nvPr/>
        </p:nvSpPr>
        <p:spPr bwMode="auto">
          <a:xfrm flipH="1">
            <a:off x="1677988" y="2225675"/>
            <a:ext cx="709612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9" name="Text Box 64"/>
          <p:cNvSpPr txBox="1">
            <a:spLocks noChangeArrowheads="1"/>
          </p:cNvSpPr>
          <p:nvPr/>
        </p:nvSpPr>
        <p:spPr bwMode="auto">
          <a:xfrm>
            <a:off x="3398838" y="258762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184360" name="Line 69"/>
          <p:cNvSpPr>
            <a:spLocks noChangeShapeType="1"/>
          </p:cNvSpPr>
          <p:nvPr/>
        </p:nvSpPr>
        <p:spPr bwMode="auto">
          <a:xfrm>
            <a:off x="2686050" y="2212975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61" name="Line 70"/>
          <p:cNvSpPr>
            <a:spLocks noChangeShapeType="1"/>
          </p:cNvSpPr>
          <p:nvPr/>
        </p:nvSpPr>
        <p:spPr bwMode="auto">
          <a:xfrm>
            <a:off x="2676525" y="2011363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62" name="Line 71"/>
          <p:cNvSpPr>
            <a:spLocks noChangeShapeType="1"/>
          </p:cNvSpPr>
          <p:nvPr/>
        </p:nvSpPr>
        <p:spPr bwMode="auto">
          <a:xfrm>
            <a:off x="3532188" y="1955800"/>
            <a:ext cx="51435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63" name="Text Box 72"/>
          <p:cNvSpPr txBox="1">
            <a:spLocks noChangeArrowheads="1"/>
          </p:cNvSpPr>
          <p:nvPr/>
        </p:nvSpPr>
        <p:spPr bwMode="auto">
          <a:xfrm>
            <a:off x="563563" y="3130550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Electrical Engineering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1-8)</a:t>
            </a:r>
          </a:p>
        </p:txBody>
      </p:sp>
      <p:sp>
        <p:nvSpPr>
          <p:cNvPr id="184364" name="Text Box 73"/>
          <p:cNvSpPr txBox="1">
            <a:spLocks noChangeArrowheads="1"/>
          </p:cNvSpPr>
          <p:nvPr/>
        </p:nvSpPr>
        <p:spPr bwMode="auto">
          <a:xfrm>
            <a:off x="2725738" y="3117850"/>
            <a:ext cx="1433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Computer Science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9-15)</a:t>
            </a:r>
          </a:p>
        </p:txBody>
      </p:sp>
      <p:sp>
        <p:nvSpPr>
          <p:cNvPr id="184365" name="Text Box 74"/>
          <p:cNvSpPr txBox="1">
            <a:spLocks noChangeArrowheads="1"/>
          </p:cNvSpPr>
          <p:nvPr/>
        </p:nvSpPr>
        <p:spPr bwMode="auto">
          <a:xfrm>
            <a:off x="3322638" y="1824038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15</a:t>
            </a:r>
          </a:p>
        </p:txBody>
      </p:sp>
      <p:sp>
        <p:nvSpPr>
          <p:cNvPr id="184366" name="Oval 81"/>
          <p:cNvSpPr>
            <a:spLocks noChangeArrowheads="1"/>
          </p:cNvSpPr>
          <p:nvPr/>
        </p:nvSpPr>
        <p:spPr bwMode="auto">
          <a:xfrm>
            <a:off x="1449388" y="2189163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67" name="Oval 82"/>
          <p:cNvSpPr>
            <a:spLocks noChangeArrowheads="1"/>
          </p:cNvSpPr>
          <p:nvPr/>
        </p:nvSpPr>
        <p:spPr bwMode="auto">
          <a:xfrm>
            <a:off x="1741488" y="2185988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68" name="Oval 83"/>
          <p:cNvSpPr>
            <a:spLocks noChangeArrowheads="1"/>
          </p:cNvSpPr>
          <p:nvPr/>
        </p:nvSpPr>
        <p:spPr bwMode="auto">
          <a:xfrm>
            <a:off x="2328863" y="2190750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69" name="Oval 84"/>
          <p:cNvSpPr>
            <a:spLocks noChangeArrowheads="1"/>
          </p:cNvSpPr>
          <p:nvPr/>
        </p:nvSpPr>
        <p:spPr bwMode="auto">
          <a:xfrm>
            <a:off x="2660650" y="218757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0" name="Oval 85"/>
          <p:cNvSpPr>
            <a:spLocks noChangeArrowheads="1"/>
          </p:cNvSpPr>
          <p:nvPr/>
        </p:nvSpPr>
        <p:spPr bwMode="auto">
          <a:xfrm>
            <a:off x="2647950" y="1973263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1" name="Oval 86"/>
          <p:cNvSpPr>
            <a:spLocks noChangeArrowheads="1"/>
          </p:cNvSpPr>
          <p:nvPr/>
        </p:nvSpPr>
        <p:spPr bwMode="auto">
          <a:xfrm>
            <a:off x="3522663" y="1970088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2" name="Text Box 45"/>
          <p:cNvSpPr txBox="1">
            <a:spLocks noChangeArrowheads="1"/>
          </p:cNvSpPr>
          <p:nvPr/>
        </p:nvSpPr>
        <p:spPr bwMode="auto">
          <a:xfrm>
            <a:off x="1112838" y="2554288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75830" name="Rectangle 113"/>
          <p:cNvSpPr>
            <a:spLocks noChangeArrowheads="1"/>
          </p:cNvSpPr>
          <p:nvPr/>
        </p:nvSpPr>
        <p:spPr bwMode="auto">
          <a:xfrm>
            <a:off x="6888163" y="2105025"/>
            <a:ext cx="2794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84374" name="Rectangle 77"/>
          <p:cNvSpPr>
            <a:spLocks noChangeArrowheads="1"/>
          </p:cNvSpPr>
          <p:nvPr/>
        </p:nvSpPr>
        <p:spPr bwMode="auto">
          <a:xfrm>
            <a:off x="6877050" y="1884363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5" name="Rectangle 76"/>
          <p:cNvSpPr>
            <a:spLocks noChangeArrowheads="1"/>
          </p:cNvSpPr>
          <p:nvPr/>
        </p:nvSpPr>
        <p:spPr bwMode="auto">
          <a:xfrm>
            <a:off x="5986463" y="1889125"/>
            <a:ext cx="89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6" name="Line 17"/>
          <p:cNvSpPr>
            <a:spLocks noChangeShapeType="1"/>
          </p:cNvSpPr>
          <p:nvPr/>
        </p:nvSpPr>
        <p:spPr bwMode="auto">
          <a:xfrm>
            <a:off x="6586538" y="18907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77" name="Line 24"/>
          <p:cNvSpPr>
            <a:spLocks noChangeShapeType="1"/>
          </p:cNvSpPr>
          <p:nvPr/>
        </p:nvSpPr>
        <p:spPr bwMode="auto">
          <a:xfrm>
            <a:off x="6291263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78" name="Line 25"/>
          <p:cNvSpPr>
            <a:spLocks noChangeShapeType="1"/>
          </p:cNvSpPr>
          <p:nvPr/>
        </p:nvSpPr>
        <p:spPr bwMode="auto">
          <a:xfrm>
            <a:off x="6881813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79" name="Text Box 29"/>
          <p:cNvSpPr txBox="1">
            <a:spLocks noChangeArrowheads="1"/>
          </p:cNvSpPr>
          <p:nvPr/>
        </p:nvSpPr>
        <p:spPr bwMode="auto">
          <a:xfrm>
            <a:off x="5903913" y="2054225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84380" name="Text Box 74"/>
          <p:cNvSpPr txBox="1">
            <a:spLocks noChangeArrowheads="1"/>
          </p:cNvSpPr>
          <p:nvPr/>
        </p:nvSpPr>
        <p:spPr bwMode="auto">
          <a:xfrm>
            <a:off x="6794500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184381" name="Oval 84"/>
          <p:cNvSpPr>
            <a:spLocks noChangeArrowheads="1"/>
          </p:cNvSpPr>
          <p:nvPr/>
        </p:nvSpPr>
        <p:spPr bwMode="auto">
          <a:xfrm>
            <a:off x="6132513" y="2193925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82" name="Oval 86"/>
          <p:cNvSpPr>
            <a:spLocks noChangeArrowheads="1"/>
          </p:cNvSpPr>
          <p:nvPr/>
        </p:nvSpPr>
        <p:spPr bwMode="auto">
          <a:xfrm>
            <a:off x="6994525" y="1976438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83" name="AutoShape 8"/>
          <p:cNvSpPr>
            <a:spLocks noChangeArrowheads="1"/>
          </p:cNvSpPr>
          <p:nvPr/>
        </p:nvSpPr>
        <p:spPr bwMode="auto">
          <a:xfrm>
            <a:off x="5972175" y="1612900"/>
            <a:ext cx="1630363" cy="261938"/>
          </a:xfrm>
          <a:prstGeom prst="parallelogram">
            <a:avLst>
              <a:gd name="adj" fmla="val 1556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84" name="Freeform 10"/>
          <p:cNvSpPr>
            <a:spLocks/>
          </p:cNvSpPr>
          <p:nvPr/>
        </p:nvSpPr>
        <p:spPr bwMode="auto">
          <a:xfrm>
            <a:off x="6154738" y="1657350"/>
            <a:ext cx="1184275" cy="166688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85" name="Freeform 10"/>
          <p:cNvSpPr>
            <a:spLocks/>
          </p:cNvSpPr>
          <p:nvPr/>
        </p:nvSpPr>
        <p:spPr bwMode="auto">
          <a:xfrm flipV="1">
            <a:off x="6354763" y="1657350"/>
            <a:ext cx="873125" cy="166688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 dirty="0"/>
          </a:p>
        </p:txBody>
      </p:sp>
      <p:sp>
        <p:nvSpPr>
          <p:cNvPr id="184386" name="Freeform 131"/>
          <p:cNvSpPr>
            <a:spLocks/>
          </p:cNvSpPr>
          <p:nvPr/>
        </p:nvSpPr>
        <p:spPr bwMode="auto">
          <a:xfrm>
            <a:off x="7180263" y="1611313"/>
            <a:ext cx="419100" cy="723900"/>
          </a:xfrm>
          <a:custGeom>
            <a:avLst/>
            <a:gdLst>
              <a:gd name="T0" fmla="*/ 2147483647 w 264"/>
              <a:gd name="T1" fmla="*/ 0 h 456"/>
              <a:gd name="T2" fmla="*/ 2147483647 w 264"/>
              <a:gd name="T3" fmla="*/ 2147483647 h 456"/>
              <a:gd name="T4" fmla="*/ 0 w 264"/>
              <a:gd name="T5" fmla="*/ 2147483647 h 4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4" h="456">
                <a:moveTo>
                  <a:pt x="264" y="0"/>
                </a:moveTo>
                <a:lnTo>
                  <a:pt x="262" y="248"/>
                </a:lnTo>
                <a:lnTo>
                  <a:pt x="0" y="456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84387" name="Freeform 132"/>
          <p:cNvSpPr>
            <a:spLocks/>
          </p:cNvSpPr>
          <p:nvPr/>
        </p:nvSpPr>
        <p:spPr bwMode="auto">
          <a:xfrm>
            <a:off x="5969000" y="1868488"/>
            <a:ext cx="1209675" cy="481012"/>
          </a:xfrm>
          <a:custGeom>
            <a:avLst/>
            <a:gdLst>
              <a:gd name="T0" fmla="*/ 0 w 762"/>
              <a:gd name="T1" fmla="*/ 2147483647 h 303"/>
              <a:gd name="T2" fmla="*/ 0 w 762"/>
              <a:gd name="T3" fmla="*/ 2147483647 h 303"/>
              <a:gd name="T4" fmla="*/ 2147483647 w 762"/>
              <a:gd name="T5" fmla="*/ 2147483647 h 303"/>
              <a:gd name="T6" fmla="*/ 2147483647 w 762"/>
              <a:gd name="T7" fmla="*/ 0 h 30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62" h="303">
                <a:moveTo>
                  <a:pt x="0" y="3"/>
                </a:moveTo>
                <a:lnTo>
                  <a:pt x="0" y="303"/>
                </a:lnTo>
                <a:lnTo>
                  <a:pt x="762" y="303"/>
                </a:lnTo>
                <a:lnTo>
                  <a:pt x="762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75845" name="Line 133"/>
          <p:cNvSpPr>
            <a:spLocks noChangeShapeType="1"/>
          </p:cNvSpPr>
          <p:nvPr/>
        </p:nvSpPr>
        <p:spPr bwMode="auto">
          <a:xfrm flipV="1">
            <a:off x="5969000" y="2092325"/>
            <a:ext cx="12192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4389" name="Line 69"/>
          <p:cNvSpPr>
            <a:spLocks noChangeShapeType="1"/>
          </p:cNvSpPr>
          <p:nvPr/>
        </p:nvSpPr>
        <p:spPr bwMode="auto">
          <a:xfrm flipH="1">
            <a:off x="5983288" y="2216150"/>
            <a:ext cx="16510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90" name="Line 70"/>
          <p:cNvSpPr>
            <a:spLocks noChangeShapeType="1"/>
          </p:cNvSpPr>
          <p:nvPr/>
        </p:nvSpPr>
        <p:spPr bwMode="auto">
          <a:xfrm>
            <a:off x="6438900" y="1990725"/>
            <a:ext cx="179388" cy="627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91" name="Line 71"/>
          <p:cNvSpPr>
            <a:spLocks noChangeShapeType="1"/>
          </p:cNvSpPr>
          <p:nvPr/>
        </p:nvSpPr>
        <p:spPr bwMode="auto">
          <a:xfrm>
            <a:off x="6999288" y="1987550"/>
            <a:ext cx="509587" cy="455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92" name="Oval 85"/>
          <p:cNvSpPr>
            <a:spLocks noChangeArrowheads="1"/>
          </p:cNvSpPr>
          <p:nvPr/>
        </p:nvSpPr>
        <p:spPr bwMode="auto">
          <a:xfrm>
            <a:off x="6424613" y="1970088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93" name="Text Box 27"/>
          <p:cNvSpPr txBox="1">
            <a:spLocks noChangeArrowheads="1"/>
          </p:cNvSpPr>
          <p:nvPr/>
        </p:nvSpPr>
        <p:spPr bwMode="auto">
          <a:xfrm>
            <a:off x="6232525" y="18351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75851" name="Rectangle 158"/>
          <p:cNvSpPr>
            <a:spLocks noChangeArrowheads="1"/>
          </p:cNvSpPr>
          <p:nvPr/>
        </p:nvSpPr>
        <p:spPr bwMode="auto">
          <a:xfrm>
            <a:off x="6591300" y="1885950"/>
            <a:ext cx="280988" cy="2047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84395" name="Text Box 73"/>
          <p:cNvSpPr txBox="1">
            <a:spLocks noChangeArrowheads="1"/>
          </p:cNvSpPr>
          <p:nvPr/>
        </p:nvSpPr>
        <p:spPr bwMode="auto">
          <a:xfrm>
            <a:off x="5648325" y="3124200"/>
            <a:ext cx="2408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Ports 2,3,5 belong to EE VLAN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Ports 4,6,7,8 belong to CS VLAN</a:t>
            </a:r>
          </a:p>
        </p:txBody>
      </p:sp>
      <p:sp>
        <p:nvSpPr>
          <p:cNvPr id="184396" name="Text Box 27"/>
          <p:cNvSpPr txBox="1">
            <a:spLocks noChangeArrowheads="1"/>
          </p:cNvSpPr>
          <p:nvPr/>
        </p:nvSpPr>
        <p:spPr bwMode="auto">
          <a:xfrm>
            <a:off x="6513513" y="18351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184397" name="Text Box 27"/>
          <p:cNvSpPr txBox="1">
            <a:spLocks noChangeArrowheads="1"/>
          </p:cNvSpPr>
          <p:nvPr/>
        </p:nvSpPr>
        <p:spPr bwMode="auto">
          <a:xfrm>
            <a:off x="6237288" y="20494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184398" name="Text Box 27"/>
          <p:cNvSpPr txBox="1">
            <a:spLocks noChangeArrowheads="1"/>
          </p:cNvSpPr>
          <p:nvPr/>
        </p:nvSpPr>
        <p:spPr bwMode="auto">
          <a:xfrm>
            <a:off x="6513513" y="20494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6</a:t>
            </a:r>
          </a:p>
        </p:txBody>
      </p:sp>
      <p:sp>
        <p:nvSpPr>
          <p:cNvPr id="184399" name="Text Box 27"/>
          <p:cNvSpPr txBox="1">
            <a:spLocks noChangeArrowheads="1"/>
          </p:cNvSpPr>
          <p:nvPr/>
        </p:nvSpPr>
        <p:spPr bwMode="auto">
          <a:xfrm>
            <a:off x="6813550" y="2054225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grpSp>
        <p:nvGrpSpPr>
          <p:cNvPr id="692394" name="Group 170"/>
          <p:cNvGrpSpPr>
            <a:grpSpLocks/>
          </p:cNvGrpSpPr>
          <p:nvPr/>
        </p:nvGrpSpPr>
        <p:grpSpPr bwMode="auto">
          <a:xfrm>
            <a:off x="3327400" y="1835150"/>
            <a:ext cx="2836863" cy="427038"/>
            <a:chOff x="2096" y="1156"/>
            <a:chExt cx="1787" cy="269"/>
          </a:xfrm>
        </p:grpSpPr>
        <p:sp>
          <p:nvSpPr>
            <p:cNvPr id="184429" name="Oval 85"/>
            <p:cNvSpPr>
              <a:spLocks noChangeArrowheads="1"/>
            </p:cNvSpPr>
            <p:nvPr/>
          </p:nvSpPr>
          <p:spPr bwMode="auto"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184430" name="Group 169"/>
            <p:cNvGrpSpPr>
              <a:grpSpLocks/>
            </p:cNvGrpSpPr>
            <p:nvPr/>
          </p:nvGrpSpPr>
          <p:grpSpPr bwMode="auto">
            <a:xfrm>
              <a:off x="2096" y="1156"/>
              <a:ext cx="1787" cy="269"/>
              <a:chOff x="2096" y="1156"/>
              <a:chExt cx="1787" cy="269"/>
            </a:xfrm>
          </p:grpSpPr>
          <p:sp>
            <p:nvSpPr>
              <p:cNvPr id="184431" name="Text Box 28"/>
              <p:cNvSpPr txBox="1">
                <a:spLocks noChangeArrowheads="1"/>
              </p:cNvSpPr>
              <p:nvPr/>
            </p:nvSpPr>
            <p:spPr bwMode="auto">
              <a:xfrm>
                <a:off x="2096" y="1290"/>
                <a:ext cx="188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FF0000"/>
                    </a:solidFill>
                    <a:latin typeface="Arial" charset="0"/>
                  </a:rPr>
                  <a:t>16</a:t>
                </a:r>
              </a:p>
            </p:txBody>
          </p:sp>
          <p:sp>
            <p:nvSpPr>
              <p:cNvPr id="184432" name="Text Box 27"/>
              <p:cNvSpPr txBox="1">
                <a:spLocks noChangeArrowheads="1"/>
              </p:cNvSpPr>
              <p:nvPr/>
            </p:nvSpPr>
            <p:spPr bwMode="auto">
              <a:xfrm>
                <a:off x="3731" y="1156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FF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184433" name="Oval 85"/>
              <p:cNvSpPr>
                <a:spLocks noChangeArrowheads="1"/>
              </p:cNvSpPr>
              <p:nvPr/>
            </p:nvSpPr>
            <p:spPr bwMode="auto"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4434" name="Freeform 168"/>
              <p:cNvSpPr>
                <a:spLocks/>
              </p:cNvSpPr>
              <p:nvPr/>
            </p:nvSpPr>
            <p:spPr bwMode="auto">
              <a:xfrm>
                <a:off x="2226" y="1260"/>
                <a:ext cx="1644" cy="135"/>
              </a:xfrm>
              <a:custGeom>
                <a:avLst/>
                <a:gdLst>
                  <a:gd name="T0" fmla="*/ 0 w 1644"/>
                  <a:gd name="T1" fmla="*/ 135 h 135"/>
                  <a:gd name="T2" fmla="*/ 852 w 1644"/>
                  <a:gd name="T3" fmla="*/ 132 h 135"/>
                  <a:gd name="T4" fmla="*/ 1050 w 1644"/>
                  <a:gd name="T5" fmla="*/ 0 h 135"/>
                  <a:gd name="T6" fmla="*/ 1644 w 1644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84401" name="Group 44"/>
          <p:cNvGrpSpPr>
            <a:grpSpLocks/>
          </p:cNvGrpSpPr>
          <p:nvPr/>
        </p:nvGrpSpPr>
        <p:grpSpPr bwMode="auto">
          <a:xfrm>
            <a:off x="254000" y="2316163"/>
            <a:ext cx="538163" cy="558800"/>
            <a:chOff x="-44" y="1473"/>
            <a:chExt cx="981" cy="1105"/>
          </a:xfrm>
        </p:grpSpPr>
        <p:pic>
          <p:nvPicPr>
            <p:cNvPr id="18442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2" name="Group 44"/>
          <p:cNvGrpSpPr>
            <a:grpSpLocks/>
          </p:cNvGrpSpPr>
          <p:nvPr/>
        </p:nvGrpSpPr>
        <p:grpSpPr bwMode="auto">
          <a:xfrm>
            <a:off x="619125" y="2519363"/>
            <a:ext cx="539750" cy="558800"/>
            <a:chOff x="-44" y="1473"/>
            <a:chExt cx="981" cy="1105"/>
          </a:xfrm>
        </p:grpSpPr>
        <p:pic>
          <p:nvPicPr>
            <p:cNvPr id="18442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3" name="Group 44"/>
          <p:cNvGrpSpPr>
            <a:grpSpLocks/>
          </p:cNvGrpSpPr>
          <p:nvPr/>
        </p:nvGrpSpPr>
        <p:grpSpPr bwMode="auto">
          <a:xfrm>
            <a:off x="1290638" y="2479675"/>
            <a:ext cx="538162" cy="558800"/>
            <a:chOff x="-44" y="1473"/>
            <a:chExt cx="981" cy="1105"/>
          </a:xfrm>
        </p:grpSpPr>
        <p:pic>
          <p:nvPicPr>
            <p:cNvPr id="18442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4" name="Group 44"/>
          <p:cNvGrpSpPr>
            <a:grpSpLocks/>
          </p:cNvGrpSpPr>
          <p:nvPr/>
        </p:nvGrpSpPr>
        <p:grpSpPr bwMode="auto">
          <a:xfrm>
            <a:off x="2417763" y="2498725"/>
            <a:ext cx="538162" cy="558800"/>
            <a:chOff x="-44" y="1473"/>
            <a:chExt cx="981" cy="1105"/>
          </a:xfrm>
        </p:grpSpPr>
        <p:pic>
          <p:nvPicPr>
            <p:cNvPr id="18442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5" name="Group 44"/>
          <p:cNvGrpSpPr>
            <a:grpSpLocks/>
          </p:cNvGrpSpPr>
          <p:nvPr/>
        </p:nvGrpSpPr>
        <p:grpSpPr bwMode="auto">
          <a:xfrm>
            <a:off x="2854325" y="2479675"/>
            <a:ext cx="539750" cy="558800"/>
            <a:chOff x="-44" y="1473"/>
            <a:chExt cx="981" cy="1105"/>
          </a:xfrm>
        </p:grpSpPr>
        <p:pic>
          <p:nvPicPr>
            <p:cNvPr id="18441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6" name="Group 44"/>
          <p:cNvGrpSpPr>
            <a:grpSpLocks/>
          </p:cNvGrpSpPr>
          <p:nvPr/>
        </p:nvGrpSpPr>
        <p:grpSpPr bwMode="auto">
          <a:xfrm>
            <a:off x="3708400" y="2327275"/>
            <a:ext cx="538163" cy="558800"/>
            <a:chOff x="-44" y="1473"/>
            <a:chExt cx="981" cy="1105"/>
          </a:xfrm>
        </p:grpSpPr>
        <p:pic>
          <p:nvPicPr>
            <p:cNvPr id="18441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7" name="Group 44"/>
          <p:cNvGrpSpPr>
            <a:grpSpLocks/>
          </p:cNvGrpSpPr>
          <p:nvPr/>
        </p:nvGrpSpPr>
        <p:grpSpPr bwMode="auto">
          <a:xfrm>
            <a:off x="5557838" y="2428875"/>
            <a:ext cx="538162" cy="558800"/>
            <a:chOff x="-44" y="1473"/>
            <a:chExt cx="981" cy="1105"/>
          </a:xfrm>
        </p:grpSpPr>
        <p:pic>
          <p:nvPicPr>
            <p:cNvPr id="18441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8" name="Group 44"/>
          <p:cNvGrpSpPr>
            <a:grpSpLocks/>
          </p:cNvGrpSpPr>
          <p:nvPr/>
        </p:nvGrpSpPr>
        <p:grpSpPr bwMode="auto">
          <a:xfrm>
            <a:off x="7183438" y="2357438"/>
            <a:ext cx="538162" cy="558800"/>
            <a:chOff x="-44" y="1473"/>
            <a:chExt cx="981" cy="1105"/>
          </a:xfrm>
        </p:grpSpPr>
        <p:pic>
          <p:nvPicPr>
            <p:cNvPr id="18441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9" name="Group 44"/>
          <p:cNvGrpSpPr>
            <a:grpSpLocks/>
          </p:cNvGrpSpPr>
          <p:nvPr/>
        </p:nvGrpSpPr>
        <p:grpSpPr bwMode="auto">
          <a:xfrm>
            <a:off x="6257925" y="2438400"/>
            <a:ext cx="539750" cy="558800"/>
            <a:chOff x="-44" y="1473"/>
            <a:chExt cx="981" cy="1105"/>
          </a:xfrm>
        </p:grpSpPr>
        <p:pic>
          <p:nvPicPr>
            <p:cNvPr id="18441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184410" name="Picture 1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030288"/>
            <a:ext cx="7415212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687846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101</a:t>
            </a:fld>
            <a:endParaRPr lang="en-US" sz="1200" dirty="0">
              <a:latin typeface="Tahoma" charset="0"/>
            </a:endParaRPr>
          </a:p>
        </p:txBody>
      </p:sp>
      <p:sp>
        <p:nvSpPr>
          <p:cNvPr id="1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39303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Text Box 9"/>
          <p:cNvSpPr txBox="1">
            <a:spLocks noChangeArrowheads="1"/>
          </p:cNvSpPr>
          <p:nvPr/>
        </p:nvSpPr>
        <p:spPr bwMode="auto">
          <a:xfrm>
            <a:off x="3384550" y="1428750"/>
            <a:ext cx="4746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type</a:t>
            </a:r>
          </a:p>
        </p:txBody>
      </p:sp>
      <p:sp>
        <p:nvSpPr>
          <p:cNvPr id="185348" name="Line 10"/>
          <p:cNvSpPr>
            <a:spLocks noChangeShapeType="1"/>
          </p:cNvSpPr>
          <p:nvPr/>
        </p:nvSpPr>
        <p:spPr bwMode="auto">
          <a:xfrm>
            <a:off x="3559175" y="163671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49" name="Line 31"/>
          <p:cNvSpPr>
            <a:spLocks noChangeShapeType="1"/>
          </p:cNvSpPr>
          <p:nvPr/>
        </p:nvSpPr>
        <p:spPr bwMode="auto">
          <a:xfrm>
            <a:off x="1000125" y="2200275"/>
            <a:ext cx="0" cy="771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0" name="Line 34"/>
          <p:cNvSpPr>
            <a:spLocks noChangeShapeType="1"/>
          </p:cNvSpPr>
          <p:nvPr/>
        </p:nvSpPr>
        <p:spPr bwMode="auto">
          <a:xfrm>
            <a:off x="3424238" y="2171700"/>
            <a:ext cx="0" cy="771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1" name="Line 36"/>
          <p:cNvSpPr>
            <a:spLocks noChangeShapeType="1"/>
          </p:cNvSpPr>
          <p:nvPr/>
        </p:nvSpPr>
        <p:spPr bwMode="auto">
          <a:xfrm>
            <a:off x="3457575" y="2176463"/>
            <a:ext cx="742950" cy="809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2" name="Line 37"/>
          <p:cNvSpPr>
            <a:spLocks noChangeShapeType="1"/>
          </p:cNvSpPr>
          <p:nvPr/>
        </p:nvSpPr>
        <p:spPr bwMode="auto">
          <a:xfrm>
            <a:off x="6167438" y="2185988"/>
            <a:ext cx="700087" cy="795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3" name="Line 40"/>
          <p:cNvSpPr>
            <a:spLocks noChangeShapeType="1"/>
          </p:cNvSpPr>
          <p:nvPr/>
        </p:nvSpPr>
        <p:spPr bwMode="auto">
          <a:xfrm>
            <a:off x="3600450" y="3328988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4" name="Rectangle 41"/>
          <p:cNvSpPr>
            <a:spLocks noChangeArrowheads="1"/>
          </p:cNvSpPr>
          <p:nvPr/>
        </p:nvSpPr>
        <p:spPr bwMode="auto">
          <a:xfrm>
            <a:off x="3476625" y="4057650"/>
            <a:ext cx="25066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2-byte Tag Protocol Identifier</a:t>
            </a:r>
          </a:p>
          <a:p>
            <a:pPr eaLnBrk="1" hangingPunct="1"/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                        (value: 81-00) </a:t>
            </a:r>
          </a:p>
        </p:txBody>
      </p:sp>
      <p:sp>
        <p:nvSpPr>
          <p:cNvPr id="185355" name="Rectangle 42"/>
          <p:cNvSpPr>
            <a:spLocks noChangeArrowheads="1"/>
          </p:cNvSpPr>
          <p:nvPr/>
        </p:nvSpPr>
        <p:spPr bwMode="auto">
          <a:xfrm>
            <a:off x="3814763" y="5203825"/>
            <a:ext cx="38242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Tag Control Information (12 bit VLAN ID field, </a:t>
            </a:r>
          </a:p>
          <a:p>
            <a:pPr eaLnBrk="1" hangingPunct="1"/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                          3 bit priority field like IP TOS)</a:t>
            </a:r>
            <a:r>
              <a:rPr lang="en-US" altLang="ko-KR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 </a:t>
            </a:r>
          </a:p>
        </p:txBody>
      </p:sp>
      <p:sp>
        <p:nvSpPr>
          <p:cNvPr id="185356" name="Line 43"/>
          <p:cNvSpPr>
            <a:spLocks noChangeShapeType="1"/>
          </p:cNvSpPr>
          <p:nvPr/>
        </p:nvSpPr>
        <p:spPr bwMode="auto">
          <a:xfrm>
            <a:off x="3963988" y="3419475"/>
            <a:ext cx="9525" cy="1741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7" name="Line 44"/>
          <p:cNvSpPr>
            <a:spLocks noChangeShapeType="1"/>
          </p:cNvSpPr>
          <p:nvPr/>
        </p:nvSpPr>
        <p:spPr bwMode="auto">
          <a:xfrm>
            <a:off x="6562725" y="3319463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8" name="Line 47"/>
          <p:cNvSpPr>
            <a:spLocks noChangeShapeType="1"/>
          </p:cNvSpPr>
          <p:nvPr/>
        </p:nvSpPr>
        <p:spPr bwMode="auto">
          <a:xfrm flipH="1">
            <a:off x="6767513" y="3076575"/>
            <a:ext cx="14287" cy="5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9" name="Rectangle 48"/>
          <p:cNvSpPr>
            <a:spLocks noChangeArrowheads="1"/>
          </p:cNvSpPr>
          <p:nvPr/>
        </p:nvSpPr>
        <p:spPr bwMode="auto">
          <a:xfrm>
            <a:off x="6105525" y="4175125"/>
            <a:ext cx="12382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Recomputed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CRC</a:t>
            </a:r>
            <a:r>
              <a:rPr lang="en-US" altLang="ko-KR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 </a:t>
            </a:r>
          </a:p>
        </p:txBody>
      </p:sp>
      <p:sp>
        <p:nvSpPr>
          <p:cNvPr id="76817" name="Rectangle 27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i="0" dirty="0">
                <a:solidFill>
                  <a:srgbClr val="000099"/>
                </a:solidFill>
                <a:latin typeface="Gill Sans MT" charset="0"/>
                <a:cs typeface="+mn-cs"/>
              </a:rPr>
              <a:t>802.1Q VLAN frame format</a:t>
            </a:r>
          </a:p>
        </p:txBody>
      </p:sp>
      <p:sp>
        <p:nvSpPr>
          <p:cNvPr id="76818" name="Text Box 28"/>
          <p:cNvSpPr txBox="1">
            <a:spLocks noChangeArrowheads="1"/>
          </p:cNvSpPr>
          <p:nvPr/>
        </p:nvSpPr>
        <p:spPr bwMode="auto">
          <a:xfrm>
            <a:off x="7100888" y="1801813"/>
            <a:ext cx="15509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cs typeface="Arial" charset="0"/>
              </a:rPr>
              <a:t>802.1 frame</a:t>
            </a:r>
          </a:p>
        </p:txBody>
      </p:sp>
      <p:sp>
        <p:nvSpPr>
          <p:cNvPr id="76819" name="Text Box 29"/>
          <p:cNvSpPr txBox="1">
            <a:spLocks noChangeArrowheads="1"/>
          </p:cNvSpPr>
          <p:nvPr/>
        </p:nvSpPr>
        <p:spPr bwMode="auto">
          <a:xfrm>
            <a:off x="7104063" y="2967038"/>
            <a:ext cx="17494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cs typeface="Arial" charset="0"/>
              </a:rPr>
              <a:t>802.1Q frame</a:t>
            </a:r>
          </a:p>
        </p:txBody>
      </p:sp>
      <p:pic>
        <p:nvPicPr>
          <p:cNvPr id="185363" name="Picture 20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027113"/>
            <a:ext cx="5741987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64" name="Rectangle 1"/>
          <p:cNvSpPr>
            <a:spLocks noChangeArrowheads="1"/>
          </p:cNvSpPr>
          <p:nvPr/>
        </p:nvSpPr>
        <p:spPr bwMode="auto">
          <a:xfrm>
            <a:off x="965200" y="1709738"/>
            <a:ext cx="5140325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/>
          </a:p>
        </p:txBody>
      </p:sp>
      <p:cxnSp>
        <p:nvCxnSpPr>
          <p:cNvPr id="76822" name="Straight Connector 3"/>
          <p:cNvCxnSpPr>
            <a:cxnSpLocks noChangeShapeType="1"/>
          </p:cNvCxnSpPr>
          <p:nvPr/>
        </p:nvCxnSpPr>
        <p:spPr bwMode="auto">
          <a:xfrm>
            <a:off x="1958975" y="1700213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3" name="Straight Connector 32"/>
          <p:cNvCxnSpPr>
            <a:cxnSpLocks noChangeShapeType="1"/>
          </p:cNvCxnSpPr>
          <p:nvPr/>
        </p:nvCxnSpPr>
        <p:spPr bwMode="auto">
          <a:xfrm>
            <a:off x="2689225" y="1703388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4" name="Straight Connector 33"/>
          <p:cNvCxnSpPr>
            <a:cxnSpLocks noChangeShapeType="1"/>
          </p:cNvCxnSpPr>
          <p:nvPr/>
        </p:nvCxnSpPr>
        <p:spPr bwMode="auto">
          <a:xfrm>
            <a:off x="3417888" y="1708150"/>
            <a:ext cx="0" cy="427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5" name="Straight Connector 34"/>
          <p:cNvCxnSpPr>
            <a:cxnSpLocks noChangeShapeType="1"/>
          </p:cNvCxnSpPr>
          <p:nvPr/>
        </p:nvCxnSpPr>
        <p:spPr bwMode="auto">
          <a:xfrm>
            <a:off x="3671888" y="1703388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6" name="Straight Connector 35"/>
          <p:cNvCxnSpPr>
            <a:cxnSpLocks noChangeShapeType="1"/>
          </p:cNvCxnSpPr>
          <p:nvPr/>
        </p:nvCxnSpPr>
        <p:spPr bwMode="auto">
          <a:xfrm>
            <a:off x="5638800" y="1689100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5370" name="TextBox 5"/>
          <p:cNvSpPr txBox="1">
            <a:spLocks noChangeArrowheads="1"/>
          </p:cNvSpPr>
          <p:nvPr/>
        </p:nvSpPr>
        <p:spPr bwMode="auto">
          <a:xfrm>
            <a:off x="1937401" y="1722438"/>
            <a:ext cx="770225" cy="40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dest.</a:t>
            </a:r>
          </a:p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address</a:t>
            </a:r>
          </a:p>
        </p:txBody>
      </p:sp>
      <p:sp>
        <p:nvSpPr>
          <p:cNvPr id="185371" name="TextBox 37"/>
          <p:cNvSpPr txBox="1">
            <a:spLocks noChangeArrowheads="1"/>
          </p:cNvSpPr>
          <p:nvPr/>
        </p:nvSpPr>
        <p:spPr bwMode="auto">
          <a:xfrm>
            <a:off x="2697163" y="1719263"/>
            <a:ext cx="730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source</a:t>
            </a:r>
          </a:p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address</a:t>
            </a:r>
          </a:p>
        </p:txBody>
      </p:sp>
      <p:sp>
        <p:nvSpPr>
          <p:cNvPr id="185372" name="TextBox 38"/>
          <p:cNvSpPr txBox="1">
            <a:spLocks noChangeArrowheads="1"/>
          </p:cNvSpPr>
          <p:nvPr/>
        </p:nvSpPr>
        <p:spPr bwMode="auto">
          <a:xfrm>
            <a:off x="4041775" y="1790700"/>
            <a:ext cx="1190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data (payload)</a:t>
            </a:r>
          </a:p>
        </p:txBody>
      </p:sp>
      <p:sp>
        <p:nvSpPr>
          <p:cNvPr id="185373" name="TextBox 39"/>
          <p:cNvSpPr txBox="1">
            <a:spLocks noChangeArrowheads="1"/>
          </p:cNvSpPr>
          <p:nvPr/>
        </p:nvSpPr>
        <p:spPr bwMode="auto">
          <a:xfrm>
            <a:off x="5611813" y="1809750"/>
            <a:ext cx="515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CRC</a:t>
            </a:r>
          </a:p>
        </p:txBody>
      </p:sp>
      <p:sp>
        <p:nvSpPr>
          <p:cNvPr id="185374" name="TextBox 40"/>
          <p:cNvSpPr txBox="1">
            <a:spLocks noChangeArrowheads="1"/>
          </p:cNvSpPr>
          <p:nvPr/>
        </p:nvSpPr>
        <p:spPr bwMode="auto">
          <a:xfrm>
            <a:off x="1047750" y="1787525"/>
            <a:ext cx="8223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preamble</a:t>
            </a:r>
          </a:p>
        </p:txBody>
      </p:sp>
      <p:grpSp>
        <p:nvGrpSpPr>
          <p:cNvPr id="173087" name="Group 6"/>
          <p:cNvGrpSpPr>
            <a:grpSpLocks/>
          </p:cNvGrpSpPr>
          <p:nvPr/>
        </p:nvGrpSpPr>
        <p:grpSpPr bwMode="auto">
          <a:xfrm>
            <a:off x="992826" y="2949575"/>
            <a:ext cx="2448769" cy="436563"/>
            <a:chOff x="340454" y="5667110"/>
            <a:chExt cx="2448560" cy="435435"/>
          </a:xfrm>
          <a:solidFill>
            <a:srgbClr val="006633"/>
          </a:solidFill>
        </p:grpSpPr>
        <p:sp>
          <p:nvSpPr>
            <p:cNvPr id="173097" name="Rectangle 42"/>
            <p:cNvSpPr>
              <a:spLocks noChangeArrowheads="1"/>
            </p:cNvSpPr>
            <p:nvPr/>
          </p:nvSpPr>
          <p:spPr bwMode="auto">
            <a:xfrm>
              <a:off x="340454" y="5676543"/>
              <a:ext cx="2448560" cy="4064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76843" name="Straight Connector 43"/>
            <p:cNvCxnSpPr>
              <a:cxnSpLocks noChangeShapeType="1"/>
            </p:cNvCxnSpPr>
            <p:nvPr/>
          </p:nvCxnSpPr>
          <p:spPr bwMode="auto">
            <a:xfrm>
              <a:off x="1314457" y="5667110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844" name="Straight Connector 44"/>
            <p:cNvCxnSpPr>
              <a:cxnSpLocks noChangeShapeType="1"/>
            </p:cNvCxnSpPr>
            <p:nvPr/>
          </p:nvCxnSpPr>
          <p:spPr bwMode="auto">
            <a:xfrm>
              <a:off x="2044645" y="5670277"/>
              <a:ext cx="0" cy="429101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845" name="Straight Connector 45"/>
            <p:cNvCxnSpPr>
              <a:cxnSpLocks noChangeShapeType="1"/>
            </p:cNvCxnSpPr>
            <p:nvPr/>
          </p:nvCxnSpPr>
          <p:spPr bwMode="auto">
            <a:xfrm>
              <a:off x="2773245" y="5675027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3101" name="TextBox 48"/>
            <p:cNvSpPr txBox="1">
              <a:spLocks noChangeArrowheads="1"/>
            </p:cNvSpPr>
            <p:nvPr/>
          </p:nvSpPr>
          <p:spPr bwMode="auto">
            <a:xfrm>
              <a:off x="1292617" y="5688880"/>
              <a:ext cx="770159" cy="404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73102" name="TextBox 49"/>
            <p:cNvSpPr txBox="1">
              <a:spLocks noChangeArrowheads="1"/>
            </p:cNvSpPr>
            <p:nvPr/>
          </p:nvSpPr>
          <p:spPr bwMode="auto">
            <a:xfrm>
              <a:off x="2053082" y="5685251"/>
              <a:ext cx="729687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73103" name="TextBox 52"/>
            <p:cNvSpPr txBox="1">
              <a:spLocks noChangeArrowheads="1"/>
            </p:cNvSpPr>
            <p:nvPr/>
          </p:nvSpPr>
          <p:spPr bwMode="auto">
            <a:xfrm>
              <a:off x="402711" y="5754221"/>
              <a:ext cx="822661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</p:grpSp>
      <p:sp>
        <p:nvSpPr>
          <p:cNvPr id="185376" name="Rectangle 56"/>
          <p:cNvSpPr>
            <a:spLocks noChangeArrowheads="1"/>
          </p:cNvSpPr>
          <p:nvPr/>
        </p:nvSpPr>
        <p:spPr bwMode="auto">
          <a:xfrm>
            <a:off x="4187825" y="2959100"/>
            <a:ext cx="2659063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/>
          </a:p>
        </p:txBody>
      </p:sp>
      <p:cxnSp>
        <p:nvCxnSpPr>
          <p:cNvPr id="76834" name="Straight Connector 60"/>
          <p:cNvCxnSpPr>
            <a:cxnSpLocks noChangeShapeType="1"/>
          </p:cNvCxnSpPr>
          <p:nvPr/>
        </p:nvCxnSpPr>
        <p:spPr bwMode="auto">
          <a:xfrm>
            <a:off x="4411663" y="2954338"/>
            <a:ext cx="0" cy="4270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35" name="Straight Connector 61"/>
          <p:cNvCxnSpPr>
            <a:cxnSpLocks noChangeShapeType="1"/>
          </p:cNvCxnSpPr>
          <p:nvPr/>
        </p:nvCxnSpPr>
        <p:spPr bwMode="auto">
          <a:xfrm>
            <a:off x="6378575" y="2938463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5379" name="TextBox 64"/>
          <p:cNvSpPr txBox="1">
            <a:spLocks noChangeArrowheads="1"/>
          </p:cNvSpPr>
          <p:nvPr/>
        </p:nvSpPr>
        <p:spPr bwMode="auto">
          <a:xfrm>
            <a:off x="4783138" y="3040063"/>
            <a:ext cx="11890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data (payload)</a:t>
            </a:r>
          </a:p>
        </p:txBody>
      </p:sp>
      <p:sp>
        <p:nvSpPr>
          <p:cNvPr id="185380" name="TextBox 65"/>
          <p:cNvSpPr txBox="1">
            <a:spLocks noChangeArrowheads="1"/>
          </p:cNvSpPr>
          <p:nvPr/>
        </p:nvSpPr>
        <p:spPr bwMode="auto">
          <a:xfrm>
            <a:off x="6351588" y="3059113"/>
            <a:ext cx="515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CRC</a:t>
            </a:r>
          </a:p>
        </p:txBody>
      </p:sp>
      <p:sp>
        <p:nvSpPr>
          <p:cNvPr id="185381" name="Text Box 9"/>
          <p:cNvSpPr txBox="1">
            <a:spLocks noChangeArrowheads="1"/>
          </p:cNvSpPr>
          <p:nvPr/>
        </p:nvSpPr>
        <p:spPr bwMode="auto">
          <a:xfrm>
            <a:off x="4095750" y="2659063"/>
            <a:ext cx="4746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type</a:t>
            </a:r>
          </a:p>
        </p:txBody>
      </p:sp>
      <p:sp>
        <p:nvSpPr>
          <p:cNvPr id="185382" name="Line 10"/>
          <p:cNvSpPr>
            <a:spLocks noChangeShapeType="1"/>
          </p:cNvSpPr>
          <p:nvPr/>
        </p:nvSpPr>
        <p:spPr bwMode="auto">
          <a:xfrm>
            <a:off x="4300538" y="288766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83" name="Rectangle 67"/>
          <p:cNvSpPr>
            <a:spLocks noChangeArrowheads="1"/>
          </p:cNvSpPr>
          <p:nvPr/>
        </p:nvSpPr>
        <p:spPr bwMode="auto">
          <a:xfrm>
            <a:off x="3429000" y="2963863"/>
            <a:ext cx="735013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/>
          </a:p>
        </p:txBody>
      </p:sp>
      <p:cxnSp>
        <p:nvCxnSpPr>
          <p:cNvPr id="76841" name="Straight Connector 68"/>
          <p:cNvCxnSpPr>
            <a:cxnSpLocks noChangeShapeType="1"/>
          </p:cNvCxnSpPr>
          <p:nvPr/>
        </p:nvCxnSpPr>
        <p:spPr bwMode="auto">
          <a:xfrm>
            <a:off x="3797300" y="2962275"/>
            <a:ext cx="0" cy="427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687846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102</a:t>
            </a:fld>
            <a:endParaRPr lang="en-US" sz="1200" dirty="0">
              <a:latin typeface="Tahoma" charset="0"/>
            </a:endParaRPr>
          </a:p>
        </p:txBody>
      </p:sp>
      <p:sp>
        <p:nvSpPr>
          <p:cNvPr id="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0315723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7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6.4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latin typeface="Gill Sans MT" charset="0"/>
                <a:cs typeface="+mn-cs"/>
              </a:rPr>
              <a:t>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6.5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687846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103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2802444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>
          <a:xfrm>
            <a:off x="546100" y="115888"/>
            <a:ext cx="7772400" cy="9366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Data center networks 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15950" y="1320800"/>
            <a:ext cx="8274050" cy="835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10’s to 100’s of thousands of hosts, often closely coupled, in close proximity:</a:t>
            </a:r>
          </a:p>
          <a:p>
            <a:pPr lvl="1">
              <a:defRPr/>
            </a:pPr>
            <a:r>
              <a:rPr lang="en-US" dirty="0">
                <a:latin typeface="Gill Sans MT" charset="0"/>
                <a:cs typeface="+mn-cs"/>
              </a:rPr>
              <a:t>e-business (e.g. Amazon)</a:t>
            </a:r>
          </a:p>
          <a:p>
            <a:pPr lvl="1">
              <a:defRPr/>
            </a:pPr>
            <a:r>
              <a:rPr lang="en-US" dirty="0">
                <a:latin typeface="Gill Sans MT" charset="0"/>
                <a:cs typeface="+mn-cs"/>
              </a:rPr>
              <a:t>content-servers (e.g., YouTube, Akamai, Apple, Microsoft)</a:t>
            </a:r>
          </a:p>
          <a:p>
            <a:pPr lvl="1">
              <a:defRPr/>
            </a:pPr>
            <a:r>
              <a:rPr lang="en-US" dirty="0">
                <a:latin typeface="Gill Sans MT" charset="0"/>
                <a:cs typeface="+mn-cs"/>
              </a:rPr>
              <a:t>search engines, data mining (e.g., Google)</a:t>
            </a: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pic>
        <p:nvPicPr>
          <p:cNvPr id="202757" name="Picture 20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823913"/>
            <a:ext cx="5183188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6"/>
          <p:cNvSpPr txBox="1">
            <a:spLocks noChangeArrowheads="1"/>
          </p:cNvSpPr>
          <p:nvPr/>
        </p:nvSpPr>
        <p:spPr bwMode="auto">
          <a:xfrm>
            <a:off x="684213" y="3411538"/>
            <a:ext cx="4678362" cy="177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SzPct val="100000"/>
              <a:buFont typeface="Wingdings" charset="2"/>
              <a:buChar char="§"/>
              <a:defRPr/>
            </a:pPr>
            <a:r>
              <a:rPr lang="en-US" i="0" dirty="0">
                <a:latin typeface="Gill Sans MT" charset="0"/>
                <a:cs typeface="+mn-cs"/>
              </a:rPr>
              <a:t>challenges:</a:t>
            </a:r>
          </a:p>
          <a:p>
            <a:pPr lvl="1">
              <a:defRPr/>
            </a:pPr>
            <a:r>
              <a:rPr lang="en-US" i="0" dirty="0">
                <a:latin typeface="Gill Sans MT" charset="0"/>
                <a:cs typeface="+mn-cs"/>
              </a:rPr>
              <a:t>multiple applications, each serving massive numbers of clients </a:t>
            </a:r>
          </a:p>
          <a:p>
            <a:pPr lvl="1">
              <a:defRPr/>
            </a:pPr>
            <a:r>
              <a:rPr lang="en-US" i="0" dirty="0">
                <a:latin typeface="Gill Sans MT" charset="0"/>
                <a:cs typeface="+mn-cs"/>
              </a:rPr>
              <a:t>managing/balancing load, avoiding processing, networking, data bottlenecks  </a:t>
            </a:r>
          </a:p>
        </p:txBody>
      </p:sp>
      <p:pic>
        <p:nvPicPr>
          <p:cNvPr id="202759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3451225"/>
            <a:ext cx="3527425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60" name="TextBox 3"/>
          <p:cNvSpPr txBox="1">
            <a:spLocks noChangeArrowheads="1"/>
          </p:cNvSpPr>
          <p:nvPr/>
        </p:nvSpPr>
        <p:spPr bwMode="auto">
          <a:xfrm>
            <a:off x="5265738" y="5951538"/>
            <a:ext cx="2828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i="0" dirty="0">
                <a:latin typeface="Arial" charset="0"/>
                <a:cs typeface="Arial" charset="0"/>
              </a:rPr>
              <a:t>Inside a 40-ft Microsoft container, </a:t>
            </a:r>
          </a:p>
          <a:p>
            <a:r>
              <a:rPr lang="en-US" sz="1400" i="0" dirty="0">
                <a:latin typeface="Arial" charset="0"/>
                <a:cs typeface="Arial" charset="0"/>
              </a:rPr>
              <a:t>Chicago data center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687846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104</a:t>
            </a:fld>
            <a:endParaRPr lang="en-US" sz="1200" dirty="0">
              <a:latin typeface="Tahom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844541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6" name="Group 3045">
            <a:extLst>
              <a:ext uri="{FF2B5EF4-FFF2-40B4-BE49-F238E27FC236}">
                <a16:creationId xmlns:a16="http://schemas.microsoft.com/office/drawing/2014/main" id="{C01B87A7-7127-F442-AE4E-E3462A230005}"/>
              </a:ext>
            </a:extLst>
          </p:cNvPr>
          <p:cNvGrpSpPr/>
          <p:nvPr/>
        </p:nvGrpSpPr>
        <p:grpSpPr>
          <a:xfrm>
            <a:off x="1109383" y="2200275"/>
            <a:ext cx="4275616" cy="813882"/>
            <a:chOff x="1411941" y="1759372"/>
            <a:chExt cx="5700821" cy="1085176"/>
          </a:xfrm>
        </p:grpSpPr>
        <p:cxnSp>
          <p:nvCxnSpPr>
            <p:cNvPr id="3031" name="Straight Connector 3030">
              <a:extLst>
                <a:ext uri="{FF2B5EF4-FFF2-40B4-BE49-F238E27FC236}">
                  <a16:creationId xmlns:a16="http://schemas.microsoft.com/office/drawing/2014/main" id="{4DACBBAE-EE17-2746-A9E7-933C0B692B39}"/>
                </a:ext>
              </a:extLst>
            </p:cNvPr>
            <p:cNvCxnSpPr>
              <a:endCxn id="1070" idx="9"/>
            </p:cNvCxnSpPr>
            <p:nvPr/>
          </p:nvCxnSpPr>
          <p:spPr>
            <a:xfrm flipV="1">
              <a:off x="1411941" y="1792398"/>
              <a:ext cx="2243429" cy="923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2" name="Straight Connector 3031">
              <a:extLst>
                <a:ext uri="{FF2B5EF4-FFF2-40B4-BE49-F238E27FC236}">
                  <a16:creationId xmlns:a16="http://schemas.microsoft.com/office/drawing/2014/main" id="{CD27CBCF-5CF5-3043-B26E-78688B281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388" y="1790700"/>
              <a:ext cx="4493570" cy="939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4" name="Straight Connector 3033">
              <a:extLst>
                <a:ext uri="{FF2B5EF4-FFF2-40B4-BE49-F238E27FC236}">
                  <a16:creationId xmlns:a16="http://schemas.microsoft.com/office/drawing/2014/main" id="{365D6AA2-2F56-F246-9061-DA47F2E70630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V="1">
              <a:off x="3016624" y="1792398"/>
              <a:ext cx="638746" cy="10225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6" name="Straight Connector 3035">
              <a:extLst>
                <a:ext uri="{FF2B5EF4-FFF2-40B4-BE49-F238E27FC236}">
                  <a16:creationId xmlns:a16="http://schemas.microsoft.com/office/drawing/2014/main" id="{D5D74B17-E669-FE4C-90E2-AB4FFE11BB70}"/>
                </a:ext>
              </a:extLst>
            </p:cNvPr>
            <p:cNvCxnSpPr>
              <a:cxnSpLocks/>
              <a:endCxn id="1070" idx="13"/>
            </p:cNvCxnSpPr>
            <p:nvPr/>
          </p:nvCxnSpPr>
          <p:spPr>
            <a:xfrm flipH="1" flipV="1">
              <a:off x="3558254" y="1759372"/>
              <a:ext cx="1022712" cy="1053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8" name="Straight Connector 3037">
              <a:extLst>
                <a:ext uri="{FF2B5EF4-FFF2-40B4-BE49-F238E27FC236}">
                  <a16:creationId xmlns:a16="http://schemas.microsoft.com/office/drawing/2014/main" id="{525EBE08-7479-054B-BB61-1565F65EA5BD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H="1" flipV="1">
              <a:off x="3655370" y="1792398"/>
              <a:ext cx="3457392" cy="1052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0" name="Straight Connector 3039">
              <a:extLst>
                <a:ext uri="{FF2B5EF4-FFF2-40B4-BE49-F238E27FC236}">
                  <a16:creationId xmlns:a16="http://schemas.microsoft.com/office/drawing/2014/main" id="{3FA1EC99-9B3B-1F4B-9262-9BB2D13C8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60" y="1759372"/>
              <a:ext cx="2906904" cy="1002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2" name="Straight Connector 3041">
              <a:extLst>
                <a:ext uri="{FF2B5EF4-FFF2-40B4-BE49-F238E27FC236}">
                  <a16:creationId xmlns:a16="http://schemas.microsoft.com/office/drawing/2014/main" id="{7091C08B-B764-4044-B56B-33E0E4C0C11F}"/>
                </a:ext>
              </a:extLst>
            </p:cNvPr>
            <p:cNvCxnSpPr>
              <a:cxnSpLocks/>
              <a:endCxn id="1266" idx="6"/>
            </p:cNvCxnSpPr>
            <p:nvPr/>
          </p:nvCxnSpPr>
          <p:spPr>
            <a:xfrm flipH="1" flipV="1">
              <a:off x="6032171" y="1818912"/>
              <a:ext cx="1009432" cy="9743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3" name="Straight Connector 3042">
              <a:extLst>
                <a:ext uri="{FF2B5EF4-FFF2-40B4-BE49-F238E27FC236}">
                  <a16:creationId xmlns:a16="http://schemas.microsoft.com/office/drawing/2014/main" id="{52F9EC65-3D9A-FE4E-8A58-70BB083F633E}"/>
                </a:ext>
              </a:extLst>
            </p:cNvPr>
            <p:cNvCxnSpPr>
              <a:cxnSpLocks/>
              <a:endCxn id="1266" idx="12"/>
            </p:cNvCxnSpPr>
            <p:nvPr/>
          </p:nvCxnSpPr>
          <p:spPr>
            <a:xfrm flipV="1">
              <a:off x="4549326" y="1819056"/>
              <a:ext cx="1290280" cy="974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1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330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05053" y="5726907"/>
            <a:ext cx="2057400" cy="273844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9F489-33B2-3749-BFA1-4C8997D87B0C}"/>
              </a:ext>
            </a:extLst>
          </p:cNvPr>
          <p:cNvSpPr txBox="1"/>
          <p:nvPr/>
        </p:nvSpPr>
        <p:spPr bwMode="auto">
          <a:xfrm>
            <a:off x="6100271" y="5034384"/>
            <a:ext cx="2575705" cy="6001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Server racks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57175" indent="-167879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20- 40 server blades: hosts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15393-9320-AD40-A920-9F6F10E726A5}"/>
              </a:ext>
            </a:extLst>
          </p:cNvPr>
          <p:cNvSpPr txBox="1"/>
          <p:nvPr/>
        </p:nvSpPr>
        <p:spPr bwMode="auto">
          <a:xfrm>
            <a:off x="6069261" y="4145995"/>
            <a:ext cx="2831150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Top of Rack (TOR) switch</a:t>
            </a:r>
          </a:p>
          <a:p>
            <a:pPr marL="257175" indent="-167879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one per rack</a:t>
            </a:r>
          </a:p>
          <a:p>
            <a:pPr marL="257175" indent="-167879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40-100Gbps Ethernet to blades      </a:t>
            </a:r>
            <a:endParaRPr lang="en-US" sz="15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053E7DEC-F98A-0E4C-BFF7-FD0AB93149B1}"/>
              </a:ext>
            </a:extLst>
          </p:cNvPr>
          <p:cNvSpPr txBox="1"/>
          <p:nvPr/>
        </p:nvSpPr>
        <p:spPr bwMode="auto">
          <a:xfrm>
            <a:off x="6097697" y="3452743"/>
            <a:ext cx="28311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Tier-2 switches</a:t>
            </a:r>
          </a:p>
          <a:p>
            <a:pPr marL="257175" indent="-167879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1500" dirty="0">
                <a:latin typeface="Calibri"/>
              </a:rPr>
              <a:t>connecting to  ~16 TORs below</a:t>
            </a:r>
          </a:p>
        </p:txBody>
      </p:sp>
      <p:grpSp>
        <p:nvGrpSpPr>
          <p:cNvPr id="2210" name="Group 2209">
            <a:extLst>
              <a:ext uri="{FF2B5EF4-FFF2-40B4-BE49-F238E27FC236}">
                <a16:creationId xmlns:a16="http://schemas.microsoft.com/office/drawing/2014/main" id="{13DE82CA-DD22-694A-A97F-01C7E541FE0C}"/>
              </a:ext>
            </a:extLst>
          </p:cNvPr>
          <p:cNvGrpSpPr/>
          <p:nvPr/>
        </p:nvGrpSpPr>
        <p:grpSpPr>
          <a:xfrm>
            <a:off x="5686635" y="4224154"/>
            <a:ext cx="200520" cy="747896"/>
            <a:chOff x="6424161" y="4488570"/>
            <a:chExt cx="267360" cy="997195"/>
          </a:xfrm>
        </p:grpSpPr>
        <p:grpSp>
          <p:nvGrpSpPr>
            <p:cNvPr id="2211" name="Group 506">
              <a:extLst>
                <a:ext uri="{FF2B5EF4-FFF2-40B4-BE49-F238E27FC236}">
                  <a16:creationId xmlns:a16="http://schemas.microsoft.com/office/drawing/2014/main" id="{AD06A772-1A23-D747-9DC2-05E45DF50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4161" y="4637077"/>
              <a:ext cx="235570" cy="848688"/>
              <a:chOff x="6395998" y="3062424"/>
              <a:chExt cx="564403" cy="837478"/>
            </a:xfrm>
          </p:grpSpPr>
          <p:sp>
            <p:nvSpPr>
              <p:cNvPr id="2233" name="Rectangle 2232">
                <a:extLst>
                  <a:ext uri="{FF2B5EF4-FFF2-40B4-BE49-F238E27FC236}">
                    <a16:creationId xmlns:a16="http://schemas.microsoft.com/office/drawing/2014/main" id="{6E750B71-77FD-0D4B-B6D0-F545DE2E9082}"/>
                  </a:ext>
                </a:extLst>
              </p:cNvPr>
              <p:cNvSpPr/>
              <p:nvPr/>
            </p:nvSpPr>
            <p:spPr>
              <a:xfrm>
                <a:off x="6509786" y="3061857"/>
                <a:ext cx="447707" cy="742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4" name="Straight Connector 2233">
                <a:extLst>
                  <a:ext uri="{FF2B5EF4-FFF2-40B4-BE49-F238E27FC236}">
                    <a16:creationId xmlns:a16="http://schemas.microsoft.com/office/drawing/2014/main" id="{823776B1-A44D-9E42-BD23-BBDCDD322B5F}"/>
                  </a:ext>
                </a:extLst>
              </p:cNvPr>
              <p:cNvCxnSpPr/>
              <p:nvPr/>
            </p:nvCxnSpPr>
            <p:spPr>
              <a:xfrm flipV="1">
                <a:off x="684705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5" name="Rectangle 2234">
                <a:extLst>
                  <a:ext uri="{FF2B5EF4-FFF2-40B4-BE49-F238E27FC236}">
                    <a16:creationId xmlns:a16="http://schemas.microsoft.com/office/drawing/2014/main" id="{81088A6C-BEE7-6E48-9B05-16BD01ECE6EC}"/>
                  </a:ext>
                </a:extLst>
              </p:cNvPr>
              <p:cNvSpPr/>
              <p:nvPr/>
            </p:nvSpPr>
            <p:spPr>
              <a:xfrm>
                <a:off x="6476953" y="3071256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6" name="Straight Connector 2235">
                <a:extLst>
                  <a:ext uri="{FF2B5EF4-FFF2-40B4-BE49-F238E27FC236}">
                    <a16:creationId xmlns:a16="http://schemas.microsoft.com/office/drawing/2014/main" id="{668F23B5-2030-B842-8628-4E119C7D48FB}"/>
                  </a:ext>
                </a:extLst>
              </p:cNvPr>
              <p:cNvCxnSpPr/>
              <p:nvPr/>
            </p:nvCxnSpPr>
            <p:spPr>
              <a:xfrm flipV="1">
                <a:off x="639636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8221FFC8-C649-0843-94EA-7D3D4CA7C07F}"/>
                  </a:ext>
                </a:extLst>
              </p:cNvPr>
              <p:cNvSpPr/>
              <p:nvPr/>
            </p:nvSpPr>
            <p:spPr>
              <a:xfrm>
                <a:off x="6817210" y="3702567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AC21620A-0DE4-A248-99E3-D09659F2A896}"/>
                  </a:ext>
                </a:extLst>
              </p:cNvPr>
              <p:cNvSpPr/>
              <p:nvPr/>
            </p:nvSpPr>
            <p:spPr>
              <a:xfrm>
                <a:off x="6405320" y="3157415"/>
                <a:ext cx="444723" cy="7425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id="{A57356A9-04B9-584D-8D3C-37D57DA33563}"/>
                  </a:ext>
                </a:extLst>
              </p:cNvPr>
              <p:cNvCxnSpPr/>
              <p:nvPr/>
            </p:nvCxnSpPr>
            <p:spPr>
              <a:xfrm flipV="1">
                <a:off x="6847057" y="3804392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0" name="Group 544">
                <a:extLst>
                  <a:ext uri="{FF2B5EF4-FFF2-40B4-BE49-F238E27FC236}">
                    <a16:creationId xmlns:a16="http://schemas.microsoft.com/office/drawing/2014/main" id="{21D16045-4289-1B47-97A3-1C3AE294BD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8" name="Straight Connector 2267">
                  <a:extLst>
                    <a:ext uri="{FF2B5EF4-FFF2-40B4-BE49-F238E27FC236}">
                      <a16:creationId xmlns:a16="http://schemas.microsoft.com/office/drawing/2014/main" id="{EE48E73C-55BB-384C-88BC-E6353763D363}"/>
                    </a:ext>
                  </a:extLst>
                </p:cNvPr>
                <p:cNvCxnSpPr/>
                <p:nvPr/>
              </p:nvCxnSpPr>
              <p:spPr>
                <a:xfrm flipV="1">
                  <a:off x="7028782" y="2845711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9" name="Straight Connector 2268">
                  <a:extLst>
                    <a:ext uri="{FF2B5EF4-FFF2-40B4-BE49-F238E27FC236}">
                      <a16:creationId xmlns:a16="http://schemas.microsoft.com/office/drawing/2014/main" id="{07D6B301-B88B-D74A-95A9-A814A617DF0B}"/>
                    </a:ext>
                  </a:extLst>
                </p:cNvPr>
                <p:cNvCxnSpPr/>
                <p:nvPr/>
              </p:nvCxnSpPr>
              <p:spPr>
                <a:xfrm flipV="1">
                  <a:off x="6581076" y="2938136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1" name="Group 547">
                <a:extLst>
                  <a:ext uri="{FF2B5EF4-FFF2-40B4-BE49-F238E27FC236}">
                    <a16:creationId xmlns:a16="http://schemas.microsoft.com/office/drawing/2014/main" id="{BD431809-A0E5-EB48-8FB3-A2AFCC9E4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6" name="Straight Connector 2265">
                  <a:extLst>
                    <a:ext uri="{FF2B5EF4-FFF2-40B4-BE49-F238E27FC236}">
                      <a16:creationId xmlns:a16="http://schemas.microsoft.com/office/drawing/2014/main" id="{DD9C9808-68C2-5641-BBFD-CD64102BC801}"/>
                    </a:ext>
                  </a:extLst>
                </p:cNvPr>
                <p:cNvCxnSpPr/>
                <p:nvPr/>
              </p:nvCxnSpPr>
              <p:spPr>
                <a:xfrm flipV="1">
                  <a:off x="7029263" y="2845642"/>
                  <a:ext cx="119388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7" name="Straight Connector 2266">
                  <a:extLst>
                    <a:ext uri="{FF2B5EF4-FFF2-40B4-BE49-F238E27FC236}">
                      <a16:creationId xmlns:a16="http://schemas.microsoft.com/office/drawing/2014/main" id="{24555690-774B-C64C-9B86-6BEFE0B04105}"/>
                    </a:ext>
                  </a:extLst>
                </p:cNvPr>
                <p:cNvCxnSpPr/>
                <p:nvPr/>
              </p:nvCxnSpPr>
              <p:spPr>
                <a:xfrm flipV="1">
                  <a:off x="6581557" y="293493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2" name="Group 549">
                <a:extLst>
                  <a:ext uri="{FF2B5EF4-FFF2-40B4-BE49-F238E27FC236}">
                    <a16:creationId xmlns:a16="http://schemas.microsoft.com/office/drawing/2014/main" id="{7861F78C-66A9-0B4D-91DF-9CA4F7B24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4" name="Straight Connector 2263">
                  <a:extLst>
                    <a:ext uri="{FF2B5EF4-FFF2-40B4-BE49-F238E27FC236}">
                      <a16:creationId xmlns:a16="http://schemas.microsoft.com/office/drawing/2014/main" id="{7A540AE0-8021-0845-9F64-356B53E091B9}"/>
                    </a:ext>
                  </a:extLst>
                </p:cNvPr>
                <p:cNvCxnSpPr/>
                <p:nvPr/>
              </p:nvCxnSpPr>
              <p:spPr>
                <a:xfrm flipV="1">
                  <a:off x="7026759" y="284557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Straight Connector 2264">
                  <a:extLst>
                    <a:ext uri="{FF2B5EF4-FFF2-40B4-BE49-F238E27FC236}">
                      <a16:creationId xmlns:a16="http://schemas.microsoft.com/office/drawing/2014/main" id="{9BC0009B-B5C5-0149-8EE2-68647A7FC2A3}"/>
                    </a:ext>
                  </a:extLst>
                </p:cNvPr>
                <p:cNvCxnSpPr/>
                <p:nvPr/>
              </p:nvCxnSpPr>
              <p:spPr>
                <a:xfrm flipV="1">
                  <a:off x="6582036" y="293486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3" name="Group 550">
                <a:extLst>
                  <a:ext uri="{FF2B5EF4-FFF2-40B4-BE49-F238E27FC236}">
                    <a16:creationId xmlns:a16="http://schemas.microsoft.com/office/drawing/2014/main" id="{A0C1B19A-149C-2048-9262-CB275D24D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2" name="Straight Connector 2261">
                  <a:extLst>
                    <a:ext uri="{FF2B5EF4-FFF2-40B4-BE49-F238E27FC236}">
                      <a16:creationId xmlns:a16="http://schemas.microsoft.com/office/drawing/2014/main" id="{24EBB181-8802-B048-8755-514B253A7EFB}"/>
                    </a:ext>
                  </a:extLst>
                </p:cNvPr>
                <p:cNvCxnSpPr/>
                <p:nvPr/>
              </p:nvCxnSpPr>
              <p:spPr>
                <a:xfrm flipV="1">
                  <a:off x="7027238" y="284550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3" name="Straight Connector 2262">
                  <a:extLst>
                    <a:ext uri="{FF2B5EF4-FFF2-40B4-BE49-F238E27FC236}">
                      <a16:creationId xmlns:a16="http://schemas.microsoft.com/office/drawing/2014/main" id="{03647B52-C5CF-9841-84AE-359DB9D28236}"/>
                    </a:ext>
                  </a:extLst>
                </p:cNvPr>
                <p:cNvCxnSpPr/>
                <p:nvPr/>
              </p:nvCxnSpPr>
              <p:spPr>
                <a:xfrm flipV="1">
                  <a:off x="6582516" y="293479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4" name="Group 551">
                <a:extLst>
                  <a:ext uri="{FF2B5EF4-FFF2-40B4-BE49-F238E27FC236}">
                    <a16:creationId xmlns:a16="http://schemas.microsoft.com/office/drawing/2014/main" id="{0F6B5FE9-433E-AF45-829B-1693F681EE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0" name="Straight Connector 2259">
                  <a:extLst>
                    <a:ext uri="{FF2B5EF4-FFF2-40B4-BE49-F238E27FC236}">
                      <a16:creationId xmlns:a16="http://schemas.microsoft.com/office/drawing/2014/main" id="{98D83DBC-7196-674A-AC12-5809335F9950}"/>
                    </a:ext>
                  </a:extLst>
                </p:cNvPr>
                <p:cNvCxnSpPr/>
                <p:nvPr/>
              </p:nvCxnSpPr>
              <p:spPr>
                <a:xfrm flipV="1">
                  <a:off x="7027718" y="2845433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1" name="Straight Connector 2260">
                  <a:extLst>
                    <a:ext uri="{FF2B5EF4-FFF2-40B4-BE49-F238E27FC236}">
                      <a16:creationId xmlns:a16="http://schemas.microsoft.com/office/drawing/2014/main" id="{DA345508-ED75-CB45-84D3-8972B3823321}"/>
                    </a:ext>
                  </a:extLst>
                </p:cNvPr>
                <p:cNvCxnSpPr/>
                <p:nvPr/>
              </p:nvCxnSpPr>
              <p:spPr>
                <a:xfrm flipV="1">
                  <a:off x="6582995" y="293472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5" name="Group 552">
                <a:extLst>
                  <a:ext uri="{FF2B5EF4-FFF2-40B4-BE49-F238E27FC236}">
                    <a16:creationId xmlns:a16="http://schemas.microsoft.com/office/drawing/2014/main" id="{F154FC25-62B1-E649-978E-614DF0A54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8" name="Straight Connector 2257">
                  <a:extLst>
                    <a:ext uri="{FF2B5EF4-FFF2-40B4-BE49-F238E27FC236}">
                      <a16:creationId xmlns:a16="http://schemas.microsoft.com/office/drawing/2014/main" id="{06A0FAD8-4849-0A41-81FE-F9998F083CF5}"/>
                    </a:ext>
                  </a:extLst>
                </p:cNvPr>
                <p:cNvCxnSpPr/>
                <p:nvPr/>
              </p:nvCxnSpPr>
              <p:spPr>
                <a:xfrm flipV="1">
                  <a:off x="7028199" y="2845363"/>
                  <a:ext cx="113419" cy="939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9" name="Straight Connector 2258">
                  <a:extLst>
                    <a:ext uri="{FF2B5EF4-FFF2-40B4-BE49-F238E27FC236}">
                      <a16:creationId xmlns:a16="http://schemas.microsoft.com/office/drawing/2014/main" id="{F20F58AE-6D2B-F34C-9426-EEBDA8C1C26B}"/>
                    </a:ext>
                  </a:extLst>
                </p:cNvPr>
                <p:cNvCxnSpPr/>
                <p:nvPr/>
              </p:nvCxnSpPr>
              <p:spPr>
                <a:xfrm flipV="1">
                  <a:off x="6583477" y="2939355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6" name="Group 555">
                <a:extLst>
                  <a:ext uri="{FF2B5EF4-FFF2-40B4-BE49-F238E27FC236}">
                    <a16:creationId xmlns:a16="http://schemas.microsoft.com/office/drawing/2014/main" id="{CE58E6E7-6A3D-5D47-B128-FDA5E9DBE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6" name="Straight Connector 2255">
                  <a:extLst>
                    <a:ext uri="{FF2B5EF4-FFF2-40B4-BE49-F238E27FC236}">
                      <a16:creationId xmlns:a16="http://schemas.microsoft.com/office/drawing/2014/main" id="{144AA24F-9ED3-7349-A725-3F258D69A240}"/>
                    </a:ext>
                  </a:extLst>
                </p:cNvPr>
                <p:cNvCxnSpPr/>
                <p:nvPr/>
              </p:nvCxnSpPr>
              <p:spPr>
                <a:xfrm flipV="1">
                  <a:off x="7028679" y="284216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7" name="Straight Connector 2256">
                  <a:extLst>
                    <a:ext uri="{FF2B5EF4-FFF2-40B4-BE49-F238E27FC236}">
                      <a16:creationId xmlns:a16="http://schemas.microsoft.com/office/drawing/2014/main" id="{7171569F-E786-B648-BA09-DDEDDFB2395F}"/>
                    </a:ext>
                  </a:extLst>
                </p:cNvPr>
                <p:cNvCxnSpPr/>
                <p:nvPr/>
              </p:nvCxnSpPr>
              <p:spPr>
                <a:xfrm flipV="1">
                  <a:off x="6580972" y="293928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7" name="Group 556">
                <a:extLst>
                  <a:ext uri="{FF2B5EF4-FFF2-40B4-BE49-F238E27FC236}">
                    <a16:creationId xmlns:a16="http://schemas.microsoft.com/office/drawing/2014/main" id="{E44CF71B-5C98-8B49-AD01-F0501C70A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4" name="Straight Connector 2253">
                  <a:extLst>
                    <a:ext uri="{FF2B5EF4-FFF2-40B4-BE49-F238E27FC236}">
                      <a16:creationId xmlns:a16="http://schemas.microsoft.com/office/drawing/2014/main" id="{38FB85AD-BB56-A147-95AD-2E9AFC52303B}"/>
                    </a:ext>
                  </a:extLst>
                </p:cNvPr>
                <p:cNvCxnSpPr/>
                <p:nvPr/>
              </p:nvCxnSpPr>
              <p:spPr>
                <a:xfrm flipV="1">
                  <a:off x="7029158" y="284209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5" name="Straight Connector 2254">
                  <a:extLst>
                    <a:ext uri="{FF2B5EF4-FFF2-40B4-BE49-F238E27FC236}">
                      <a16:creationId xmlns:a16="http://schemas.microsoft.com/office/drawing/2014/main" id="{86C81058-2DCE-C747-9214-73C3790631F5}"/>
                    </a:ext>
                  </a:extLst>
                </p:cNvPr>
                <p:cNvCxnSpPr/>
                <p:nvPr/>
              </p:nvCxnSpPr>
              <p:spPr>
                <a:xfrm flipV="1">
                  <a:off x="6581452" y="2939215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8" name="Group 557">
                <a:extLst>
                  <a:ext uri="{FF2B5EF4-FFF2-40B4-BE49-F238E27FC236}">
                    <a16:creationId xmlns:a16="http://schemas.microsoft.com/office/drawing/2014/main" id="{5F88A3E4-4A77-E44D-9AC9-B6494EA76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2" name="Straight Connector 2251">
                  <a:extLst>
                    <a:ext uri="{FF2B5EF4-FFF2-40B4-BE49-F238E27FC236}">
                      <a16:creationId xmlns:a16="http://schemas.microsoft.com/office/drawing/2014/main" id="{986C57BD-11BE-CA4B-9859-BA66E122AE07}"/>
                    </a:ext>
                  </a:extLst>
                </p:cNvPr>
                <p:cNvCxnSpPr/>
                <p:nvPr/>
              </p:nvCxnSpPr>
              <p:spPr>
                <a:xfrm flipV="1">
                  <a:off x="7026654" y="2846719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3" name="Straight Connector 2252">
                  <a:extLst>
                    <a:ext uri="{FF2B5EF4-FFF2-40B4-BE49-F238E27FC236}">
                      <a16:creationId xmlns:a16="http://schemas.microsoft.com/office/drawing/2014/main" id="{4FFA72A1-FE20-3248-8048-A54C5BB79E0E}"/>
                    </a:ext>
                  </a:extLst>
                </p:cNvPr>
                <p:cNvCxnSpPr/>
                <p:nvPr/>
              </p:nvCxnSpPr>
              <p:spPr>
                <a:xfrm flipV="1">
                  <a:off x="6581933" y="2939145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9" name="Group 558">
                <a:extLst>
                  <a:ext uri="{FF2B5EF4-FFF2-40B4-BE49-F238E27FC236}">
                    <a16:creationId xmlns:a16="http://schemas.microsoft.com/office/drawing/2014/main" id="{0C11C4A4-C3FC-BE49-9D24-FE2401268A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0" name="Straight Connector 2249">
                  <a:extLst>
                    <a:ext uri="{FF2B5EF4-FFF2-40B4-BE49-F238E27FC236}">
                      <a16:creationId xmlns:a16="http://schemas.microsoft.com/office/drawing/2014/main" id="{D78773C1-44C8-5543-8AA5-7D6BA930345C}"/>
                    </a:ext>
                  </a:extLst>
                </p:cNvPr>
                <p:cNvCxnSpPr/>
                <p:nvPr/>
              </p:nvCxnSpPr>
              <p:spPr>
                <a:xfrm flipV="1">
                  <a:off x="7027133" y="2846650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1" name="Straight Connector 2250">
                  <a:extLst>
                    <a:ext uri="{FF2B5EF4-FFF2-40B4-BE49-F238E27FC236}">
                      <a16:creationId xmlns:a16="http://schemas.microsoft.com/office/drawing/2014/main" id="{51F7BC5F-6A1E-1D43-B11C-D32E91BEA0D3}"/>
                    </a:ext>
                  </a:extLst>
                </p:cNvPr>
                <p:cNvCxnSpPr/>
                <p:nvPr/>
              </p:nvCxnSpPr>
              <p:spPr>
                <a:xfrm flipV="1">
                  <a:off x="6582413" y="2939076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12" name="Straight Connector 2211">
              <a:extLst>
                <a:ext uri="{FF2B5EF4-FFF2-40B4-BE49-F238E27FC236}">
                  <a16:creationId xmlns:a16="http://schemas.microsoft.com/office/drawing/2014/main" id="{8742A80B-531D-5B4F-BDBD-5C050B324AF1}"/>
                </a:ext>
              </a:extLst>
            </p:cNvPr>
            <p:cNvCxnSpPr/>
            <p:nvPr/>
          </p:nvCxnSpPr>
          <p:spPr bwMode="auto">
            <a:xfrm flipH="1">
              <a:off x="6685171" y="4525377"/>
              <a:ext cx="4763" cy="8556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Straight Connector 2212">
              <a:extLst>
                <a:ext uri="{FF2B5EF4-FFF2-40B4-BE49-F238E27FC236}">
                  <a16:creationId xmlns:a16="http://schemas.microsoft.com/office/drawing/2014/main" id="{4183F714-C9EF-0148-AAB0-066E4F697E5C}"/>
                </a:ext>
              </a:extLst>
            </p:cNvPr>
            <p:cNvCxnSpPr/>
            <p:nvPr/>
          </p:nvCxnSpPr>
          <p:spPr bwMode="auto">
            <a:xfrm>
              <a:off x="6632784" y="4706352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Straight Connector 2213">
              <a:extLst>
                <a:ext uri="{FF2B5EF4-FFF2-40B4-BE49-F238E27FC236}">
                  <a16:creationId xmlns:a16="http://schemas.microsoft.com/office/drawing/2014/main" id="{F673DA13-DFA2-114D-B9CD-5CF76CE5560F}"/>
                </a:ext>
              </a:extLst>
            </p:cNvPr>
            <p:cNvCxnSpPr/>
            <p:nvPr/>
          </p:nvCxnSpPr>
          <p:spPr bwMode="auto">
            <a:xfrm>
              <a:off x="6631196" y="477143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5" name="Straight Connector 2214">
              <a:extLst>
                <a:ext uri="{FF2B5EF4-FFF2-40B4-BE49-F238E27FC236}">
                  <a16:creationId xmlns:a16="http://schemas.microsoft.com/office/drawing/2014/main" id="{69C43710-5D21-094A-9A94-08F8E56191F8}"/>
                </a:ext>
              </a:extLst>
            </p:cNvPr>
            <p:cNvCxnSpPr/>
            <p:nvPr/>
          </p:nvCxnSpPr>
          <p:spPr bwMode="auto">
            <a:xfrm>
              <a:off x="6631196" y="4849227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6" name="Straight Connector 2215">
              <a:extLst>
                <a:ext uri="{FF2B5EF4-FFF2-40B4-BE49-F238E27FC236}">
                  <a16:creationId xmlns:a16="http://schemas.microsoft.com/office/drawing/2014/main" id="{D452918B-D99A-794A-8FB8-E749D444A8A3}"/>
                </a:ext>
              </a:extLst>
            </p:cNvPr>
            <p:cNvCxnSpPr/>
            <p:nvPr/>
          </p:nvCxnSpPr>
          <p:spPr bwMode="auto">
            <a:xfrm>
              <a:off x="6629609" y="4914314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7" name="Straight Connector 2216">
              <a:extLst>
                <a:ext uri="{FF2B5EF4-FFF2-40B4-BE49-F238E27FC236}">
                  <a16:creationId xmlns:a16="http://schemas.microsoft.com/office/drawing/2014/main" id="{2A65C57D-F50C-F64C-9B98-A00256DAA950}"/>
                </a:ext>
              </a:extLst>
            </p:cNvPr>
            <p:cNvCxnSpPr/>
            <p:nvPr/>
          </p:nvCxnSpPr>
          <p:spPr bwMode="auto">
            <a:xfrm>
              <a:off x="6628021" y="4976227"/>
              <a:ext cx="603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Straight Connector 2217">
              <a:extLst>
                <a:ext uri="{FF2B5EF4-FFF2-40B4-BE49-F238E27FC236}">
                  <a16:creationId xmlns:a16="http://schemas.microsoft.com/office/drawing/2014/main" id="{5B3EDDBB-C930-CA45-B460-8A644E068F7A}"/>
                </a:ext>
              </a:extLst>
            </p:cNvPr>
            <p:cNvCxnSpPr/>
            <p:nvPr/>
          </p:nvCxnSpPr>
          <p:spPr bwMode="auto">
            <a:xfrm>
              <a:off x="6628021" y="504448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Straight Connector 2218">
              <a:extLst>
                <a:ext uri="{FF2B5EF4-FFF2-40B4-BE49-F238E27FC236}">
                  <a16:creationId xmlns:a16="http://schemas.microsoft.com/office/drawing/2014/main" id="{D50EA242-0349-8D4D-88F3-55404B3248E8}"/>
                </a:ext>
              </a:extLst>
            </p:cNvPr>
            <p:cNvCxnSpPr/>
            <p:nvPr/>
          </p:nvCxnSpPr>
          <p:spPr bwMode="auto">
            <a:xfrm>
              <a:off x="6626434" y="511433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Straight Connector 2219">
              <a:extLst>
                <a:ext uri="{FF2B5EF4-FFF2-40B4-BE49-F238E27FC236}">
                  <a16:creationId xmlns:a16="http://schemas.microsoft.com/office/drawing/2014/main" id="{07C4B9C1-AB62-7346-8FB9-3D2902CD481B}"/>
                </a:ext>
              </a:extLst>
            </p:cNvPr>
            <p:cNvCxnSpPr/>
            <p:nvPr/>
          </p:nvCxnSpPr>
          <p:spPr bwMode="auto">
            <a:xfrm>
              <a:off x="6629609" y="51841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Straight Connector 2220">
              <a:extLst>
                <a:ext uri="{FF2B5EF4-FFF2-40B4-BE49-F238E27FC236}">
                  <a16:creationId xmlns:a16="http://schemas.microsoft.com/office/drawing/2014/main" id="{455CF468-DF93-D949-A0A5-A99315ED6643}"/>
                </a:ext>
              </a:extLst>
            </p:cNvPr>
            <p:cNvCxnSpPr/>
            <p:nvPr/>
          </p:nvCxnSpPr>
          <p:spPr bwMode="auto">
            <a:xfrm>
              <a:off x="6631196" y="525245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Straight Connector 2221">
              <a:extLst>
                <a:ext uri="{FF2B5EF4-FFF2-40B4-BE49-F238E27FC236}">
                  <a16:creationId xmlns:a16="http://schemas.microsoft.com/office/drawing/2014/main" id="{688ECD61-4E14-DE44-97CA-2F5FB733C17A}"/>
                </a:ext>
              </a:extLst>
            </p:cNvPr>
            <p:cNvCxnSpPr/>
            <p:nvPr/>
          </p:nvCxnSpPr>
          <p:spPr bwMode="auto">
            <a:xfrm>
              <a:off x="6631196" y="532230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Straight Connector 2222">
              <a:extLst>
                <a:ext uri="{FF2B5EF4-FFF2-40B4-BE49-F238E27FC236}">
                  <a16:creationId xmlns:a16="http://schemas.microsoft.com/office/drawing/2014/main" id="{5C5B4A84-CD30-E34E-8D82-AD74B698562B}"/>
                </a:ext>
              </a:extLst>
            </p:cNvPr>
            <p:cNvCxnSpPr/>
            <p:nvPr/>
          </p:nvCxnSpPr>
          <p:spPr bwMode="auto">
            <a:xfrm>
              <a:off x="6632784" y="53873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4" name="Straight Connector 2223">
              <a:extLst>
                <a:ext uri="{FF2B5EF4-FFF2-40B4-BE49-F238E27FC236}">
                  <a16:creationId xmlns:a16="http://schemas.microsoft.com/office/drawing/2014/main" id="{5A784C0E-ED94-0E45-A29C-FD09264DB91C}"/>
                </a:ext>
              </a:extLst>
            </p:cNvPr>
            <p:cNvCxnSpPr/>
            <p:nvPr/>
          </p:nvCxnSpPr>
          <p:spPr bwMode="auto">
            <a:xfrm flipH="1">
              <a:off x="6632784" y="4531727"/>
              <a:ext cx="5873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5" name="Group 2224">
              <a:extLst>
                <a:ext uri="{FF2B5EF4-FFF2-40B4-BE49-F238E27FC236}">
                  <a16:creationId xmlns:a16="http://schemas.microsoft.com/office/drawing/2014/main" id="{386EABE6-3F0D-9446-99EA-AD54FAD97ACD}"/>
                </a:ext>
              </a:extLst>
            </p:cNvPr>
            <p:cNvGrpSpPr/>
            <p:nvPr/>
          </p:nvGrpSpPr>
          <p:grpSpPr>
            <a:xfrm>
              <a:off x="6434171" y="4488570"/>
              <a:ext cx="224203" cy="179034"/>
              <a:chOff x="3668110" y="2448910"/>
              <a:chExt cx="3794234" cy="2165130"/>
            </a:xfrm>
          </p:grpSpPr>
          <p:sp>
            <p:nvSpPr>
              <p:cNvPr id="2226" name="Rectangle 2225">
                <a:extLst>
                  <a:ext uri="{FF2B5EF4-FFF2-40B4-BE49-F238E27FC236}">
                    <a16:creationId xmlns:a16="http://schemas.microsoft.com/office/drawing/2014/main" id="{C8BFDF92-4403-7243-ACA6-0719A58A205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227" name="Freeform 2226">
                <a:extLst>
                  <a:ext uri="{FF2B5EF4-FFF2-40B4-BE49-F238E27FC236}">
                    <a16:creationId xmlns:a16="http://schemas.microsoft.com/office/drawing/2014/main" id="{7E0C8408-4575-1B43-9E7B-C49B042DF77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28" name="Group 2227">
                <a:extLst>
                  <a:ext uri="{FF2B5EF4-FFF2-40B4-BE49-F238E27FC236}">
                    <a16:creationId xmlns:a16="http://schemas.microsoft.com/office/drawing/2014/main" id="{32EA7FAC-B1FF-C848-917E-4A36D5DF72C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229" name="Freeform 2228">
                  <a:extLst>
                    <a:ext uri="{FF2B5EF4-FFF2-40B4-BE49-F238E27FC236}">
                      <a16:creationId xmlns:a16="http://schemas.microsoft.com/office/drawing/2014/main" id="{955FD11A-B45A-0043-85AC-A7FBA597633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0" name="Freeform 2229">
                  <a:extLst>
                    <a:ext uri="{FF2B5EF4-FFF2-40B4-BE49-F238E27FC236}">
                      <a16:creationId xmlns:a16="http://schemas.microsoft.com/office/drawing/2014/main" id="{905227E9-77C4-5646-BB01-28CE8D9C2C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1" name="Freeform 2230">
                  <a:extLst>
                    <a:ext uri="{FF2B5EF4-FFF2-40B4-BE49-F238E27FC236}">
                      <a16:creationId xmlns:a16="http://schemas.microsoft.com/office/drawing/2014/main" id="{81C8ADAC-2766-DA46-8606-FFEF45F9886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2" name="Freeform 2231">
                  <a:extLst>
                    <a:ext uri="{FF2B5EF4-FFF2-40B4-BE49-F238E27FC236}">
                      <a16:creationId xmlns:a16="http://schemas.microsoft.com/office/drawing/2014/main" id="{39ADE049-D143-9340-8929-AACE9281CE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3048" name="Group 3047">
            <a:extLst>
              <a:ext uri="{FF2B5EF4-FFF2-40B4-BE49-F238E27FC236}">
                <a16:creationId xmlns:a16="http://schemas.microsoft.com/office/drawing/2014/main" id="{56F9EA7E-1CB4-2249-A692-78BBE6E06911}"/>
              </a:ext>
            </a:extLst>
          </p:cNvPr>
          <p:cNvGrpSpPr/>
          <p:nvPr/>
        </p:nvGrpSpPr>
        <p:grpSpPr>
          <a:xfrm>
            <a:off x="4480823" y="3390512"/>
            <a:ext cx="791543" cy="206804"/>
            <a:chOff x="5974431" y="3377682"/>
            <a:chExt cx="1055390" cy="27573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EFE5135-462D-EF4E-AB13-5061441674B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74431" y="34834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E3348DE5-9E35-144F-BA2C-58569C83123A}"/>
                </a:ext>
              </a:extLst>
            </p:cNvPr>
            <p:cNvCxnSpPr>
              <a:cxnSpLocks/>
              <a:stCxn id="1797" idx="8"/>
            </p:cNvCxnSpPr>
            <p:nvPr/>
          </p:nvCxnSpPr>
          <p:spPr bwMode="auto">
            <a:xfrm flipH="1" flipV="1">
              <a:off x="6223247" y="34274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D303DC32-178A-8044-9EDB-91C70B24B21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65843" y="33776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F5B82866-056E-E94D-A772-F82AE1F53EE6}"/>
              </a:ext>
            </a:extLst>
          </p:cNvPr>
          <p:cNvGrpSpPr/>
          <p:nvPr/>
        </p:nvGrpSpPr>
        <p:grpSpPr>
          <a:xfrm flipV="1">
            <a:off x="4492486" y="3134503"/>
            <a:ext cx="791543" cy="206804"/>
            <a:chOff x="6920204" y="3530082"/>
            <a:chExt cx="1055390" cy="275739"/>
          </a:xfrm>
        </p:grpSpPr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9BFDF748-077C-3C42-928A-5ECFD560C5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20204" y="36358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7784673D-4B8F-FD46-B153-7B298DADAE9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169020" y="35798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2873B3A2-D82B-C34E-B37B-7DE8521CCFC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411616" y="35300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9" name="Group 3048">
            <a:extLst>
              <a:ext uri="{FF2B5EF4-FFF2-40B4-BE49-F238E27FC236}">
                <a16:creationId xmlns:a16="http://schemas.microsoft.com/office/drawing/2014/main" id="{0DEFFD4D-EE42-5F4B-99FB-3A86AB6707C8}"/>
              </a:ext>
            </a:extLst>
          </p:cNvPr>
          <p:cNvGrpSpPr/>
          <p:nvPr/>
        </p:nvGrpSpPr>
        <p:grpSpPr>
          <a:xfrm>
            <a:off x="4993311" y="2760220"/>
            <a:ext cx="3938899" cy="806333"/>
            <a:chOff x="6657747" y="2537293"/>
            <a:chExt cx="5251865" cy="107511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5EB0EC-9187-E241-9FF4-CF79D7E505C6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6" name="Group 2065">
              <a:extLst>
                <a:ext uri="{FF2B5EF4-FFF2-40B4-BE49-F238E27FC236}">
                  <a16:creationId xmlns:a16="http://schemas.microsoft.com/office/drawing/2014/main" id="{671130CD-6668-134C-8C7A-D342EFD4F4A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5ED49501-3457-DE48-B6A2-2CC8A28A4B1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68" name="Freeform 2067">
                <a:extLst>
                  <a:ext uri="{FF2B5EF4-FFF2-40B4-BE49-F238E27FC236}">
                    <a16:creationId xmlns:a16="http://schemas.microsoft.com/office/drawing/2014/main" id="{FE7F7BF5-C935-914D-8A79-967EE18C7BC4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E8E1A699-022A-4D49-963C-C0CB3FD03D5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70" name="Freeform 2069">
                  <a:extLst>
                    <a:ext uri="{FF2B5EF4-FFF2-40B4-BE49-F238E27FC236}">
                      <a16:creationId xmlns:a16="http://schemas.microsoft.com/office/drawing/2014/main" id="{AC2A9D8C-7B09-FE4A-8E15-3AE55939F72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1" name="Freeform 2070">
                  <a:extLst>
                    <a:ext uri="{FF2B5EF4-FFF2-40B4-BE49-F238E27FC236}">
                      <a16:creationId xmlns:a16="http://schemas.microsoft.com/office/drawing/2014/main" id="{C3463AC7-21C7-DF41-81AC-E1550BD7557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2" name="Freeform 2071">
                  <a:extLst>
                    <a:ext uri="{FF2B5EF4-FFF2-40B4-BE49-F238E27FC236}">
                      <a16:creationId xmlns:a16="http://schemas.microsoft.com/office/drawing/2014/main" id="{F608C891-1396-8E48-9C57-970118D86E5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3" name="Freeform 2072">
                  <a:extLst>
                    <a:ext uri="{FF2B5EF4-FFF2-40B4-BE49-F238E27FC236}">
                      <a16:creationId xmlns:a16="http://schemas.microsoft.com/office/drawing/2014/main" id="{83C5F980-A19D-AC46-9969-CD08A1A3080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017" name="TextBox 3016">
              <a:extLst>
                <a:ext uri="{FF2B5EF4-FFF2-40B4-BE49-F238E27FC236}">
                  <a16:creationId xmlns:a16="http://schemas.microsoft.com/office/drawing/2014/main" id="{BCCE49A8-7D52-C34D-ACC2-7FA5FA60D96D}"/>
                </a:ext>
              </a:extLst>
            </p:cNvPr>
            <p:cNvSpPr txBox="1"/>
            <p:nvPr/>
          </p:nvSpPr>
          <p:spPr bwMode="auto">
            <a:xfrm>
              <a:off x="8134746" y="2537293"/>
              <a:ext cx="3774866" cy="800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Tier-1 switches</a:t>
              </a:r>
            </a:p>
            <a:p>
              <a:pPr marL="257175" indent="-167879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1500" dirty="0">
                  <a:latin typeface="Calibri"/>
                </a:rPr>
                <a:t>connecting to  ~16 T-2s below</a:t>
              </a:r>
            </a:p>
          </p:txBody>
        </p:sp>
      </p:grpSp>
      <p:grpSp>
        <p:nvGrpSpPr>
          <p:cNvPr id="3029" name="Group 3028">
            <a:extLst>
              <a:ext uri="{FF2B5EF4-FFF2-40B4-BE49-F238E27FC236}">
                <a16:creationId xmlns:a16="http://schemas.microsoft.com/office/drawing/2014/main" id="{E6DDCFFF-CBB8-924D-9B40-87D5C47FE2A4}"/>
              </a:ext>
            </a:extLst>
          </p:cNvPr>
          <p:cNvGrpSpPr/>
          <p:nvPr/>
        </p:nvGrpSpPr>
        <p:grpSpPr>
          <a:xfrm>
            <a:off x="2399540" y="1944848"/>
            <a:ext cx="6570405" cy="600164"/>
            <a:chOff x="3209365" y="1435878"/>
            <a:chExt cx="8760540" cy="800218"/>
          </a:xfrm>
        </p:grpSpPr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D7F1E435-14C7-CC4D-B94B-86715A33A14B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7711398F-9BAE-D94F-A3D7-EA8D665655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EAE5B278-7BA6-C34F-80E0-6CD3A11015A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3820064E-BDD7-E346-AD74-70B04A832C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7" name="Freeform 1066">
                  <a:extLst>
                    <a:ext uri="{FF2B5EF4-FFF2-40B4-BE49-F238E27FC236}">
                      <a16:creationId xmlns:a16="http://schemas.microsoft.com/office/drawing/2014/main" id="{F671AC90-7C5D-8F42-9F82-43E9BC1C50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8" name="Freeform 1067">
                  <a:extLst>
                    <a:ext uri="{FF2B5EF4-FFF2-40B4-BE49-F238E27FC236}">
                      <a16:creationId xmlns:a16="http://schemas.microsoft.com/office/drawing/2014/main" id="{24131D0B-4B81-D449-BC50-CE1F49E1B82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9" name="Freeform 1068">
                  <a:extLst>
                    <a:ext uri="{FF2B5EF4-FFF2-40B4-BE49-F238E27FC236}">
                      <a16:creationId xmlns:a16="http://schemas.microsoft.com/office/drawing/2014/main" id="{6852CE4A-A835-3B47-81CA-BC904F7C342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0" name="Freeform 1069">
                  <a:extLst>
                    <a:ext uri="{FF2B5EF4-FFF2-40B4-BE49-F238E27FC236}">
                      <a16:creationId xmlns:a16="http://schemas.microsoft.com/office/drawing/2014/main" id="{109EA57C-1350-374F-9EEF-17AECAB49B8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id="{7FCBABCA-1F91-EF43-B0E2-A802226568C1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AF76CBC5-40C6-0D47-B8A4-2F45428AEB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1261" name="Oval 1260">
                <a:extLst>
                  <a:ext uri="{FF2B5EF4-FFF2-40B4-BE49-F238E27FC236}">
                    <a16:creationId xmlns:a16="http://schemas.microsoft.com/office/drawing/2014/main" id="{7D41A8FF-F728-0646-B249-E5A5B3578DF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1262" name="Group 1261">
                <a:extLst>
                  <a:ext uri="{FF2B5EF4-FFF2-40B4-BE49-F238E27FC236}">
                    <a16:creationId xmlns:a16="http://schemas.microsoft.com/office/drawing/2014/main" id="{DBB91D99-96BD-0A49-962E-7F3F0EAE549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63" name="Freeform 1262">
                  <a:extLst>
                    <a:ext uri="{FF2B5EF4-FFF2-40B4-BE49-F238E27FC236}">
                      <a16:creationId xmlns:a16="http://schemas.microsoft.com/office/drawing/2014/main" id="{6BA549FE-4ABB-D640-A2A1-CEB356AC8E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4" name="Freeform 1263">
                  <a:extLst>
                    <a:ext uri="{FF2B5EF4-FFF2-40B4-BE49-F238E27FC236}">
                      <a16:creationId xmlns:a16="http://schemas.microsoft.com/office/drawing/2014/main" id="{16C84D55-B6B8-3A4F-BC30-699F7EBB02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5" name="Freeform 1264">
                  <a:extLst>
                    <a:ext uri="{FF2B5EF4-FFF2-40B4-BE49-F238E27FC236}">
                      <a16:creationId xmlns:a16="http://schemas.microsoft.com/office/drawing/2014/main" id="{3FD156E6-B54A-DE4F-ADC6-96076DA88D5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6" name="Freeform 1265">
                  <a:extLst>
                    <a:ext uri="{FF2B5EF4-FFF2-40B4-BE49-F238E27FC236}">
                      <a16:creationId xmlns:a16="http://schemas.microsoft.com/office/drawing/2014/main" id="{63925375-A660-BB44-AF99-F39AEE6990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028" name="TextBox 3027">
              <a:extLst>
                <a:ext uri="{FF2B5EF4-FFF2-40B4-BE49-F238E27FC236}">
                  <a16:creationId xmlns:a16="http://schemas.microsoft.com/office/drawing/2014/main" id="{1181C1E7-C2CE-B241-B3B9-7BCD3088F29E}"/>
                </a:ext>
              </a:extLst>
            </p:cNvPr>
            <p:cNvSpPr txBox="1"/>
            <p:nvPr/>
          </p:nvSpPr>
          <p:spPr bwMode="auto">
            <a:xfrm>
              <a:off x="8092348" y="1435878"/>
              <a:ext cx="3877557" cy="800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Border routers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  <a:p>
              <a:pPr marL="257175" indent="-167879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connections outside datacenter</a:t>
              </a:r>
              <a:endParaRPr lang="en-US" sz="15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26" name="Group 3025">
            <a:extLst>
              <a:ext uri="{FF2B5EF4-FFF2-40B4-BE49-F238E27FC236}">
                <a16:creationId xmlns:a16="http://schemas.microsoft.com/office/drawing/2014/main" id="{C1D35D5A-ADF5-4F40-AB13-78CC979830DB}"/>
              </a:ext>
            </a:extLst>
          </p:cNvPr>
          <p:cNvGrpSpPr/>
          <p:nvPr/>
        </p:nvGrpSpPr>
        <p:grpSpPr>
          <a:xfrm>
            <a:off x="4818118" y="3530965"/>
            <a:ext cx="1050404" cy="1446567"/>
            <a:chOff x="6424161" y="3564953"/>
            <a:chExt cx="1400540" cy="1928756"/>
          </a:xfrm>
        </p:grpSpPr>
        <p:cxnSp>
          <p:nvCxnSpPr>
            <p:cNvPr id="1787" name="Straight Connector 1786">
              <a:extLst>
                <a:ext uri="{FF2B5EF4-FFF2-40B4-BE49-F238E27FC236}">
                  <a16:creationId xmlns:a16="http://schemas.microsoft.com/office/drawing/2014/main" id="{6C5707B5-1CDF-EF4D-B47F-D0727008A534}"/>
                </a:ext>
              </a:extLst>
            </p:cNvPr>
            <p:cNvCxnSpPr>
              <a:cxnSpLocks/>
              <a:endCxn id="2229" idx="4"/>
            </p:cNvCxnSpPr>
            <p:nvPr/>
          </p:nvCxnSpPr>
          <p:spPr bwMode="auto">
            <a:xfrm>
              <a:off x="7386846" y="3996739"/>
              <a:ext cx="314846" cy="554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5" name="Group 3024">
              <a:extLst>
                <a:ext uri="{FF2B5EF4-FFF2-40B4-BE49-F238E27FC236}">
                  <a16:creationId xmlns:a16="http://schemas.microsoft.com/office/drawing/2014/main" id="{DE121D77-D6FB-DC40-9F18-FA6FAD6E9A4D}"/>
                </a:ext>
              </a:extLst>
            </p:cNvPr>
            <p:cNvGrpSpPr/>
            <p:nvPr/>
          </p:nvGrpSpPr>
          <p:grpSpPr>
            <a:xfrm>
              <a:off x="6424161" y="3564953"/>
              <a:ext cx="1400540" cy="1928756"/>
              <a:chOff x="6424161" y="3564953"/>
              <a:chExt cx="1400540" cy="1928756"/>
            </a:xfrm>
          </p:grpSpPr>
          <p:cxnSp>
            <p:nvCxnSpPr>
              <p:cNvPr id="1785" name="Straight Connector 1784">
                <a:extLst>
                  <a:ext uri="{FF2B5EF4-FFF2-40B4-BE49-F238E27FC236}">
                    <a16:creationId xmlns:a16="http://schemas.microsoft.com/office/drawing/2014/main" id="{9F7826D9-EA27-234E-B430-97A5A6D95D90}"/>
                  </a:ext>
                </a:extLst>
              </p:cNvPr>
              <p:cNvCxnSpPr>
                <a:cxnSpLocks/>
                <a:endCxn id="1996" idx="4"/>
              </p:cNvCxnSpPr>
              <p:nvPr/>
            </p:nvCxnSpPr>
            <p:spPr bwMode="auto">
              <a:xfrm flipH="1">
                <a:off x="6543673" y="39586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2" name="Straight Connector 1791">
                <a:extLst>
                  <a:ext uri="{FF2B5EF4-FFF2-40B4-BE49-F238E27FC236}">
                    <a16:creationId xmlns:a16="http://schemas.microsoft.com/office/drawing/2014/main" id="{D1047CD3-9DE8-6648-A62D-70EA1368EB55}"/>
                  </a:ext>
                </a:extLst>
              </p:cNvPr>
              <p:cNvCxnSpPr>
                <a:cxnSpLocks/>
                <a:endCxn id="2169" idx="9"/>
              </p:cNvCxnSpPr>
              <p:nvPr/>
            </p:nvCxnSpPr>
            <p:spPr bwMode="auto">
              <a:xfrm>
                <a:off x="7130402" y="39666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18" name="Group 3017">
                <a:extLst>
                  <a:ext uri="{FF2B5EF4-FFF2-40B4-BE49-F238E27FC236}">
                    <a16:creationId xmlns:a16="http://schemas.microsoft.com/office/drawing/2014/main" id="{5130D84D-0456-2746-8D9C-0EA6B7529A5D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304873" cy="1928756"/>
                <a:chOff x="6424161" y="3564953"/>
                <a:chExt cx="1304873" cy="1928756"/>
              </a:xfrm>
            </p:grpSpPr>
            <p:cxnSp>
              <p:nvCxnSpPr>
                <p:cNvPr id="1786" name="Straight Connector 1785">
                  <a:extLst>
                    <a:ext uri="{FF2B5EF4-FFF2-40B4-BE49-F238E27FC236}">
                      <a16:creationId xmlns:a16="http://schemas.microsoft.com/office/drawing/2014/main" id="{D934F638-3E55-C040-AB10-99BC6CE3C2B2}"/>
                    </a:ext>
                  </a:extLst>
                </p:cNvPr>
                <p:cNvCxnSpPr>
                  <a:cxnSpLocks/>
                  <a:endCxn id="2112" idx="2"/>
                </p:cNvCxnSpPr>
                <p:nvPr/>
              </p:nvCxnSpPr>
              <p:spPr bwMode="auto">
                <a:xfrm flipH="1">
                  <a:off x="6853320" y="39681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89" name="Group 2088">
                  <a:extLst>
                    <a:ext uri="{FF2B5EF4-FFF2-40B4-BE49-F238E27FC236}">
                      <a16:creationId xmlns:a16="http://schemas.microsoft.com/office/drawing/2014/main" id="{D711D72B-94F1-E74C-97F9-05E3DBCC8AB4}"/>
                    </a:ext>
                  </a:extLst>
                </p:cNvPr>
                <p:cNvGrpSpPr/>
                <p:nvPr/>
              </p:nvGrpSpPr>
              <p:grpSpPr>
                <a:xfrm>
                  <a:off x="6424161" y="44885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78" name="Group 506">
                    <a:extLst>
                      <a:ext uri="{FF2B5EF4-FFF2-40B4-BE49-F238E27FC236}">
                        <a16:creationId xmlns:a16="http://schemas.microsoft.com/office/drawing/2014/main" id="{DFA25D61-85F3-E548-80CA-FF1AB9B669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00" name="Rectangle 1999">
                      <a:extLst>
                        <a:ext uri="{FF2B5EF4-FFF2-40B4-BE49-F238E27FC236}">
                          <a16:creationId xmlns:a16="http://schemas.microsoft.com/office/drawing/2014/main" id="{472B7546-0140-2843-9750-24031494A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1" name="Straight Connector 2000">
                      <a:extLst>
                        <a:ext uri="{FF2B5EF4-FFF2-40B4-BE49-F238E27FC236}">
                          <a16:creationId xmlns:a16="http://schemas.microsoft.com/office/drawing/2014/main" id="{0C4AAF19-3DA0-1242-9188-8393FE5ABED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2" name="Rectangle 2001">
                      <a:extLst>
                        <a:ext uri="{FF2B5EF4-FFF2-40B4-BE49-F238E27FC236}">
                          <a16:creationId xmlns:a16="http://schemas.microsoft.com/office/drawing/2014/main" id="{B9ADCB5A-6DD3-1943-941F-74344C1372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3" name="Straight Connector 2002">
                      <a:extLst>
                        <a:ext uri="{FF2B5EF4-FFF2-40B4-BE49-F238E27FC236}">
                          <a16:creationId xmlns:a16="http://schemas.microsoft.com/office/drawing/2014/main" id="{7A23E786-6780-084E-9CE0-20F8FE16C3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4" name="Rectangle 2003">
                      <a:extLst>
                        <a:ext uri="{FF2B5EF4-FFF2-40B4-BE49-F238E27FC236}">
                          <a16:creationId xmlns:a16="http://schemas.microsoft.com/office/drawing/2014/main" id="{1528C83F-1B08-5448-9605-716DD4638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005" name="Rectangle 2004">
                      <a:extLst>
                        <a:ext uri="{FF2B5EF4-FFF2-40B4-BE49-F238E27FC236}">
                          <a16:creationId xmlns:a16="http://schemas.microsoft.com/office/drawing/2014/main" id="{D4CA1EA6-7246-2548-A19C-699ECFC13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6" name="Straight Connector 2005">
                      <a:extLst>
                        <a:ext uri="{FF2B5EF4-FFF2-40B4-BE49-F238E27FC236}">
                          <a16:creationId xmlns:a16="http://schemas.microsoft.com/office/drawing/2014/main" id="{3CDE0C08-28AC-5C4A-9F3C-AD7F29F476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07" name="Group 544">
                      <a:extLst>
                        <a:ext uri="{FF2B5EF4-FFF2-40B4-BE49-F238E27FC236}">
                          <a16:creationId xmlns:a16="http://schemas.microsoft.com/office/drawing/2014/main" id="{0FFCF98C-EC18-AA43-ACA2-9337DE46F1E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5" name="Straight Connector 2034">
                        <a:extLst>
                          <a:ext uri="{FF2B5EF4-FFF2-40B4-BE49-F238E27FC236}">
                            <a16:creationId xmlns:a16="http://schemas.microsoft.com/office/drawing/2014/main" id="{85548661-319F-5E43-BCFD-FB67310108C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6" name="Straight Connector 2035">
                        <a:extLst>
                          <a:ext uri="{FF2B5EF4-FFF2-40B4-BE49-F238E27FC236}">
                            <a16:creationId xmlns:a16="http://schemas.microsoft.com/office/drawing/2014/main" id="{33DC9C1B-F0D6-F142-B1A4-194A830ABF3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8" name="Group 547">
                      <a:extLst>
                        <a:ext uri="{FF2B5EF4-FFF2-40B4-BE49-F238E27FC236}">
                          <a16:creationId xmlns:a16="http://schemas.microsoft.com/office/drawing/2014/main" id="{3701329E-7C1F-9841-8E14-0E7BA95CCD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3" name="Straight Connector 2032">
                        <a:extLst>
                          <a:ext uri="{FF2B5EF4-FFF2-40B4-BE49-F238E27FC236}">
                            <a16:creationId xmlns:a16="http://schemas.microsoft.com/office/drawing/2014/main" id="{54B4B5E5-9B1B-3441-B5F5-1C7C76C0480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4" name="Straight Connector 2033">
                        <a:extLst>
                          <a:ext uri="{FF2B5EF4-FFF2-40B4-BE49-F238E27FC236}">
                            <a16:creationId xmlns:a16="http://schemas.microsoft.com/office/drawing/2014/main" id="{E60D85AA-7AD0-F44C-8446-DEEA7A2C073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9" name="Group 549">
                      <a:extLst>
                        <a:ext uri="{FF2B5EF4-FFF2-40B4-BE49-F238E27FC236}">
                          <a16:creationId xmlns:a16="http://schemas.microsoft.com/office/drawing/2014/main" id="{AC4E25B4-2EA2-7B4F-AB74-8FEFBCAC8D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1" name="Straight Connector 2030">
                        <a:extLst>
                          <a:ext uri="{FF2B5EF4-FFF2-40B4-BE49-F238E27FC236}">
                            <a16:creationId xmlns:a16="http://schemas.microsoft.com/office/drawing/2014/main" id="{2F6773D3-BEA1-8249-A259-330C00CA38E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2" name="Straight Connector 2031">
                        <a:extLst>
                          <a:ext uri="{FF2B5EF4-FFF2-40B4-BE49-F238E27FC236}">
                            <a16:creationId xmlns:a16="http://schemas.microsoft.com/office/drawing/2014/main" id="{ECED9B77-1F89-0D4F-95D6-5C84D13648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0" name="Group 550">
                      <a:extLst>
                        <a:ext uri="{FF2B5EF4-FFF2-40B4-BE49-F238E27FC236}">
                          <a16:creationId xmlns:a16="http://schemas.microsoft.com/office/drawing/2014/main" id="{E5098D67-74BE-4F42-9C59-754F9064D2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9" name="Straight Connector 2028">
                        <a:extLst>
                          <a:ext uri="{FF2B5EF4-FFF2-40B4-BE49-F238E27FC236}">
                            <a16:creationId xmlns:a16="http://schemas.microsoft.com/office/drawing/2014/main" id="{105690F5-8C76-5A46-AD76-79181249CCD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0" name="Straight Connector 2029">
                        <a:extLst>
                          <a:ext uri="{FF2B5EF4-FFF2-40B4-BE49-F238E27FC236}">
                            <a16:creationId xmlns:a16="http://schemas.microsoft.com/office/drawing/2014/main" id="{B7094AF9-9623-4248-867E-69E45A2FEE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1" name="Group 551">
                      <a:extLst>
                        <a:ext uri="{FF2B5EF4-FFF2-40B4-BE49-F238E27FC236}">
                          <a16:creationId xmlns:a16="http://schemas.microsoft.com/office/drawing/2014/main" id="{8D30A7D2-7B14-3D42-A242-6C3AEC2EA3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7" name="Straight Connector 2026">
                        <a:extLst>
                          <a:ext uri="{FF2B5EF4-FFF2-40B4-BE49-F238E27FC236}">
                            <a16:creationId xmlns:a16="http://schemas.microsoft.com/office/drawing/2014/main" id="{E42AFF67-3B3B-C341-89FC-BA8BC8E7361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8" name="Straight Connector 2027">
                        <a:extLst>
                          <a:ext uri="{FF2B5EF4-FFF2-40B4-BE49-F238E27FC236}">
                            <a16:creationId xmlns:a16="http://schemas.microsoft.com/office/drawing/2014/main" id="{074F5196-F7A5-3340-8FEF-2EE243F172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2" name="Group 552">
                      <a:extLst>
                        <a:ext uri="{FF2B5EF4-FFF2-40B4-BE49-F238E27FC236}">
                          <a16:creationId xmlns:a16="http://schemas.microsoft.com/office/drawing/2014/main" id="{64E3F8A4-2728-F945-A1A9-632D40EE2F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5" name="Straight Connector 2024">
                        <a:extLst>
                          <a:ext uri="{FF2B5EF4-FFF2-40B4-BE49-F238E27FC236}">
                            <a16:creationId xmlns:a16="http://schemas.microsoft.com/office/drawing/2014/main" id="{31851178-ECB3-E340-9AC9-1663013B681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6" name="Straight Connector 2025">
                        <a:extLst>
                          <a:ext uri="{FF2B5EF4-FFF2-40B4-BE49-F238E27FC236}">
                            <a16:creationId xmlns:a16="http://schemas.microsoft.com/office/drawing/2014/main" id="{F2ACCA62-111F-0F45-B87B-46D3A3AFA3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3" name="Group 555">
                      <a:extLst>
                        <a:ext uri="{FF2B5EF4-FFF2-40B4-BE49-F238E27FC236}">
                          <a16:creationId xmlns:a16="http://schemas.microsoft.com/office/drawing/2014/main" id="{550FDAB1-93B4-FE4C-9168-ADA2CA74E3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3" name="Straight Connector 2022">
                        <a:extLst>
                          <a:ext uri="{FF2B5EF4-FFF2-40B4-BE49-F238E27FC236}">
                            <a16:creationId xmlns:a16="http://schemas.microsoft.com/office/drawing/2014/main" id="{697D2355-32BE-1440-BDB9-E5108CD360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4" name="Straight Connector 2023">
                        <a:extLst>
                          <a:ext uri="{FF2B5EF4-FFF2-40B4-BE49-F238E27FC236}">
                            <a16:creationId xmlns:a16="http://schemas.microsoft.com/office/drawing/2014/main" id="{40041FFC-BA7D-1748-BCD7-7A78B2C30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4" name="Group 556">
                      <a:extLst>
                        <a:ext uri="{FF2B5EF4-FFF2-40B4-BE49-F238E27FC236}">
                          <a16:creationId xmlns:a16="http://schemas.microsoft.com/office/drawing/2014/main" id="{E5D7D48C-981A-C343-99B3-1DB2F9DC670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1" name="Straight Connector 2020">
                        <a:extLst>
                          <a:ext uri="{FF2B5EF4-FFF2-40B4-BE49-F238E27FC236}">
                            <a16:creationId xmlns:a16="http://schemas.microsoft.com/office/drawing/2014/main" id="{81F08913-D560-0D48-BC21-67DA4A16A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2" name="Straight Connector 2021">
                        <a:extLst>
                          <a:ext uri="{FF2B5EF4-FFF2-40B4-BE49-F238E27FC236}">
                            <a16:creationId xmlns:a16="http://schemas.microsoft.com/office/drawing/2014/main" id="{0322F14D-B0F0-B94D-B86E-151E8A6E80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5" name="Group 557">
                      <a:extLst>
                        <a:ext uri="{FF2B5EF4-FFF2-40B4-BE49-F238E27FC236}">
                          <a16:creationId xmlns:a16="http://schemas.microsoft.com/office/drawing/2014/main" id="{6EDB81F1-637F-8C41-8E5B-5911D29288B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9" name="Straight Connector 2018">
                        <a:extLst>
                          <a:ext uri="{FF2B5EF4-FFF2-40B4-BE49-F238E27FC236}">
                            <a16:creationId xmlns:a16="http://schemas.microsoft.com/office/drawing/2014/main" id="{14D8AE85-A5EC-EF47-92ED-13696DF472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0" name="Straight Connector 2019">
                        <a:extLst>
                          <a:ext uri="{FF2B5EF4-FFF2-40B4-BE49-F238E27FC236}">
                            <a16:creationId xmlns:a16="http://schemas.microsoft.com/office/drawing/2014/main" id="{D7A72355-8439-8C43-95F2-1F34637C52D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6" name="Group 558">
                      <a:extLst>
                        <a:ext uri="{FF2B5EF4-FFF2-40B4-BE49-F238E27FC236}">
                          <a16:creationId xmlns:a16="http://schemas.microsoft.com/office/drawing/2014/main" id="{94655179-C8C1-C642-B509-04619330C48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7" name="Straight Connector 2016">
                        <a:extLst>
                          <a:ext uri="{FF2B5EF4-FFF2-40B4-BE49-F238E27FC236}">
                            <a16:creationId xmlns:a16="http://schemas.microsoft.com/office/drawing/2014/main" id="{1DA56EF8-36A3-0648-80C4-116681F0EB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8" name="Straight Connector 2017">
                        <a:extLst>
                          <a:ext uri="{FF2B5EF4-FFF2-40B4-BE49-F238E27FC236}">
                            <a16:creationId xmlns:a16="http://schemas.microsoft.com/office/drawing/2014/main" id="{B1C0CB77-5078-F14E-AD12-89C646CF1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9" name="Straight Connector 1978">
                    <a:extLst>
                      <a:ext uri="{FF2B5EF4-FFF2-40B4-BE49-F238E27FC236}">
                        <a16:creationId xmlns:a16="http://schemas.microsoft.com/office/drawing/2014/main" id="{4BC05A56-FB63-9C45-A299-C9441AF7DAF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" name="Straight Connector 1979">
                    <a:extLst>
                      <a:ext uri="{FF2B5EF4-FFF2-40B4-BE49-F238E27FC236}">
                        <a16:creationId xmlns:a16="http://schemas.microsoft.com/office/drawing/2014/main" id="{22B986DD-1DC8-9743-BDF9-94D9C02C33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" name="Straight Connector 1980">
                    <a:extLst>
                      <a:ext uri="{FF2B5EF4-FFF2-40B4-BE49-F238E27FC236}">
                        <a16:creationId xmlns:a16="http://schemas.microsoft.com/office/drawing/2014/main" id="{8BCF80E3-8926-6941-A2E9-26214BF51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2" name="Straight Connector 1981">
                    <a:extLst>
                      <a:ext uri="{FF2B5EF4-FFF2-40B4-BE49-F238E27FC236}">
                        <a16:creationId xmlns:a16="http://schemas.microsoft.com/office/drawing/2014/main" id="{02C5FFDE-B197-1544-AC99-ADA31F468CB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3" name="Straight Connector 1982">
                    <a:extLst>
                      <a:ext uri="{FF2B5EF4-FFF2-40B4-BE49-F238E27FC236}">
                        <a16:creationId xmlns:a16="http://schemas.microsoft.com/office/drawing/2014/main" id="{CA65BE23-64DE-5F44-AC90-A246D0896A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4" name="Straight Connector 1983">
                    <a:extLst>
                      <a:ext uri="{FF2B5EF4-FFF2-40B4-BE49-F238E27FC236}">
                        <a16:creationId xmlns:a16="http://schemas.microsoft.com/office/drawing/2014/main" id="{725D045D-5BD8-C149-A551-A70E348F95A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5" name="Straight Connector 1984">
                    <a:extLst>
                      <a:ext uri="{FF2B5EF4-FFF2-40B4-BE49-F238E27FC236}">
                        <a16:creationId xmlns:a16="http://schemas.microsoft.com/office/drawing/2014/main" id="{2E600D1A-2464-F64E-8073-B9DF328BC0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6" name="Straight Connector 1985">
                    <a:extLst>
                      <a:ext uri="{FF2B5EF4-FFF2-40B4-BE49-F238E27FC236}">
                        <a16:creationId xmlns:a16="http://schemas.microsoft.com/office/drawing/2014/main" id="{41DB8CA6-A5C1-0040-B7C9-CC2CAB3140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>
                    <a:extLst>
                      <a:ext uri="{FF2B5EF4-FFF2-40B4-BE49-F238E27FC236}">
                        <a16:creationId xmlns:a16="http://schemas.microsoft.com/office/drawing/2014/main" id="{2C90F519-371C-2D41-9E74-4EA53ADBBC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8" name="Straight Connector 1987">
                    <a:extLst>
                      <a:ext uri="{FF2B5EF4-FFF2-40B4-BE49-F238E27FC236}">
                        <a16:creationId xmlns:a16="http://schemas.microsoft.com/office/drawing/2014/main" id="{A8E65556-BC9A-CB43-875B-04C101552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>
                    <a:extLst>
                      <a:ext uri="{FF2B5EF4-FFF2-40B4-BE49-F238E27FC236}">
                        <a16:creationId xmlns:a16="http://schemas.microsoft.com/office/drawing/2014/main" id="{403340A8-7AE2-1B46-B828-9542E8D5CD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0" name="Straight Connector 1989">
                    <a:extLst>
                      <a:ext uri="{FF2B5EF4-FFF2-40B4-BE49-F238E27FC236}">
                        <a16:creationId xmlns:a16="http://schemas.microsoft.com/office/drawing/2014/main" id="{39B0A57F-EF10-EA4C-89CC-C1CAF0FE93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1" name="Straight Connector 1990">
                    <a:extLst>
                      <a:ext uri="{FF2B5EF4-FFF2-40B4-BE49-F238E27FC236}">
                        <a16:creationId xmlns:a16="http://schemas.microsoft.com/office/drawing/2014/main" id="{9D04B02A-DA46-F54A-A2E1-0DDEC89A1D6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92" name="Group 1991">
                    <a:extLst>
                      <a:ext uri="{FF2B5EF4-FFF2-40B4-BE49-F238E27FC236}">
                        <a16:creationId xmlns:a16="http://schemas.microsoft.com/office/drawing/2014/main" id="{5D0840D1-BCAD-3445-B4C2-D68AC8CDD06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93" name="Rectangle 1992">
                      <a:extLst>
                        <a:ext uri="{FF2B5EF4-FFF2-40B4-BE49-F238E27FC236}">
                          <a16:creationId xmlns:a16="http://schemas.microsoft.com/office/drawing/2014/main" id="{F1D9D6EF-982F-8846-87A3-10E58EF82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994" name="Freeform 1993">
                      <a:extLst>
                        <a:ext uri="{FF2B5EF4-FFF2-40B4-BE49-F238E27FC236}">
                          <a16:creationId xmlns:a16="http://schemas.microsoft.com/office/drawing/2014/main" id="{026284F4-E4D7-9E46-A9AF-A9E960D14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995" name="Group 1994">
                      <a:extLst>
                        <a:ext uri="{FF2B5EF4-FFF2-40B4-BE49-F238E27FC236}">
                          <a16:creationId xmlns:a16="http://schemas.microsoft.com/office/drawing/2014/main" id="{BD75A389-F33E-4E42-A9E7-4B57E1267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96" name="Freeform 1995">
                        <a:extLst>
                          <a:ext uri="{FF2B5EF4-FFF2-40B4-BE49-F238E27FC236}">
                            <a16:creationId xmlns:a16="http://schemas.microsoft.com/office/drawing/2014/main" id="{C0056FAF-2E1A-A749-BFC9-DA663BF6D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97" name="Freeform 1996">
                        <a:extLst>
                          <a:ext uri="{FF2B5EF4-FFF2-40B4-BE49-F238E27FC236}">
                            <a16:creationId xmlns:a16="http://schemas.microsoft.com/office/drawing/2014/main" id="{2DE6516A-E77C-3A43-941D-99627479CA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98" name="Freeform 1997">
                        <a:extLst>
                          <a:ext uri="{FF2B5EF4-FFF2-40B4-BE49-F238E27FC236}">
                            <a16:creationId xmlns:a16="http://schemas.microsoft.com/office/drawing/2014/main" id="{454171B5-796A-9646-AFD5-69B69EB0A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99" name="Freeform 1998">
                        <a:extLst>
                          <a:ext uri="{FF2B5EF4-FFF2-40B4-BE49-F238E27FC236}">
                            <a16:creationId xmlns:a16="http://schemas.microsoft.com/office/drawing/2014/main" id="{5A73B47D-7B61-4742-B23B-171BCB3409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93" name="Group 1792">
                  <a:extLst>
                    <a:ext uri="{FF2B5EF4-FFF2-40B4-BE49-F238E27FC236}">
                      <a16:creationId xmlns:a16="http://schemas.microsoft.com/office/drawing/2014/main" id="{E234B59B-F738-154F-B25D-67045E566180}"/>
                    </a:ext>
                  </a:extLst>
                </p:cNvPr>
                <p:cNvGrpSpPr/>
                <p:nvPr/>
              </p:nvGrpSpPr>
              <p:grpSpPr>
                <a:xfrm>
                  <a:off x="6665262" y="3564953"/>
                  <a:ext cx="914400" cy="479686"/>
                  <a:chOff x="3668110" y="2448910"/>
                  <a:chExt cx="3794234" cy="2165130"/>
                </a:xfrm>
              </p:grpSpPr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3D38A924-9DDA-074A-B436-FF4ED20B76C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C0009717-C294-6049-A91C-C28973A7C1C7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796" name="Group 1795">
                    <a:extLst>
                      <a:ext uri="{FF2B5EF4-FFF2-40B4-BE49-F238E27FC236}">
                        <a16:creationId xmlns:a16="http://schemas.microsoft.com/office/drawing/2014/main" id="{26887DFC-0F7E-A849-A963-7BA181C6B9B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1797" name="Freeform 1796">
                      <a:extLst>
                        <a:ext uri="{FF2B5EF4-FFF2-40B4-BE49-F238E27FC236}">
                          <a16:creationId xmlns:a16="http://schemas.microsoft.com/office/drawing/2014/main" id="{DB6FE4D2-8E83-1046-A689-0AC9A5FEF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98" name="Freeform 1797">
                      <a:extLst>
                        <a:ext uri="{FF2B5EF4-FFF2-40B4-BE49-F238E27FC236}">
                          <a16:creationId xmlns:a16="http://schemas.microsoft.com/office/drawing/2014/main" id="{2687A975-94E1-0C4A-9F9E-91D58A01C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99" name="Freeform 1798">
                      <a:extLst>
                        <a:ext uri="{FF2B5EF4-FFF2-40B4-BE49-F238E27FC236}">
                          <a16:creationId xmlns:a16="http://schemas.microsoft.com/office/drawing/2014/main" id="{B85CD951-350A-034E-A13A-15D0741DA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00" name="Freeform 1799">
                      <a:extLst>
                        <a:ext uri="{FF2B5EF4-FFF2-40B4-BE49-F238E27FC236}">
                          <a16:creationId xmlns:a16="http://schemas.microsoft.com/office/drawing/2014/main" id="{C3A25D66-1399-354A-A8D6-A250C0D52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090" name="Group 2089">
                  <a:extLst>
                    <a:ext uri="{FF2B5EF4-FFF2-40B4-BE49-F238E27FC236}">
                      <a16:creationId xmlns:a16="http://schemas.microsoft.com/office/drawing/2014/main" id="{4AE08EC8-478A-A947-B02A-442B948BB56A}"/>
                    </a:ext>
                  </a:extLst>
                </p:cNvPr>
                <p:cNvGrpSpPr/>
                <p:nvPr/>
              </p:nvGrpSpPr>
              <p:grpSpPr>
                <a:xfrm>
                  <a:off x="6733411" y="44925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091" name="Group 506">
                    <a:extLst>
                      <a:ext uri="{FF2B5EF4-FFF2-40B4-BE49-F238E27FC236}">
                        <a16:creationId xmlns:a16="http://schemas.microsoft.com/office/drawing/2014/main" id="{0693C2F7-A4DB-EE4B-BDDF-D31A630218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13" name="Rectangle 2112">
                      <a:extLst>
                        <a:ext uri="{FF2B5EF4-FFF2-40B4-BE49-F238E27FC236}">
                          <a16:creationId xmlns:a16="http://schemas.microsoft.com/office/drawing/2014/main" id="{A1128FC9-CAE3-6F46-AB06-69669472A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4" name="Straight Connector 2113">
                      <a:extLst>
                        <a:ext uri="{FF2B5EF4-FFF2-40B4-BE49-F238E27FC236}">
                          <a16:creationId xmlns:a16="http://schemas.microsoft.com/office/drawing/2014/main" id="{93414428-D35B-784D-9EBE-A5D48D8069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5" name="Rectangle 2114">
                      <a:extLst>
                        <a:ext uri="{FF2B5EF4-FFF2-40B4-BE49-F238E27FC236}">
                          <a16:creationId xmlns:a16="http://schemas.microsoft.com/office/drawing/2014/main" id="{6BA0AA91-DB5A-AF49-BAD5-610BC2411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6" name="Straight Connector 2115">
                      <a:extLst>
                        <a:ext uri="{FF2B5EF4-FFF2-40B4-BE49-F238E27FC236}">
                          <a16:creationId xmlns:a16="http://schemas.microsoft.com/office/drawing/2014/main" id="{D22F85EC-2629-6D43-84B9-41F5417DD1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7" name="Rectangle 2116">
                      <a:extLst>
                        <a:ext uri="{FF2B5EF4-FFF2-40B4-BE49-F238E27FC236}">
                          <a16:creationId xmlns:a16="http://schemas.microsoft.com/office/drawing/2014/main" id="{AD58FD2B-90AB-6745-852D-BE4DF8CA2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18" name="Rectangle 2117">
                      <a:extLst>
                        <a:ext uri="{FF2B5EF4-FFF2-40B4-BE49-F238E27FC236}">
                          <a16:creationId xmlns:a16="http://schemas.microsoft.com/office/drawing/2014/main" id="{0ED19010-CC4C-3A41-A5AA-BB8359ABFD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9" name="Straight Connector 2118">
                      <a:extLst>
                        <a:ext uri="{FF2B5EF4-FFF2-40B4-BE49-F238E27FC236}">
                          <a16:creationId xmlns:a16="http://schemas.microsoft.com/office/drawing/2014/main" id="{0C5A8EE1-CA77-1241-91E8-BB7ACFD42E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20" name="Group 544">
                      <a:extLst>
                        <a:ext uri="{FF2B5EF4-FFF2-40B4-BE49-F238E27FC236}">
                          <a16:creationId xmlns:a16="http://schemas.microsoft.com/office/drawing/2014/main" id="{7E261299-56B7-F34C-914A-C21DCDA469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8" name="Straight Connector 2147">
                        <a:extLst>
                          <a:ext uri="{FF2B5EF4-FFF2-40B4-BE49-F238E27FC236}">
                            <a16:creationId xmlns:a16="http://schemas.microsoft.com/office/drawing/2014/main" id="{E9C2D4E4-D57E-8B41-9B14-0DF3911D58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9" name="Straight Connector 2148">
                        <a:extLst>
                          <a:ext uri="{FF2B5EF4-FFF2-40B4-BE49-F238E27FC236}">
                            <a16:creationId xmlns:a16="http://schemas.microsoft.com/office/drawing/2014/main" id="{4BEC4D11-E475-1944-B856-B0CB17D449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1" name="Group 547">
                      <a:extLst>
                        <a:ext uri="{FF2B5EF4-FFF2-40B4-BE49-F238E27FC236}">
                          <a16:creationId xmlns:a16="http://schemas.microsoft.com/office/drawing/2014/main" id="{E8B580C7-66F7-0A4C-B319-CC8E9875B2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6" name="Straight Connector 2145">
                        <a:extLst>
                          <a:ext uri="{FF2B5EF4-FFF2-40B4-BE49-F238E27FC236}">
                            <a16:creationId xmlns:a16="http://schemas.microsoft.com/office/drawing/2014/main" id="{F328678E-CEC6-6247-8666-B5EEBCAD12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7" name="Straight Connector 2146">
                        <a:extLst>
                          <a:ext uri="{FF2B5EF4-FFF2-40B4-BE49-F238E27FC236}">
                            <a16:creationId xmlns:a16="http://schemas.microsoft.com/office/drawing/2014/main" id="{D975EEA3-87CC-C645-AA3D-075122C7710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2" name="Group 549">
                      <a:extLst>
                        <a:ext uri="{FF2B5EF4-FFF2-40B4-BE49-F238E27FC236}">
                          <a16:creationId xmlns:a16="http://schemas.microsoft.com/office/drawing/2014/main" id="{F5F8D206-E12A-1943-91C8-DF8868A889E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4" name="Straight Connector 2143">
                        <a:extLst>
                          <a:ext uri="{FF2B5EF4-FFF2-40B4-BE49-F238E27FC236}">
                            <a16:creationId xmlns:a16="http://schemas.microsoft.com/office/drawing/2014/main" id="{F8DC0D66-D6D4-C745-8D1A-F641BE5C3B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5" name="Straight Connector 2144">
                        <a:extLst>
                          <a:ext uri="{FF2B5EF4-FFF2-40B4-BE49-F238E27FC236}">
                            <a16:creationId xmlns:a16="http://schemas.microsoft.com/office/drawing/2014/main" id="{E86251BD-A5BC-614F-A8EF-3B9E51822D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3" name="Group 550">
                      <a:extLst>
                        <a:ext uri="{FF2B5EF4-FFF2-40B4-BE49-F238E27FC236}">
                          <a16:creationId xmlns:a16="http://schemas.microsoft.com/office/drawing/2014/main" id="{3342E35B-D80A-314E-B4F2-025E60DF4B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2" name="Straight Connector 2141">
                        <a:extLst>
                          <a:ext uri="{FF2B5EF4-FFF2-40B4-BE49-F238E27FC236}">
                            <a16:creationId xmlns:a16="http://schemas.microsoft.com/office/drawing/2014/main" id="{81D50022-118D-D743-AE08-C00A7A2B6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3" name="Straight Connector 2142">
                        <a:extLst>
                          <a:ext uri="{FF2B5EF4-FFF2-40B4-BE49-F238E27FC236}">
                            <a16:creationId xmlns:a16="http://schemas.microsoft.com/office/drawing/2014/main" id="{3F9F8978-5942-A74A-A640-4066CF09A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4" name="Group 551">
                      <a:extLst>
                        <a:ext uri="{FF2B5EF4-FFF2-40B4-BE49-F238E27FC236}">
                          <a16:creationId xmlns:a16="http://schemas.microsoft.com/office/drawing/2014/main" id="{2BDF1FAF-543D-D44B-A44F-7F68F19783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0" name="Straight Connector 2139">
                        <a:extLst>
                          <a:ext uri="{FF2B5EF4-FFF2-40B4-BE49-F238E27FC236}">
                            <a16:creationId xmlns:a16="http://schemas.microsoft.com/office/drawing/2014/main" id="{BD43A2A5-F967-7C42-97F7-3BF114D9050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1" name="Straight Connector 2140">
                        <a:extLst>
                          <a:ext uri="{FF2B5EF4-FFF2-40B4-BE49-F238E27FC236}">
                            <a16:creationId xmlns:a16="http://schemas.microsoft.com/office/drawing/2014/main" id="{718C1F83-C0AF-E64D-8088-5950A36A18C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5" name="Group 552">
                      <a:extLst>
                        <a:ext uri="{FF2B5EF4-FFF2-40B4-BE49-F238E27FC236}">
                          <a16:creationId xmlns:a16="http://schemas.microsoft.com/office/drawing/2014/main" id="{2303367C-C6FE-6741-99DE-853E9073AC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8" name="Straight Connector 2137">
                        <a:extLst>
                          <a:ext uri="{FF2B5EF4-FFF2-40B4-BE49-F238E27FC236}">
                            <a16:creationId xmlns:a16="http://schemas.microsoft.com/office/drawing/2014/main" id="{3341DF0E-1C45-B249-BF43-52A8A9EFAD9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9" name="Straight Connector 2138">
                        <a:extLst>
                          <a:ext uri="{FF2B5EF4-FFF2-40B4-BE49-F238E27FC236}">
                            <a16:creationId xmlns:a16="http://schemas.microsoft.com/office/drawing/2014/main" id="{4A1818C9-8994-8646-A2DB-1E4A8DA093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6" name="Group 555">
                      <a:extLst>
                        <a:ext uri="{FF2B5EF4-FFF2-40B4-BE49-F238E27FC236}">
                          <a16:creationId xmlns:a16="http://schemas.microsoft.com/office/drawing/2014/main" id="{B79E7B16-60D5-9E4C-BA27-7A37C17C79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6" name="Straight Connector 2135">
                        <a:extLst>
                          <a:ext uri="{FF2B5EF4-FFF2-40B4-BE49-F238E27FC236}">
                            <a16:creationId xmlns:a16="http://schemas.microsoft.com/office/drawing/2014/main" id="{DDCB9142-50CC-5746-8F69-00E04DF524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7" name="Straight Connector 2136">
                        <a:extLst>
                          <a:ext uri="{FF2B5EF4-FFF2-40B4-BE49-F238E27FC236}">
                            <a16:creationId xmlns:a16="http://schemas.microsoft.com/office/drawing/2014/main" id="{01E450FA-6E30-6142-AD7D-20C574F970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7" name="Group 556">
                      <a:extLst>
                        <a:ext uri="{FF2B5EF4-FFF2-40B4-BE49-F238E27FC236}">
                          <a16:creationId xmlns:a16="http://schemas.microsoft.com/office/drawing/2014/main" id="{A0E61EE8-B3D8-A24C-95B3-797058116F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4" name="Straight Connector 2133">
                        <a:extLst>
                          <a:ext uri="{FF2B5EF4-FFF2-40B4-BE49-F238E27FC236}">
                            <a16:creationId xmlns:a16="http://schemas.microsoft.com/office/drawing/2014/main" id="{CACF2A72-7E46-464B-AA02-ACC0ED74E1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5" name="Straight Connector 2134">
                        <a:extLst>
                          <a:ext uri="{FF2B5EF4-FFF2-40B4-BE49-F238E27FC236}">
                            <a16:creationId xmlns:a16="http://schemas.microsoft.com/office/drawing/2014/main" id="{12BA0C47-CA16-CF4A-B0A7-7E8B0B23E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8" name="Group 557">
                      <a:extLst>
                        <a:ext uri="{FF2B5EF4-FFF2-40B4-BE49-F238E27FC236}">
                          <a16:creationId xmlns:a16="http://schemas.microsoft.com/office/drawing/2014/main" id="{EB7E2893-0182-DB49-822F-C1D5D98F9C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2" name="Straight Connector 2131">
                        <a:extLst>
                          <a:ext uri="{FF2B5EF4-FFF2-40B4-BE49-F238E27FC236}">
                            <a16:creationId xmlns:a16="http://schemas.microsoft.com/office/drawing/2014/main" id="{86F6B344-A792-C84D-9B93-C6304D3EBF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3" name="Straight Connector 2132">
                        <a:extLst>
                          <a:ext uri="{FF2B5EF4-FFF2-40B4-BE49-F238E27FC236}">
                            <a16:creationId xmlns:a16="http://schemas.microsoft.com/office/drawing/2014/main" id="{8547FDC0-DD08-AA4B-8B1E-90354DC531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9" name="Group 558">
                      <a:extLst>
                        <a:ext uri="{FF2B5EF4-FFF2-40B4-BE49-F238E27FC236}">
                          <a16:creationId xmlns:a16="http://schemas.microsoft.com/office/drawing/2014/main" id="{9A84FCD8-8A9C-5145-BFBD-73FC26FAE4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0" name="Straight Connector 2129">
                        <a:extLst>
                          <a:ext uri="{FF2B5EF4-FFF2-40B4-BE49-F238E27FC236}">
                            <a16:creationId xmlns:a16="http://schemas.microsoft.com/office/drawing/2014/main" id="{DD5BCA96-E788-DB45-AB67-AE87537876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1" name="Straight Connector 2130">
                        <a:extLst>
                          <a:ext uri="{FF2B5EF4-FFF2-40B4-BE49-F238E27FC236}">
                            <a16:creationId xmlns:a16="http://schemas.microsoft.com/office/drawing/2014/main" id="{435A6D71-E2B4-4743-9BC5-8B0AACA30F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092" name="Straight Connector 2091">
                    <a:extLst>
                      <a:ext uri="{FF2B5EF4-FFF2-40B4-BE49-F238E27FC236}">
                        <a16:creationId xmlns:a16="http://schemas.microsoft.com/office/drawing/2014/main" id="{DCA6A8AD-66EE-C24A-9795-1659CB97BDD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3" name="Straight Connector 2092">
                    <a:extLst>
                      <a:ext uri="{FF2B5EF4-FFF2-40B4-BE49-F238E27FC236}">
                        <a16:creationId xmlns:a16="http://schemas.microsoft.com/office/drawing/2014/main" id="{C8B7F9E9-FD45-3049-9F7E-0A4C922772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4" name="Straight Connector 2093">
                    <a:extLst>
                      <a:ext uri="{FF2B5EF4-FFF2-40B4-BE49-F238E27FC236}">
                        <a16:creationId xmlns:a16="http://schemas.microsoft.com/office/drawing/2014/main" id="{3E0705BD-E059-AB4F-95F5-D7576F9F58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5" name="Straight Connector 2094">
                    <a:extLst>
                      <a:ext uri="{FF2B5EF4-FFF2-40B4-BE49-F238E27FC236}">
                        <a16:creationId xmlns:a16="http://schemas.microsoft.com/office/drawing/2014/main" id="{E0E0AFF0-AC59-8E4D-802D-7301159F4A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6" name="Straight Connector 2095">
                    <a:extLst>
                      <a:ext uri="{FF2B5EF4-FFF2-40B4-BE49-F238E27FC236}">
                        <a16:creationId xmlns:a16="http://schemas.microsoft.com/office/drawing/2014/main" id="{546CBAA4-F40C-D64C-B6E7-8CF7D7B2C58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7" name="Straight Connector 2096">
                    <a:extLst>
                      <a:ext uri="{FF2B5EF4-FFF2-40B4-BE49-F238E27FC236}">
                        <a16:creationId xmlns:a16="http://schemas.microsoft.com/office/drawing/2014/main" id="{0FC4709D-EC66-8644-A434-475D75F89A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8" name="Straight Connector 2097">
                    <a:extLst>
                      <a:ext uri="{FF2B5EF4-FFF2-40B4-BE49-F238E27FC236}">
                        <a16:creationId xmlns:a16="http://schemas.microsoft.com/office/drawing/2014/main" id="{E7E218D2-0D27-0247-AF1A-B41F8179F0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Straight Connector 2098">
                    <a:extLst>
                      <a:ext uri="{FF2B5EF4-FFF2-40B4-BE49-F238E27FC236}">
                        <a16:creationId xmlns:a16="http://schemas.microsoft.com/office/drawing/2014/main" id="{41743A95-20A4-4A48-943F-43F757D3FC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Straight Connector 2099">
                    <a:extLst>
                      <a:ext uri="{FF2B5EF4-FFF2-40B4-BE49-F238E27FC236}">
                        <a16:creationId xmlns:a16="http://schemas.microsoft.com/office/drawing/2014/main" id="{DF731ED4-D1EF-1A4A-9DE3-51FD6DD023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1" name="Straight Connector 2100">
                    <a:extLst>
                      <a:ext uri="{FF2B5EF4-FFF2-40B4-BE49-F238E27FC236}">
                        <a16:creationId xmlns:a16="http://schemas.microsoft.com/office/drawing/2014/main" id="{EBD082EF-FDAE-3B43-956C-5C775CEB4B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2" name="Straight Connector 2101">
                    <a:extLst>
                      <a:ext uri="{FF2B5EF4-FFF2-40B4-BE49-F238E27FC236}">
                        <a16:creationId xmlns:a16="http://schemas.microsoft.com/office/drawing/2014/main" id="{A4702698-17E2-504C-ADA7-3130ACD4B2C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3" name="Straight Connector 2102">
                    <a:extLst>
                      <a:ext uri="{FF2B5EF4-FFF2-40B4-BE49-F238E27FC236}">
                        <a16:creationId xmlns:a16="http://schemas.microsoft.com/office/drawing/2014/main" id="{19781C64-2AC3-374A-808D-D29CE11AC2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4" name="Straight Connector 2103">
                    <a:extLst>
                      <a:ext uri="{FF2B5EF4-FFF2-40B4-BE49-F238E27FC236}">
                        <a16:creationId xmlns:a16="http://schemas.microsoft.com/office/drawing/2014/main" id="{DA5C7A8A-345A-B64D-B518-E9CF29631FBD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05" name="Group 2104">
                    <a:extLst>
                      <a:ext uri="{FF2B5EF4-FFF2-40B4-BE49-F238E27FC236}">
                        <a16:creationId xmlns:a16="http://schemas.microsoft.com/office/drawing/2014/main" id="{55A399A8-4C1A-AF4A-9DFF-59736112E16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06" name="Rectangle 2105">
                      <a:extLst>
                        <a:ext uri="{FF2B5EF4-FFF2-40B4-BE49-F238E27FC236}">
                          <a16:creationId xmlns:a16="http://schemas.microsoft.com/office/drawing/2014/main" id="{04184889-BEE7-5E47-A592-04B335DCF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07" name="Freeform 2106">
                      <a:extLst>
                        <a:ext uri="{FF2B5EF4-FFF2-40B4-BE49-F238E27FC236}">
                          <a16:creationId xmlns:a16="http://schemas.microsoft.com/office/drawing/2014/main" id="{821AF90C-8DA3-F743-B551-BB4CF636D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2108" name="Group 2107">
                      <a:extLst>
                        <a:ext uri="{FF2B5EF4-FFF2-40B4-BE49-F238E27FC236}">
                          <a16:creationId xmlns:a16="http://schemas.microsoft.com/office/drawing/2014/main" id="{F9D0888E-DC1B-684B-A1AF-DC01D3347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09" name="Freeform 2108">
                        <a:extLst>
                          <a:ext uri="{FF2B5EF4-FFF2-40B4-BE49-F238E27FC236}">
                            <a16:creationId xmlns:a16="http://schemas.microsoft.com/office/drawing/2014/main" id="{ADED783D-24D7-2E47-92B4-D13DAD5C7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10" name="Freeform 2109">
                        <a:extLst>
                          <a:ext uri="{FF2B5EF4-FFF2-40B4-BE49-F238E27FC236}">
                            <a16:creationId xmlns:a16="http://schemas.microsoft.com/office/drawing/2014/main" id="{8EA4B129-3219-E746-851C-1B5F668872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11" name="Freeform 2110">
                        <a:extLst>
                          <a:ext uri="{FF2B5EF4-FFF2-40B4-BE49-F238E27FC236}">
                            <a16:creationId xmlns:a16="http://schemas.microsoft.com/office/drawing/2014/main" id="{286F7A1B-5ABA-B544-9A92-25144735F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12" name="Freeform 2111">
                        <a:extLst>
                          <a:ext uri="{FF2B5EF4-FFF2-40B4-BE49-F238E27FC236}">
                            <a16:creationId xmlns:a16="http://schemas.microsoft.com/office/drawing/2014/main" id="{2571C5DF-E8C9-6841-BFC1-19F0C73C2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50" name="Group 2149">
                  <a:extLst>
                    <a:ext uri="{FF2B5EF4-FFF2-40B4-BE49-F238E27FC236}">
                      <a16:creationId xmlns:a16="http://schemas.microsoft.com/office/drawing/2014/main" id="{0A5C5036-22EC-4446-B31C-201DFADD3224}"/>
                    </a:ext>
                  </a:extLst>
                </p:cNvPr>
                <p:cNvGrpSpPr/>
                <p:nvPr/>
              </p:nvGrpSpPr>
              <p:grpSpPr>
                <a:xfrm>
                  <a:off x="7042661" y="44965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151" name="Group 506">
                    <a:extLst>
                      <a:ext uri="{FF2B5EF4-FFF2-40B4-BE49-F238E27FC236}">
                        <a16:creationId xmlns:a16="http://schemas.microsoft.com/office/drawing/2014/main" id="{AEA7F7A8-E5CC-4542-B836-AC80A70C90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73" name="Rectangle 2172">
                      <a:extLst>
                        <a:ext uri="{FF2B5EF4-FFF2-40B4-BE49-F238E27FC236}">
                          <a16:creationId xmlns:a16="http://schemas.microsoft.com/office/drawing/2014/main" id="{385CA685-33CB-F94A-A5C9-9B09E86A7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4" name="Straight Connector 2173">
                      <a:extLst>
                        <a:ext uri="{FF2B5EF4-FFF2-40B4-BE49-F238E27FC236}">
                          <a16:creationId xmlns:a16="http://schemas.microsoft.com/office/drawing/2014/main" id="{4E7D56BA-140F-1742-BF6A-A4EAD12D3B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5" name="Rectangle 2174">
                      <a:extLst>
                        <a:ext uri="{FF2B5EF4-FFF2-40B4-BE49-F238E27FC236}">
                          <a16:creationId xmlns:a16="http://schemas.microsoft.com/office/drawing/2014/main" id="{FA3D0965-CE5D-4947-B92C-788B21D87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6" name="Straight Connector 2175">
                      <a:extLst>
                        <a:ext uri="{FF2B5EF4-FFF2-40B4-BE49-F238E27FC236}">
                          <a16:creationId xmlns:a16="http://schemas.microsoft.com/office/drawing/2014/main" id="{20AE7627-AFD2-A24C-A1B2-6D5A9BAD0A5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7" name="Rectangle 2176">
                      <a:extLst>
                        <a:ext uri="{FF2B5EF4-FFF2-40B4-BE49-F238E27FC236}">
                          <a16:creationId xmlns:a16="http://schemas.microsoft.com/office/drawing/2014/main" id="{14F65906-8D5D-7A4F-BB2B-EE5AC056A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78" name="Rectangle 2177">
                      <a:extLst>
                        <a:ext uri="{FF2B5EF4-FFF2-40B4-BE49-F238E27FC236}">
                          <a16:creationId xmlns:a16="http://schemas.microsoft.com/office/drawing/2014/main" id="{F8A01793-BDDA-3B44-A9EA-ADA8C04AB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9" name="Straight Connector 2178">
                      <a:extLst>
                        <a:ext uri="{FF2B5EF4-FFF2-40B4-BE49-F238E27FC236}">
                          <a16:creationId xmlns:a16="http://schemas.microsoft.com/office/drawing/2014/main" id="{40CA05C2-2ED0-634A-B598-6CB77B02C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80" name="Group 544">
                      <a:extLst>
                        <a:ext uri="{FF2B5EF4-FFF2-40B4-BE49-F238E27FC236}">
                          <a16:creationId xmlns:a16="http://schemas.microsoft.com/office/drawing/2014/main" id="{B742DC97-5638-CC44-8B1A-E1FA06C1CD6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8" name="Straight Connector 2207">
                        <a:extLst>
                          <a:ext uri="{FF2B5EF4-FFF2-40B4-BE49-F238E27FC236}">
                            <a16:creationId xmlns:a16="http://schemas.microsoft.com/office/drawing/2014/main" id="{31C033BB-97BB-AE42-946D-6DAE18C564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9" name="Straight Connector 2208">
                        <a:extLst>
                          <a:ext uri="{FF2B5EF4-FFF2-40B4-BE49-F238E27FC236}">
                            <a16:creationId xmlns:a16="http://schemas.microsoft.com/office/drawing/2014/main" id="{3EA7D252-BA9D-6442-93D2-88372895905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1" name="Group 547">
                      <a:extLst>
                        <a:ext uri="{FF2B5EF4-FFF2-40B4-BE49-F238E27FC236}">
                          <a16:creationId xmlns:a16="http://schemas.microsoft.com/office/drawing/2014/main" id="{4B465EDE-AFDC-6B45-A6E3-8E52D885C3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6" name="Straight Connector 2205">
                        <a:extLst>
                          <a:ext uri="{FF2B5EF4-FFF2-40B4-BE49-F238E27FC236}">
                            <a16:creationId xmlns:a16="http://schemas.microsoft.com/office/drawing/2014/main" id="{CBE6C8C8-AABD-9742-A828-D1B1C8AE2A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7" name="Straight Connector 2206">
                        <a:extLst>
                          <a:ext uri="{FF2B5EF4-FFF2-40B4-BE49-F238E27FC236}">
                            <a16:creationId xmlns:a16="http://schemas.microsoft.com/office/drawing/2014/main" id="{015127E3-F142-0F45-833E-74E9C38809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2" name="Group 549">
                      <a:extLst>
                        <a:ext uri="{FF2B5EF4-FFF2-40B4-BE49-F238E27FC236}">
                          <a16:creationId xmlns:a16="http://schemas.microsoft.com/office/drawing/2014/main" id="{034C5E13-7DE0-4841-A1AE-0CF16C64F5A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4" name="Straight Connector 2203">
                        <a:extLst>
                          <a:ext uri="{FF2B5EF4-FFF2-40B4-BE49-F238E27FC236}">
                            <a16:creationId xmlns:a16="http://schemas.microsoft.com/office/drawing/2014/main" id="{654DA9A0-9A12-5041-B6BE-1F758B9C54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5" name="Straight Connector 2204">
                        <a:extLst>
                          <a:ext uri="{FF2B5EF4-FFF2-40B4-BE49-F238E27FC236}">
                            <a16:creationId xmlns:a16="http://schemas.microsoft.com/office/drawing/2014/main" id="{6C18C362-680F-3443-B09D-63A73FFE5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3" name="Group 550">
                      <a:extLst>
                        <a:ext uri="{FF2B5EF4-FFF2-40B4-BE49-F238E27FC236}">
                          <a16:creationId xmlns:a16="http://schemas.microsoft.com/office/drawing/2014/main" id="{DDB301E0-86F7-BC4B-ABF0-9DFF37181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2" name="Straight Connector 2201">
                        <a:extLst>
                          <a:ext uri="{FF2B5EF4-FFF2-40B4-BE49-F238E27FC236}">
                            <a16:creationId xmlns:a16="http://schemas.microsoft.com/office/drawing/2014/main" id="{BFCBEC57-7781-A94F-B985-BB7115DF89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3" name="Straight Connector 2202">
                        <a:extLst>
                          <a:ext uri="{FF2B5EF4-FFF2-40B4-BE49-F238E27FC236}">
                            <a16:creationId xmlns:a16="http://schemas.microsoft.com/office/drawing/2014/main" id="{6EF4157F-A38E-6B48-A10B-9AE3791FDC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4" name="Group 551">
                      <a:extLst>
                        <a:ext uri="{FF2B5EF4-FFF2-40B4-BE49-F238E27FC236}">
                          <a16:creationId xmlns:a16="http://schemas.microsoft.com/office/drawing/2014/main" id="{97ECE234-6976-244B-8812-7D55EB292A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0" name="Straight Connector 2199">
                        <a:extLst>
                          <a:ext uri="{FF2B5EF4-FFF2-40B4-BE49-F238E27FC236}">
                            <a16:creationId xmlns:a16="http://schemas.microsoft.com/office/drawing/2014/main" id="{4111D136-0D58-154B-BC81-5A67C40530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1" name="Straight Connector 2200">
                        <a:extLst>
                          <a:ext uri="{FF2B5EF4-FFF2-40B4-BE49-F238E27FC236}">
                            <a16:creationId xmlns:a16="http://schemas.microsoft.com/office/drawing/2014/main" id="{F6B98B08-31BB-3149-9DCA-2A29BA7233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5" name="Group 552">
                      <a:extLst>
                        <a:ext uri="{FF2B5EF4-FFF2-40B4-BE49-F238E27FC236}">
                          <a16:creationId xmlns:a16="http://schemas.microsoft.com/office/drawing/2014/main" id="{766F1780-CFC7-9C43-A9F5-6DD7365A9C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8" name="Straight Connector 2197">
                        <a:extLst>
                          <a:ext uri="{FF2B5EF4-FFF2-40B4-BE49-F238E27FC236}">
                            <a16:creationId xmlns:a16="http://schemas.microsoft.com/office/drawing/2014/main" id="{986CA474-042C-1E41-8305-6B22F0596C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9" name="Straight Connector 2198">
                        <a:extLst>
                          <a:ext uri="{FF2B5EF4-FFF2-40B4-BE49-F238E27FC236}">
                            <a16:creationId xmlns:a16="http://schemas.microsoft.com/office/drawing/2014/main" id="{98253DDF-026A-A748-AF31-BC13A50E5B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6" name="Group 555">
                      <a:extLst>
                        <a:ext uri="{FF2B5EF4-FFF2-40B4-BE49-F238E27FC236}">
                          <a16:creationId xmlns:a16="http://schemas.microsoft.com/office/drawing/2014/main" id="{B0754F5B-5FD7-214D-8778-F241319F96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6" name="Straight Connector 2195">
                        <a:extLst>
                          <a:ext uri="{FF2B5EF4-FFF2-40B4-BE49-F238E27FC236}">
                            <a16:creationId xmlns:a16="http://schemas.microsoft.com/office/drawing/2014/main" id="{AB375F99-D5CD-594D-B7B6-2DDD8AD463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7" name="Straight Connector 2196">
                        <a:extLst>
                          <a:ext uri="{FF2B5EF4-FFF2-40B4-BE49-F238E27FC236}">
                            <a16:creationId xmlns:a16="http://schemas.microsoft.com/office/drawing/2014/main" id="{8942224F-46C2-2E4B-B84C-B307B213E6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7" name="Group 556">
                      <a:extLst>
                        <a:ext uri="{FF2B5EF4-FFF2-40B4-BE49-F238E27FC236}">
                          <a16:creationId xmlns:a16="http://schemas.microsoft.com/office/drawing/2014/main" id="{0B09E575-9979-6F44-8247-0C76F3AB5B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4" name="Straight Connector 2193">
                        <a:extLst>
                          <a:ext uri="{FF2B5EF4-FFF2-40B4-BE49-F238E27FC236}">
                            <a16:creationId xmlns:a16="http://schemas.microsoft.com/office/drawing/2014/main" id="{444B571B-8E32-5344-BCE1-32749BB784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5" name="Straight Connector 2194">
                        <a:extLst>
                          <a:ext uri="{FF2B5EF4-FFF2-40B4-BE49-F238E27FC236}">
                            <a16:creationId xmlns:a16="http://schemas.microsoft.com/office/drawing/2014/main" id="{FBE5523F-3CFB-A940-944E-2191AA1B72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8" name="Group 557">
                      <a:extLst>
                        <a:ext uri="{FF2B5EF4-FFF2-40B4-BE49-F238E27FC236}">
                          <a16:creationId xmlns:a16="http://schemas.microsoft.com/office/drawing/2014/main" id="{6C0FACEB-3B09-8642-B4D6-4563096A3C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2" name="Straight Connector 2191">
                        <a:extLst>
                          <a:ext uri="{FF2B5EF4-FFF2-40B4-BE49-F238E27FC236}">
                            <a16:creationId xmlns:a16="http://schemas.microsoft.com/office/drawing/2014/main" id="{AD49900A-9084-0446-BC38-A314E219BE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3" name="Straight Connector 2192">
                        <a:extLst>
                          <a:ext uri="{FF2B5EF4-FFF2-40B4-BE49-F238E27FC236}">
                            <a16:creationId xmlns:a16="http://schemas.microsoft.com/office/drawing/2014/main" id="{895E717E-E3CF-9741-B528-D13D71F2591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9" name="Group 558">
                      <a:extLst>
                        <a:ext uri="{FF2B5EF4-FFF2-40B4-BE49-F238E27FC236}">
                          <a16:creationId xmlns:a16="http://schemas.microsoft.com/office/drawing/2014/main" id="{8EA84B21-6847-454C-BD38-01FA81B26D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0" name="Straight Connector 2189">
                        <a:extLst>
                          <a:ext uri="{FF2B5EF4-FFF2-40B4-BE49-F238E27FC236}">
                            <a16:creationId xmlns:a16="http://schemas.microsoft.com/office/drawing/2014/main" id="{1244BDE3-90DC-DE4D-90BD-C56202F82D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1" name="Straight Connector 2190">
                        <a:extLst>
                          <a:ext uri="{FF2B5EF4-FFF2-40B4-BE49-F238E27FC236}">
                            <a16:creationId xmlns:a16="http://schemas.microsoft.com/office/drawing/2014/main" id="{E12FCF4B-DA6F-A948-B615-E356136D88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52" name="Straight Connector 2151">
                    <a:extLst>
                      <a:ext uri="{FF2B5EF4-FFF2-40B4-BE49-F238E27FC236}">
                        <a16:creationId xmlns:a16="http://schemas.microsoft.com/office/drawing/2014/main" id="{37F9EE80-FA72-C348-B913-9E54BFA0A194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3" name="Straight Connector 2152">
                    <a:extLst>
                      <a:ext uri="{FF2B5EF4-FFF2-40B4-BE49-F238E27FC236}">
                        <a16:creationId xmlns:a16="http://schemas.microsoft.com/office/drawing/2014/main" id="{28D38FDF-A5B1-F34F-ACC1-BFE7F441D7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4" name="Straight Connector 2153">
                    <a:extLst>
                      <a:ext uri="{FF2B5EF4-FFF2-40B4-BE49-F238E27FC236}">
                        <a16:creationId xmlns:a16="http://schemas.microsoft.com/office/drawing/2014/main" id="{FC2AEB16-E92A-394E-967D-46EC73B56F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5" name="Straight Connector 2154">
                    <a:extLst>
                      <a:ext uri="{FF2B5EF4-FFF2-40B4-BE49-F238E27FC236}">
                        <a16:creationId xmlns:a16="http://schemas.microsoft.com/office/drawing/2014/main" id="{0F60EA5E-6744-4C42-A8F1-62A81AB30C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6" name="Straight Connector 2155">
                    <a:extLst>
                      <a:ext uri="{FF2B5EF4-FFF2-40B4-BE49-F238E27FC236}">
                        <a16:creationId xmlns:a16="http://schemas.microsoft.com/office/drawing/2014/main" id="{DB9D06AE-5BCC-854F-8397-047541C06C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7" name="Straight Connector 2156">
                    <a:extLst>
                      <a:ext uri="{FF2B5EF4-FFF2-40B4-BE49-F238E27FC236}">
                        <a16:creationId xmlns:a16="http://schemas.microsoft.com/office/drawing/2014/main" id="{F8CED4CB-2F48-C14A-9EDE-2A722CCB60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8" name="Straight Connector 2157">
                    <a:extLst>
                      <a:ext uri="{FF2B5EF4-FFF2-40B4-BE49-F238E27FC236}">
                        <a16:creationId xmlns:a16="http://schemas.microsoft.com/office/drawing/2014/main" id="{B75AFFC0-04BD-494D-97F6-7C1F0FD3A4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9" name="Straight Connector 2158">
                    <a:extLst>
                      <a:ext uri="{FF2B5EF4-FFF2-40B4-BE49-F238E27FC236}">
                        <a16:creationId xmlns:a16="http://schemas.microsoft.com/office/drawing/2014/main" id="{309532F9-5627-DE42-99E1-3285C376BC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0" name="Straight Connector 2159">
                    <a:extLst>
                      <a:ext uri="{FF2B5EF4-FFF2-40B4-BE49-F238E27FC236}">
                        <a16:creationId xmlns:a16="http://schemas.microsoft.com/office/drawing/2014/main" id="{88B5E709-B7BF-0C48-8036-BB180D43993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1" name="Straight Connector 2160">
                    <a:extLst>
                      <a:ext uri="{FF2B5EF4-FFF2-40B4-BE49-F238E27FC236}">
                        <a16:creationId xmlns:a16="http://schemas.microsoft.com/office/drawing/2014/main" id="{79009453-806E-0844-8CDB-29E74DFE52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2" name="Straight Connector 2161">
                    <a:extLst>
                      <a:ext uri="{FF2B5EF4-FFF2-40B4-BE49-F238E27FC236}">
                        <a16:creationId xmlns:a16="http://schemas.microsoft.com/office/drawing/2014/main" id="{DE568E2F-8777-7F49-815E-4C660948D6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3" name="Straight Connector 2162">
                    <a:extLst>
                      <a:ext uri="{FF2B5EF4-FFF2-40B4-BE49-F238E27FC236}">
                        <a16:creationId xmlns:a16="http://schemas.microsoft.com/office/drawing/2014/main" id="{7083EAB8-CFFB-7745-A6CE-A400C978C6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Connector 2163">
                    <a:extLst>
                      <a:ext uri="{FF2B5EF4-FFF2-40B4-BE49-F238E27FC236}">
                        <a16:creationId xmlns:a16="http://schemas.microsoft.com/office/drawing/2014/main" id="{B15B59A1-1C67-B64D-9AE3-AC6FECBA187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65" name="Group 2164">
                    <a:extLst>
                      <a:ext uri="{FF2B5EF4-FFF2-40B4-BE49-F238E27FC236}">
                        <a16:creationId xmlns:a16="http://schemas.microsoft.com/office/drawing/2014/main" id="{BE59DFDA-5234-8449-80D6-4D9E9AE8C7C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66" name="Rectangle 2165">
                      <a:extLst>
                        <a:ext uri="{FF2B5EF4-FFF2-40B4-BE49-F238E27FC236}">
                          <a16:creationId xmlns:a16="http://schemas.microsoft.com/office/drawing/2014/main" id="{8A7376E3-433F-BB47-9994-3015F22E9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67" name="Freeform 2166">
                      <a:extLst>
                        <a:ext uri="{FF2B5EF4-FFF2-40B4-BE49-F238E27FC236}">
                          <a16:creationId xmlns:a16="http://schemas.microsoft.com/office/drawing/2014/main" id="{41B54974-C0F6-7648-A572-44E269E4E1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2168" name="Group 2167">
                      <a:extLst>
                        <a:ext uri="{FF2B5EF4-FFF2-40B4-BE49-F238E27FC236}">
                          <a16:creationId xmlns:a16="http://schemas.microsoft.com/office/drawing/2014/main" id="{07E13F5C-260A-804A-8484-2A4B78659E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69" name="Freeform 2168">
                        <a:extLst>
                          <a:ext uri="{FF2B5EF4-FFF2-40B4-BE49-F238E27FC236}">
                            <a16:creationId xmlns:a16="http://schemas.microsoft.com/office/drawing/2014/main" id="{DAF8FC3E-8AE8-8544-9E2C-2A3337D3D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70" name="Freeform 2169">
                        <a:extLst>
                          <a:ext uri="{FF2B5EF4-FFF2-40B4-BE49-F238E27FC236}">
                            <a16:creationId xmlns:a16="http://schemas.microsoft.com/office/drawing/2014/main" id="{0D551CD2-D2ED-494A-BC9A-B1FB447487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71" name="Freeform 2170">
                        <a:extLst>
                          <a:ext uri="{FF2B5EF4-FFF2-40B4-BE49-F238E27FC236}">
                            <a16:creationId xmlns:a16="http://schemas.microsoft.com/office/drawing/2014/main" id="{75D9A10D-03F2-B644-AD05-E5F7360F01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72" name="Freeform 2171">
                        <a:extLst>
                          <a:ext uri="{FF2B5EF4-FFF2-40B4-BE49-F238E27FC236}">
                            <a16:creationId xmlns:a16="http://schemas.microsoft.com/office/drawing/2014/main" id="{D1EE3C72-0B0E-BB4F-8596-A522A529A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sz="135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2274" name="TextBox 2273">
                  <a:extLst>
                    <a:ext uri="{FF2B5EF4-FFF2-40B4-BE49-F238E27FC236}">
                      <a16:creationId xmlns:a16="http://schemas.microsoft.com/office/drawing/2014/main" id="{96AB7A36-67E3-8243-8B85-234034995217}"/>
                    </a:ext>
                  </a:extLst>
                </p:cNvPr>
                <p:cNvSpPr txBox="1"/>
                <p:nvPr/>
              </p:nvSpPr>
              <p:spPr>
                <a:xfrm>
                  <a:off x="7175036" y="4021360"/>
                  <a:ext cx="553998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sp>
            <p:nvSpPr>
              <p:cNvPr id="2275" name="TextBox 2274">
                <a:extLst>
                  <a:ext uri="{FF2B5EF4-FFF2-40B4-BE49-F238E27FC236}">
                    <a16:creationId xmlns:a16="http://schemas.microsoft.com/office/drawing/2014/main" id="{530B41F0-74DC-274C-9D07-7FF1196543B8}"/>
                  </a:ext>
                </a:extLst>
              </p:cNvPr>
              <p:cNvSpPr txBox="1"/>
              <p:nvPr/>
            </p:nvSpPr>
            <p:spPr>
              <a:xfrm>
                <a:off x="7270703" y="4827856"/>
                <a:ext cx="55399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</p:grpSp>
      <p:grpSp>
        <p:nvGrpSpPr>
          <p:cNvPr id="3050" name="Group 3049">
            <a:extLst>
              <a:ext uri="{FF2B5EF4-FFF2-40B4-BE49-F238E27FC236}">
                <a16:creationId xmlns:a16="http://schemas.microsoft.com/office/drawing/2014/main" id="{EE8E1037-DFF3-0E40-92F8-FFB4BCCF06C9}"/>
              </a:ext>
            </a:extLst>
          </p:cNvPr>
          <p:cNvGrpSpPr/>
          <p:nvPr/>
        </p:nvGrpSpPr>
        <p:grpSpPr>
          <a:xfrm>
            <a:off x="763122" y="2807381"/>
            <a:ext cx="3304203" cy="743199"/>
            <a:chOff x="788896" y="6230880"/>
            <a:chExt cx="4405604" cy="990932"/>
          </a:xfrm>
        </p:grpSpPr>
        <p:grpSp>
          <p:nvGrpSpPr>
            <p:cNvPr id="3019" name="Group 3018">
              <a:extLst>
                <a:ext uri="{FF2B5EF4-FFF2-40B4-BE49-F238E27FC236}">
                  <a16:creationId xmlns:a16="http://schemas.microsoft.com/office/drawing/2014/main" id="{4E2F731A-B829-1040-8D11-097AB681E06E}"/>
                </a:ext>
              </a:extLst>
            </p:cNvPr>
            <p:cNvGrpSpPr/>
            <p:nvPr/>
          </p:nvGrpSpPr>
          <p:grpSpPr>
            <a:xfrm>
              <a:off x="1244508" y="6689164"/>
              <a:ext cx="3949992" cy="532648"/>
              <a:chOff x="1432767" y="3085352"/>
              <a:chExt cx="3949992" cy="532648"/>
            </a:xfrm>
          </p:grpSpPr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3633397E-B589-BE4A-91A9-45383BA21A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64355" y="3086100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B96313-F51C-784B-8A27-F914791320F4}"/>
                  </a:ext>
                </a:extLst>
              </p:cNvPr>
              <p:cNvCxnSpPr/>
              <p:nvPr/>
            </p:nvCxnSpPr>
            <p:spPr bwMode="auto">
              <a:xfrm flipH="1">
                <a:off x="1432767" y="3085352"/>
                <a:ext cx="1588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7A33BC-122A-4D4C-8216-E9ADABB4118A}"/>
                  </a:ext>
                </a:extLst>
              </p:cNvPr>
              <p:cNvCxnSpPr/>
              <p:nvPr/>
            </p:nvCxnSpPr>
            <p:spPr bwMode="auto">
              <a:xfrm flipH="1">
                <a:off x="3010952" y="3094877"/>
                <a:ext cx="0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CC4D6DD-F7F7-9842-8817-1ADC39CDC006}"/>
                  </a:ext>
                </a:extLst>
              </p:cNvPr>
              <p:cNvCxnSpPr/>
              <p:nvPr/>
            </p:nvCxnSpPr>
            <p:spPr bwMode="auto">
              <a:xfrm flipH="1">
                <a:off x="4588152" y="3086100"/>
                <a:ext cx="1587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98D0CB0-E908-204C-80E9-4112D5AE59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502755" y="3091702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99C0129-90CE-F943-BD7E-DE59AB09F6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50155" y="3091702"/>
                <a:ext cx="1417185" cy="526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881BBB-9B49-9443-B24F-DA02C1EEBB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80206" y="3340359"/>
                <a:ext cx="565231" cy="2521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5CD2FCA-AC04-7445-8630-50BF2B4D0A9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32664" y="3086100"/>
                <a:ext cx="2609091" cy="4731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39B5BF-E363-8141-8954-F81C27ADF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30270" y="3253273"/>
                <a:ext cx="2052963" cy="33434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9AA327-34B4-0F4D-9424-9F249FD4E9FF}"/>
                  </a:ext>
                </a:extLst>
              </p:cNvPr>
              <p:cNvCxnSpPr>
                <a:cxnSpLocks/>
                <a:endCxn id="1253" idx="3"/>
              </p:cNvCxnSpPr>
              <p:nvPr/>
            </p:nvCxnSpPr>
            <p:spPr bwMode="auto">
              <a:xfrm flipH="1">
                <a:off x="1802901" y="3147527"/>
                <a:ext cx="3530096" cy="4076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EA445DC-730E-CD43-ACA1-87532C66F5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44739" y="3093289"/>
                <a:ext cx="1552575" cy="517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8293BC1-6D02-3E40-9C4F-991186A27A60}"/>
                  </a:ext>
                </a:extLst>
              </p:cNvPr>
              <p:cNvCxnSpPr/>
              <p:nvPr/>
            </p:nvCxnSpPr>
            <p:spPr bwMode="auto">
              <a:xfrm>
                <a:off x="1585177" y="3086100"/>
                <a:ext cx="3014662" cy="5254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0398E10-845D-C840-B2E2-882489F2FB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50240" y="3086100"/>
                <a:ext cx="3682756" cy="48441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F97A42D-223B-BB4F-9593-14DEDF8193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665026" y="3086101"/>
                <a:ext cx="674190" cy="20449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4B358127-CED7-5F40-BE62-8CC4211C9D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19946" y="3086100"/>
                <a:ext cx="1962813" cy="36622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7" name="Group 1266">
              <a:extLst>
                <a:ext uri="{FF2B5EF4-FFF2-40B4-BE49-F238E27FC236}">
                  <a16:creationId xmlns:a16="http://schemas.microsoft.com/office/drawing/2014/main" id="{1C8B5EED-AFAD-9D4E-ABB6-ACF2B46C4BBC}"/>
                </a:ext>
              </a:extLst>
            </p:cNvPr>
            <p:cNvGrpSpPr/>
            <p:nvPr/>
          </p:nvGrpSpPr>
          <p:grpSpPr>
            <a:xfrm>
              <a:off x="788896" y="6230951"/>
              <a:ext cx="914400" cy="479686"/>
              <a:chOff x="3668110" y="2448910"/>
              <a:chExt cx="3794234" cy="2165130"/>
            </a:xfrm>
          </p:grpSpPr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3238B38C-F530-E04D-9BFE-2FB6F5FDEED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D3497A98-A287-2A4B-A69F-32125D8F281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id="{B69DCBBD-C0EA-D347-8A32-C67565A9232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71" name="Freeform 1270">
                  <a:extLst>
                    <a:ext uri="{FF2B5EF4-FFF2-40B4-BE49-F238E27FC236}">
                      <a16:creationId xmlns:a16="http://schemas.microsoft.com/office/drawing/2014/main" id="{AA515CBD-165D-F448-AA81-820F06F0110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2" name="Freeform 1271">
                  <a:extLst>
                    <a:ext uri="{FF2B5EF4-FFF2-40B4-BE49-F238E27FC236}">
                      <a16:creationId xmlns:a16="http://schemas.microsoft.com/office/drawing/2014/main" id="{BCA5BB97-166C-064C-B223-D1F5F8D85F2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3" name="Freeform 1272">
                  <a:extLst>
                    <a:ext uri="{FF2B5EF4-FFF2-40B4-BE49-F238E27FC236}">
                      <a16:creationId xmlns:a16="http://schemas.microsoft.com/office/drawing/2014/main" id="{E6A68141-A195-7545-AD60-B57665A29B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4" name="Freeform 1273">
                  <a:extLst>
                    <a:ext uri="{FF2B5EF4-FFF2-40B4-BE49-F238E27FC236}">
                      <a16:creationId xmlns:a16="http://schemas.microsoft.com/office/drawing/2014/main" id="{C0C7EB7C-3270-B44C-8D8D-34D429C54D7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037" name="Group 2036">
              <a:extLst>
                <a:ext uri="{FF2B5EF4-FFF2-40B4-BE49-F238E27FC236}">
                  <a16:creationId xmlns:a16="http://schemas.microsoft.com/office/drawing/2014/main" id="{22F365AC-2EFD-BF4D-88C6-B9AA1359F4B6}"/>
                </a:ext>
              </a:extLst>
            </p:cNvPr>
            <p:cNvGrpSpPr/>
            <p:nvPr/>
          </p:nvGrpSpPr>
          <p:grpSpPr>
            <a:xfrm>
              <a:off x="2375579" y="6230880"/>
              <a:ext cx="914400" cy="479686"/>
              <a:chOff x="3668110" y="2448910"/>
              <a:chExt cx="3794234" cy="2165130"/>
            </a:xfrm>
          </p:grpSpPr>
          <p:sp>
            <p:nvSpPr>
              <p:cNvPr id="2038" name="Rectangle 2037">
                <a:extLst>
                  <a:ext uri="{FF2B5EF4-FFF2-40B4-BE49-F238E27FC236}">
                    <a16:creationId xmlns:a16="http://schemas.microsoft.com/office/drawing/2014/main" id="{9D7667EC-5CB1-B440-9124-49C78053B903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39" name="Freeform 2038">
                <a:extLst>
                  <a:ext uri="{FF2B5EF4-FFF2-40B4-BE49-F238E27FC236}">
                    <a16:creationId xmlns:a16="http://schemas.microsoft.com/office/drawing/2014/main" id="{67CFBF89-8A80-0F46-B8A5-B9D4694FAC55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F6318596-17F3-3F4F-8E5B-CB84718781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1" name="Freeform 2040">
                  <a:extLst>
                    <a:ext uri="{FF2B5EF4-FFF2-40B4-BE49-F238E27FC236}">
                      <a16:creationId xmlns:a16="http://schemas.microsoft.com/office/drawing/2014/main" id="{99852DB6-22CD-204D-A321-75C489E42EE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2" name="Freeform 2041">
                  <a:extLst>
                    <a:ext uri="{FF2B5EF4-FFF2-40B4-BE49-F238E27FC236}">
                      <a16:creationId xmlns:a16="http://schemas.microsoft.com/office/drawing/2014/main" id="{549A274D-AE42-A244-9C0D-4FE13605F29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3" name="Freeform 2042">
                  <a:extLst>
                    <a:ext uri="{FF2B5EF4-FFF2-40B4-BE49-F238E27FC236}">
                      <a16:creationId xmlns:a16="http://schemas.microsoft.com/office/drawing/2014/main" id="{87E179B7-5ABC-D245-9597-307FFEE26CE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4" name="Freeform 2043">
                  <a:extLst>
                    <a:ext uri="{FF2B5EF4-FFF2-40B4-BE49-F238E27FC236}">
                      <a16:creationId xmlns:a16="http://schemas.microsoft.com/office/drawing/2014/main" id="{20AF9F93-553D-5A45-8523-21F44194DD8E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045" name="Group 2044">
              <a:extLst>
                <a:ext uri="{FF2B5EF4-FFF2-40B4-BE49-F238E27FC236}">
                  <a16:creationId xmlns:a16="http://schemas.microsoft.com/office/drawing/2014/main" id="{BC37F488-F70D-A847-B633-66E672BC3E2A}"/>
                </a:ext>
              </a:extLst>
            </p:cNvPr>
            <p:cNvGrpSpPr/>
            <p:nvPr/>
          </p:nvGrpSpPr>
          <p:grpSpPr>
            <a:xfrm>
              <a:off x="3946379" y="6235680"/>
              <a:ext cx="914400" cy="479686"/>
              <a:chOff x="3668110" y="2448910"/>
              <a:chExt cx="3794234" cy="2165130"/>
            </a:xfrm>
          </p:grpSpPr>
          <p:sp>
            <p:nvSpPr>
              <p:cNvPr id="2046" name="Rectangle 2045">
                <a:extLst>
                  <a:ext uri="{FF2B5EF4-FFF2-40B4-BE49-F238E27FC236}">
                    <a16:creationId xmlns:a16="http://schemas.microsoft.com/office/drawing/2014/main" id="{A248A14A-DF6F-A045-8B56-1D5E8E4928DD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47" name="Freeform 2046">
                <a:extLst>
                  <a:ext uri="{FF2B5EF4-FFF2-40B4-BE49-F238E27FC236}">
                    <a16:creationId xmlns:a16="http://schemas.microsoft.com/office/drawing/2014/main" id="{6D70C432-A96E-FA45-AF1C-23A1FA6079E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48" name="Group 2047">
                <a:extLst>
                  <a:ext uri="{FF2B5EF4-FFF2-40B4-BE49-F238E27FC236}">
                    <a16:creationId xmlns:a16="http://schemas.microsoft.com/office/drawing/2014/main" id="{5892B579-45A3-1244-97D3-F6581DAC5BC5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9" name="Freeform 2048">
                  <a:extLst>
                    <a:ext uri="{FF2B5EF4-FFF2-40B4-BE49-F238E27FC236}">
                      <a16:creationId xmlns:a16="http://schemas.microsoft.com/office/drawing/2014/main" id="{AEEDCF3E-732E-F048-9AA4-33053846115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0" name="Freeform 2049">
                  <a:extLst>
                    <a:ext uri="{FF2B5EF4-FFF2-40B4-BE49-F238E27FC236}">
                      <a16:creationId xmlns:a16="http://schemas.microsoft.com/office/drawing/2014/main" id="{92CA9438-E35D-3145-83A2-6CAD6A1A444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1" name="Freeform 2050">
                  <a:extLst>
                    <a:ext uri="{FF2B5EF4-FFF2-40B4-BE49-F238E27FC236}">
                      <a16:creationId xmlns:a16="http://schemas.microsoft.com/office/drawing/2014/main" id="{3BC3F487-A992-0341-80A0-EF1C669D1FD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2" name="Freeform 2051">
                  <a:extLst>
                    <a:ext uri="{FF2B5EF4-FFF2-40B4-BE49-F238E27FC236}">
                      <a16:creationId xmlns:a16="http://schemas.microsoft.com/office/drawing/2014/main" id="{E1144D82-B02D-D44A-A875-BB29A45C3F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3021" name="Group 3020">
            <a:extLst>
              <a:ext uri="{FF2B5EF4-FFF2-40B4-BE49-F238E27FC236}">
                <a16:creationId xmlns:a16="http://schemas.microsoft.com/office/drawing/2014/main" id="{CABD8F81-519A-104B-88A2-4B682A9DE096}"/>
              </a:ext>
            </a:extLst>
          </p:cNvPr>
          <p:cNvGrpSpPr/>
          <p:nvPr/>
        </p:nvGrpSpPr>
        <p:grpSpPr>
          <a:xfrm>
            <a:off x="471358" y="3520128"/>
            <a:ext cx="3472697" cy="1451923"/>
            <a:chOff x="628478" y="3550503"/>
            <a:chExt cx="4630262" cy="1935897"/>
          </a:xfrm>
        </p:grpSpPr>
        <p:grpSp>
          <p:nvGrpSpPr>
            <p:cNvPr id="2522" name="Group 2521">
              <a:extLst>
                <a:ext uri="{FF2B5EF4-FFF2-40B4-BE49-F238E27FC236}">
                  <a16:creationId xmlns:a16="http://schemas.microsoft.com/office/drawing/2014/main" id="{F54A1D1E-FF36-D743-AFA8-D3C74C3A34D3}"/>
                </a:ext>
              </a:extLst>
            </p:cNvPr>
            <p:cNvGrpSpPr/>
            <p:nvPr/>
          </p:nvGrpSpPr>
          <p:grpSpPr>
            <a:xfrm>
              <a:off x="3833361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276" name="Straight Connector 2275">
                <a:extLst>
                  <a:ext uri="{FF2B5EF4-FFF2-40B4-BE49-F238E27FC236}">
                    <a16:creationId xmlns:a16="http://schemas.microsoft.com/office/drawing/2014/main" id="{07E51812-9247-CA4F-B189-993416E63E5D}"/>
                  </a:ext>
                </a:extLst>
              </p:cNvPr>
              <p:cNvCxnSpPr>
                <a:cxnSpLocks/>
                <a:endCxn id="2298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7" name="Straight Connector 2276">
                <a:extLst>
                  <a:ext uri="{FF2B5EF4-FFF2-40B4-BE49-F238E27FC236}">
                    <a16:creationId xmlns:a16="http://schemas.microsoft.com/office/drawing/2014/main" id="{EA4A0CB1-3F42-4944-9840-FB43738D7F01}"/>
                  </a:ext>
                </a:extLst>
              </p:cNvPr>
              <p:cNvCxnSpPr>
                <a:cxnSpLocks/>
                <a:endCxn id="2362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8" name="Straight Connector 2277">
                <a:extLst>
                  <a:ext uri="{FF2B5EF4-FFF2-40B4-BE49-F238E27FC236}">
                    <a16:creationId xmlns:a16="http://schemas.microsoft.com/office/drawing/2014/main" id="{8B7E381B-2282-9847-8FE9-7DB6AEAA3B61}"/>
                  </a:ext>
                </a:extLst>
              </p:cNvPr>
              <p:cNvCxnSpPr>
                <a:cxnSpLocks/>
                <a:endCxn id="247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9" name="Group 2278">
                <a:extLst>
                  <a:ext uri="{FF2B5EF4-FFF2-40B4-BE49-F238E27FC236}">
                    <a16:creationId xmlns:a16="http://schemas.microsoft.com/office/drawing/2014/main" id="{AC02A6C9-87D9-2A49-9800-21A535F2998C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280" name="Group 506">
                  <a:extLst>
                    <a:ext uri="{FF2B5EF4-FFF2-40B4-BE49-F238E27FC236}">
                      <a16:creationId xmlns:a16="http://schemas.microsoft.com/office/drawing/2014/main" id="{A7B8652E-31B5-4B41-B6F5-D67F5BA9FE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FD5BBCFB-1E19-BD49-912E-B28D0226E8F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3" name="Straight Connector 2302">
                    <a:extLst>
                      <a:ext uri="{FF2B5EF4-FFF2-40B4-BE49-F238E27FC236}">
                        <a16:creationId xmlns:a16="http://schemas.microsoft.com/office/drawing/2014/main" id="{85D331F3-540C-4D47-818B-D4DFBBF92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91440F2F-FF46-8947-80FF-929B7758CB3E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5" name="Straight Connector 2304">
                    <a:extLst>
                      <a:ext uri="{FF2B5EF4-FFF2-40B4-BE49-F238E27FC236}">
                        <a16:creationId xmlns:a16="http://schemas.microsoft.com/office/drawing/2014/main" id="{89C42C1D-947D-2046-B452-9052246A9C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31930012-FB89-DD42-9386-842599988E69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5B21C088-5508-CA43-967B-4544D05408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8" name="Straight Connector 2307">
                    <a:extLst>
                      <a:ext uri="{FF2B5EF4-FFF2-40B4-BE49-F238E27FC236}">
                        <a16:creationId xmlns:a16="http://schemas.microsoft.com/office/drawing/2014/main" id="{7D901C73-6EEF-8B4B-9DE3-6C7D201204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09" name="Group 544">
                    <a:extLst>
                      <a:ext uri="{FF2B5EF4-FFF2-40B4-BE49-F238E27FC236}">
                        <a16:creationId xmlns:a16="http://schemas.microsoft.com/office/drawing/2014/main" id="{9832DE10-4905-A24D-A68F-D5D4F26A27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7" name="Straight Connector 2336">
                      <a:extLst>
                        <a:ext uri="{FF2B5EF4-FFF2-40B4-BE49-F238E27FC236}">
                          <a16:creationId xmlns:a16="http://schemas.microsoft.com/office/drawing/2014/main" id="{90E54857-BEAA-D14F-9D93-38F6E006E6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8" name="Straight Connector 2337">
                      <a:extLst>
                        <a:ext uri="{FF2B5EF4-FFF2-40B4-BE49-F238E27FC236}">
                          <a16:creationId xmlns:a16="http://schemas.microsoft.com/office/drawing/2014/main" id="{132007CA-8466-EA4F-943B-747AC92155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0" name="Group 547">
                    <a:extLst>
                      <a:ext uri="{FF2B5EF4-FFF2-40B4-BE49-F238E27FC236}">
                        <a16:creationId xmlns:a16="http://schemas.microsoft.com/office/drawing/2014/main" id="{2152290B-30C2-8F4A-8FC0-ACF5495E86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5" name="Straight Connector 2334">
                      <a:extLst>
                        <a:ext uri="{FF2B5EF4-FFF2-40B4-BE49-F238E27FC236}">
                          <a16:creationId xmlns:a16="http://schemas.microsoft.com/office/drawing/2014/main" id="{83A34C97-61E0-C44B-A608-3931B9A61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6" name="Straight Connector 2335">
                      <a:extLst>
                        <a:ext uri="{FF2B5EF4-FFF2-40B4-BE49-F238E27FC236}">
                          <a16:creationId xmlns:a16="http://schemas.microsoft.com/office/drawing/2014/main" id="{5639D87F-BFEA-D149-8904-6A85BBC843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1" name="Group 549">
                    <a:extLst>
                      <a:ext uri="{FF2B5EF4-FFF2-40B4-BE49-F238E27FC236}">
                        <a16:creationId xmlns:a16="http://schemas.microsoft.com/office/drawing/2014/main" id="{44831599-8D32-FB4B-A9DC-33EFC99F70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3" name="Straight Connector 2332">
                      <a:extLst>
                        <a:ext uri="{FF2B5EF4-FFF2-40B4-BE49-F238E27FC236}">
                          <a16:creationId xmlns:a16="http://schemas.microsoft.com/office/drawing/2014/main" id="{056B47A2-E138-BD40-9D4E-4E1822BC3D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4" name="Straight Connector 2333">
                      <a:extLst>
                        <a:ext uri="{FF2B5EF4-FFF2-40B4-BE49-F238E27FC236}">
                          <a16:creationId xmlns:a16="http://schemas.microsoft.com/office/drawing/2014/main" id="{E0403499-4864-B745-A45E-1BEFCDAFF8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2" name="Group 550">
                    <a:extLst>
                      <a:ext uri="{FF2B5EF4-FFF2-40B4-BE49-F238E27FC236}">
                        <a16:creationId xmlns:a16="http://schemas.microsoft.com/office/drawing/2014/main" id="{6DA4B1DB-ED45-4B48-A0FB-A451EA464C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1" name="Straight Connector 2330">
                      <a:extLst>
                        <a:ext uri="{FF2B5EF4-FFF2-40B4-BE49-F238E27FC236}">
                          <a16:creationId xmlns:a16="http://schemas.microsoft.com/office/drawing/2014/main" id="{D0CB3D7C-D1DA-6740-A29E-037E2226A8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2" name="Straight Connector 2331">
                      <a:extLst>
                        <a:ext uri="{FF2B5EF4-FFF2-40B4-BE49-F238E27FC236}">
                          <a16:creationId xmlns:a16="http://schemas.microsoft.com/office/drawing/2014/main" id="{63E23CBC-6E6D-4F43-B5B7-55A7675CCB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3" name="Group 551">
                    <a:extLst>
                      <a:ext uri="{FF2B5EF4-FFF2-40B4-BE49-F238E27FC236}">
                        <a16:creationId xmlns:a16="http://schemas.microsoft.com/office/drawing/2014/main" id="{BD921E18-788A-D740-8134-F5B3AB965C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9" name="Straight Connector 2328">
                      <a:extLst>
                        <a:ext uri="{FF2B5EF4-FFF2-40B4-BE49-F238E27FC236}">
                          <a16:creationId xmlns:a16="http://schemas.microsoft.com/office/drawing/2014/main" id="{0022BC58-4849-5F4F-A4D3-6C43F3AF55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0" name="Straight Connector 2329">
                      <a:extLst>
                        <a:ext uri="{FF2B5EF4-FFF2-40B4-BE49-F238E27FC236}">
                          <a16:creationId xmlns:a16="http://schemas.microsoft.com/office/drawing/2014/main" id="{EE006CD1-C8AD-B441-AF9C-BE533EB09D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4" name="Group 552">
                    <a:extLst>
                      <a:ext uri="{FF2B5EF4-FFF2-40B4-BE49-F238E27FC236}">
                        <a16:creationId xmlns:a16="http://schemas.microsoft.com/office/drawing/2014/main" id="{83687260-37F2-964D-8D6F-F3D0AFDDCB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7" name="Straight Connector 2326">
                      <a:extLst>
                        <a:ext uri="{FF2B5EF4-FFF2-40B4-BE49-F238E27FC236}">
                          <a16:creationId xmlns:a16="http://schemas.microsoft.com/office/drawing/2014/main" id="{8506789E-5C98-7A47-85B3-53016C70211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8" name="Straight Connector 2327">
                      <a:extLst>
                        <a:ext uri="{FF2B5EF4-FFF2-40B4-BE49-F238E27FC236}">
                          <a16:creationId xmlns:a16="http://schemas.microsoft.com/office/drawing/2014/main" id="{84E852B4-DBE5-1541-A9F2-16A1DAB1D4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5" name="Group 555">
                    <a:extLst>
                      <a:ext uri="{FF2B5EF4-FFF2-40B4-BE49-F238E27FC236}">
                        <a16:creationId xmlns:a16="http://schemas.microsoft.com/office/drawing/2014/main" id="{4A3FBE37-D0A9-7E45-BFAB-B8536B95B9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5" name="Straight Connector 2324">
                      <a:extLst>
                        <a:ext uri="{FF2B5EF4-FFF2-40B4-BE49-F238E27FC236}">
                          <a16:creationId xmlns:a16="http://schemas.microsoft.com/office/drawing/2014/main" id="{65A655A0-9D53-8C4E-A78E-104274B0D6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6" name="Straight Connector 2325">
                      <a:extLst>
                        <a:ext uri="{FF2B5EF4-FFF2-40B4-BE49-F238E27FC236}">
                          <a16:creationId xmlns:a16="http://schemas.microsoft.com/office/drawing/2014/main" id="{42F7D494-EC9E-8E44-B72B-2A3D99ED1B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6" name="Group 556">
                    <a:extLst>
                      <a:ext uri="{FF2B5EF4-FFF2-40B4-BE49-F238E27FC236}">
                        <a16:creationId xmlns:a16="http://schemas.microsoft.com/office/drawing/2014/main" id="{F9EAE8A2-A814-4640-AADF-556DA12A06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3" name="Straight Connector 2322">
                      <a:extLst>
                        <a:ext uri="{FF2B5EF4-FFF2-40B4-BE49-F238E27FC236}">
                          <a16:creationId xmlns:a16="http://schemas.microsoft.com/office/drawing/2014/main" id="{9744C030-C657-B142-A53D-CDBD1A8C33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4" name="Straight Connector 2323">
                      <a:extLst>
                        <a:ext uri="{FF2B5EF4-FFF2-40B4-BE49-F238E27FC236}">
                          <a16:creationId xmlns:a16="http://schemas.microsoft.com/office/drawing/2014/main" id="{E86A1E59-AA12-7244-BED7-1DAFFA0FA7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7" name="Group 557">
                    <a:extLst>
                      <a:ext uri="{FF2B5EF4-FFF2-40B4-BE49-F238E27FC236}">
                        <a16:creationId xmlns:a16="http://schemas.microsoft.com/office/drawing/2014/main" id="{C2F3CFD7-A822-0D48-BAA7-9AAE7E2598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1" name="Straight Connector 2320">
                      <a:extLst>
                        <a:ext uri="{FF2B5EF4-FFF2-40B4-BE49-F238E27FC236}">
                          <a16:creationId xmlns:a16="http://schemas.microsoft.com/office/drawing/2014/main" id="{0EE762F2-8D5A-AE44-863D-57BBC25A2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2" name="Straight Connector 2321">
                      <a:extLst>
                        <a:ext uri="{FF2B5EF4-FFF2-40B4-BE49-F238E27FC236}">
                          <a16:creationId xmlns:a16="http://schemas.microsoft.com/office/drawing/2014/main" id="{E9C86D11-7177-9E49-8309-7B6C659841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8" name="Group 558">
                    <a:extLst>
                      <a:ext uri="{FF2B5EF4-FFF2-40B4-BE49-F238E27FC236}">
                        <a16:creationId xmlns:a16="http://schemas.microsoft.com/office/drawing/2014/main" id="{7B6D3704-3A39-B24F-8DD5-14DD393B0F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19" name="Straight Connector 2318">
                      <a:extLst>
                        <a:ext uri="{FF2B5EF4-FFF2-40B4-BE49-F238E27FC236}">
                          <a16:creationId xmlns:a16="http://schemas.microsoft.com/office/drawing/2014/main" id="{7CF49B5F-09EA-5147-9A50-E22FEEF165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0" name="Straight Connector 2319">
                      <a:extLst>
                        <a:ext uri="{FF2B5EF4-FFF2-40B4-BE49-F238E27FC236}">
                          <a16:creationId xmlns:a16="http://schemas.microsoft.com/office/drawing/2014/main" id="{529059EE-E922-4D48-A284-A247DF3A38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281" name="Straight Connector 2280">
                  <a:extLst>
                    <a:ext uri="{FF2B5EF4-FFF2-40B4-BE49-F238E27FC236}">
                      <a16:creationId xmlns:a16="http://schemas.microsoft.com/office/drawing/2014/main" id="{619E89F9-107F-E14A-B8CB-1C8167EDCC9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2" name="Straight Connector 2281">
                  <a:extLst>
                    <a:ext uri="{FF2B5EF4-FFF2-40B4-BE49-F238E27FC236}">
                      <a16:creationId xmlns:a16="http://schemas.microsoft.com/office/drawing/2014/main" id="{92BBB2AC-654B-7D47-808B-AA53B98B7D9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3" name="Straight Connector 2282">
                  <a:extLst>
                    <a:ext uri="{FF2B5EF4-FFF2-40B4-BE49-F238E27FC236}">
                      <a16:creationId xmlns:a16="http://schemas.microsoft.com/office/drawing/2014/main" id="{FD22B955-7BB9-7A4B-A14D-710606009AB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4" name="Straight Connector 2283">
                  <a:extLst>
                    <a:ext uri="{FF2B5EF4-FFF2-40B4-BE49-F238E27FC236}">
                      <a16:creationId xmlns:a16="http://schemas.microsoft.com/office/drawing/2014/main" id="{63D436EC-9580-7845-8FB6-6B43BCC41DB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5" name="Straight Connector 2284">
                  <a:extLst>
                    <a:ext uri="{FF2B5EF4-FFF2-40B4-BE49-F238E27FC236}">
                      <a16:creationId xmlns:a16="http://schemas.microsoft.com/office/drawing/2014/main" id="{9665F424-0C33-0B4F-B691-43D22BB35E9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6" name="Straight Connector 2285">
                  <a:extLst>
                    <a:ext uri="{FF2B5EF4-FFF2-40B4-BE49-F238E27FC236}">
                      <a16:creationId xmlns:a16="http://schemas.microsoft.com/office/drawing/2014/main" id="{F121A627-310D-104E-8993-5EC5D8941CF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7" name="Straight Connector 2286">
                  <a:extLst>
                    <a:ext uri="{FF2B5EF4-FFF2-40B4-BE49-F238E27FC236}">
                      <a16:creationId xmlns:a16="http://schemas.microsoft.com/office/drawing/2014/main" id="{428B4CD3-DED8-5A45-AF60-99C022E3F0FA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8" name="Straight Connector 2287">
                  <a:extLst>
                    <a:ext uri="{FF2B5EF4-FFF2-40B4-BE49-F238E27FC236}">
                      <a16:creationId xmlns:a16="http://schemas.microsoft.com/office/drawing/2014/main" id="{C09C705D-1C8E-224A-8A24-B72D27540119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9" name="Straight Connector 2288">
                  <a:extLst>
                    <a:ext uri="{FF2B5EF4-FFF2-40B4-BE49-F238E27FC236}">
                      <a16:creationId xmlns:a16="http://schemas.microsoft.com/office/drawing/2014/main" id="{60F14028-0577-1946-AB96-90616A51C02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0" name="Straight Connector 2289">
                  <a:extLst>
                    <a:ext uri="{FF2B5EF4-FFF2-40B4-BE49-F238E27FC236}">
                      <a16:creationId xmlns:a16="http://schemas.microsoft.com/office/drawing/2014/main" id="{4FA9DF8B-1733-234D-87ED-3FFA2FD2BB7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1" name="Straight Connector 2290">
                  <a:extLst>
                    <a:ext uri="{FF2B5EF4-FFF2-40B4-BE49-F238E27FC236}">
                      <a16:creationId xmlns:a16="http://schemas.microsoft.com/office/drawing/2014/main" id="{2F9A1F62-EE43-2941-934B-DA06553478D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2" name="Straight Connector 2291">
                  <a:extLst>
                    <a:ext uri="{FF2B5EF4-FFF2-40B4-BE49-F238E27FC236}">
                      <a16:creationId xmlns:a16="http://schemas.microsoft.com/office/drawing/2014/main" id="{A6415396-9D20-154D-A80F-84465630A69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3" name="Straight Connector 2292">
                  <a:extLst>
                    <a:ext uri="{FF2B5EF4-FFF2-40B4-BE49-F238E27FC236}">
                      <a16:creationId xmlns:a16="http://schemas.microsoft.com/office/drawing/2014/main" id="{A3328FAD-E9EF-C04B-8F67-456AB8E9578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94" name="Group 2293">
                  <a:extLst>
                    <a:ext uri="{FF2B5EF4-FFF2-40B4-BE49-F238E27FC236}">
                      <a16:creationId xmlns:a16="http://schemas.microsoft.com/office/drawing/2014/main" id="{17AC471E-684D-D841-8C42-5D457ACD0E77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D2BE09E0-69EE-7949-8784-071729C25E5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296" name="Freeform 2295">
                    <a:extLst>
                      <a:ext uri="{FF2B5EF4-FFF2-40B4-BE49-F238E27FC236}">
                        <a16:creationId xmlns:a16="http://schemas.microsoft.com/office/drawing/2014/main" id="{4AFA7F4E-0DDF-2D43-8612-DC9C789FD61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297" name="Group 2296">
                    <a:extLst>
                      <a:ext uri="{FF2B5EF4-FFF2-40B4-BE49-F238E27FC236}">
                        <a16:creationId xmlns:a16="http://schemas.microsoft.com/office/drawing/2014/main" id="{18CF12F5-ECF0-BB47-9F52-03ED0DDF1136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298" name="Freeform 2297">
                      <a:extLst>
                        <a:ext uri="{FF2B5EF4-FFF2-40B4-BE49-F238E27FC236}">
                          <a16:creationId xmlns:a16="http://schemas.microsoft.com/office/drawing/2014/main" id="{537CEA06-B306-6243-BC5E-6EC764AAB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99" name="Freeform 2298">
                      <a:extLst>
                        <a:ext uri="{FF2B5EF4-FFF2-40B4-BE49-F238E27FC236}">
                          <a16:creationId xmlns:a16="http://schemas.microsoft.com/office/drawing/2014/main" id="{2335930D-6254-034B-9953-9AFB8BF8D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00" name="Freeform 2299">
                      <a:extLst>
                        <a:ext uri="{FF2B5EF4-FFF2-40B4-BE49-F238E27FC236}">
                          <a16:creationId xmlns:a16="http://schemas.microsoft.com/office/drawing/2014/main" id="{3212805A-4AB2-E540-A43F-389E40AC1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01" name="Freeform 2300">
                      <a:extLst>
                        <a:ext uri="{FF2B5EF4-FFF2-40B4-BE49-F238E27FC236}">
                          <a16:creationId xmlns:a16="http://schemas.microsoft.com/office/drawing/2014/main" id="{783E79E3-1422-3444-AD7E-67A622EE3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2339" name="Straight Connector 2338">
                <a:extLst>
                  <a:ext uri="{FF2B5EF4-FFF2-40B4-BE49-F238E27FC236}">
                    <a16:creationId xmlns:a16="http://schemas.microsoft.com/office/drawing/2014/main" id="{A9556B21-E664-8649-9A18-571C28B6049D}"/>
                  </a:ext>
                </a:extLst>
              </p:cNvPr>
              <p:cNvCxnSpPr>
                <a:cxnSpLocks/>
                <a:endCxn id="2419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0" name="Group 2339">
                <a:extLst>
                  <a:ext uri="{FF2B5EF4-FFF2-40B4-BE49-F238E27FC236}">
                    <a16:creationId xmlns:a16="http://schemas.microsoft.com/office/drawing/2014/main" id="{8920259F-DBD7-1C4D-9502-331D992CB674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341" name="Group 506">
                  <a:extLst>
                    <a:ext uri="{FF2B5EF4-FFF2-40B4-BE49-F238E27FC236}">
                      <a16:creationId xmlns:a16="http://schemas.microsoft.com/office/drawing/2014/main" id="{8B2F1D96-A3F6-D64A-8D21-711FEB67CF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DA3BF071-CC51-7D4B-8A7E-F99A149E56A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4" name="Straight Connector 2363">
                    <a:extLst>
                      <a:ext uri="{FF2B5EF4-FFF2-40B4-BE49-F238E27FC236}">
                        <a16:creationId xmlns:a16="http://schemas.microsoft.com/office/drawing/2014/main" id="{B34B9351-7DFD-6643-9472-023B68341E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87B70B4B-F01F-7645-A3FD-B2C8DB6FEA74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6" name="Straight Connector 2365">
                    <a:extLst>
                      <a:ext uri="{FF2B5EF4-FFF2-40B4-BE49-F238E27FC236}">
                        <a16:creationId xmlns:a16="http://schemas.microsoft.com/office/drawing/2014/main" id="{BEB8ACA0-7B6B-6F40-B4D3-8065EF2195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DA9396B9-C976-9947-BED0-6F5A9AA9DD2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4431B0FC-C780-B44D-B27D-2156FEEA3A45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9" name="Straight Connector 2368">
                    <a:extLst>
                      <a:ext uri="{FF2B5EF4-FFF2-40B4-BE49-F238E27FC236}">
                        <a16:creationId xmlns:a16="http://schemas.microsoft.com/office/drawing/2014/main" id="{F72FB103-246D-B248-8BFF-DD6A2B92B8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70" name="Group 544">
                    <a:extLst>
                      <a:ext uri="{FF2B5EF4-FFF2-40B4-BE49-F238E27FC236}">
                        <a16:creationId xmlns:a16="http://schemas.microsoft.com/office/drawing/2014/main" id="{7910A8A9-5BA2-5448-83EB-FD673F73B3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8" name="Straight Connector 2397">
                      <a:extLst>
                        <a:ext uri="{FF2B5EF4-FFF2-40B4-BE49-F238E27FC236}">
                          <a16:creationId xmlns:a16="http://schemas.microsoft.com/office/drawing/2014/main" id="{74A01E35-0458-6143-8AF6-739403491B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9" name="Straight Connector 2398">
                      <a:extLst>
                        <a:ext uri="{FF2B5EF4-FFF2-40B4-BE49-F238E27FC236}">
                          <a16:creationId xmlns:a16="http://schemas.microsoft.com/office/drawing/2014/main" id="{396995E0-7B36-2F45-8CDA-EBAC3A55C5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1" name="Group 547">
                    <a:extLst>
                      <a:ext uri="{FF2B5EF4-FFF2-40B4-BE49-F238E27FC236}">
                        <a16:creationId xmlns:a16="http://schemas.microsoft.com/office/drawing/2014/main" id="{8515C717-DDA9-3C4A-A259-193FF5E775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6" name="Straight Connector 2395">
                      <a:extLst>
                        <a:ext uri="{FF2B5EF4-FFF2-40B4-BE49-F238E27FC236}">
                          <a16:creationId xmlns:a16="http://schemas.microsoft.com/office/drawing/2014/main" id="{508F8154-0E76-C846-A557-782834AFBE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7" name="Straight Connector 2396">
                      <a:extLst>
                        <a:ext uri="{FF2B5EF4-FFF2-40B4-BE49-F238E27FC236}">
                          <a16:creationId xmlns:a16="http://schemas.microsoft.com/office/drawing/2014/main" id="{3A4B3462-30B9-1648-9B3F-7089AF9E88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2" name="Group 549">
                    <a:extLst>
                      <a:ext uri="{FF2B5EF4-FFF2-40B4-BE49-F238E27FC236}">
                        <a16:creationId xmlns:a16="http://schemas.microsoft.com/office/drawing/2014/main" id="{49FD3C32-8DEE-C141-BFD0-11DFA43BC5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4" name="Straight Connector 2393">
                      <a:extLst>
                        <a:ext uri="{FF2B5EF4-FFF2-40B4-BE49-F238E27FC236}">
                          <a16:creationId xmlns:a16="http://schemas.microsoft.com/office/drawing/2014/main" id="{48B52404-DADB-1241-92B1-D5275E6B303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5" name="Straight Connector 2394">
                      <a:extLst>
                        <a:ext uri="{FF2B5EF4-FFF2-40B4-BE49-F238E27FC236}">
                          <a16:creationId xmlns:a16="http://schemas.microsoft.com/office/drawing/2014/main" id="{E7D3CBDD-8E6C-0042-A93E-46ACE2398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3" name="Group 550">
                    <a:extLst>
                      <a:ext uri="{FF2B5EF4-FFF2-40B4-BE49-F238E27FC236}">
                        <a16:creationId xmlns:a16="http://schemas.microsoft.com/office/drawing/2014/main" id="{5944B0D3-40D0-E747-BD5D-45462F8C79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2" name="Straight Connector 2391">
                      <a:extLst>
                        <a:ext uri="{FF2B5EF4-FFF2-40B4-BE49-F238E27FC236}">
                          <a16:creationId xmlns:a16="http://schemas.microsoft.com/office/drawing/2014/main" id="{99D23C72-E185-074C-BC83-CC65B906C9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3" name="Straight Connector 2392">
                      <a:extLst>
                        <a:ext uri="{FF2B5EF4-FFF2-40B4-BE49-F238E27FC236}">
                          <a16:creationId xmlns:a16="http://schemas.microsoft.com/office/drawing/2014/main" id="{1B0F0212-FCBC-AE4D-99A3-53800C00C3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4" name="Group 551">
                    <a:extLst>
                      <a:ext uri="{FF2B5EF4-FFF2-40B4-BE49-F238E27FC236}">
                        <a16:creationId xmlns:a16="http://schemas.microsoft.com/office/drawing/2014/main" id="{0B7D011C-1BBD-5C4D-9F5F-9EF99058E4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0" name="Straight Connector 2389">
                      <a:extLst>
                        <a:ext uri="{FF2B5EF4-FFF2-40B4-BE49-F238E27FC236}">
                          <a16:creationId xmlns:a16="http://schemas.microsoft.com/office/drawing/2014/main" id="{E727C0F3-EA3A-4B41-A66C-641A801FB4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1" name="Straight Connector 2390">
                      <a:extLst>
                        <a:ext uri="{FF2B5EF4-FFF2-40B4-BE49-F238E27FC236}">
                          <a16:creationId xmlns:a16="http://schemas.microsoft.com/office/drawing/2014/main" id="{8DA3E3A7-73DA-A541-AA13-C1A0C04C7B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5" name="Group 552">
                    <a:extLst>
                      <a:ext uri="{FF2B5EF4-FFF2-40B4-BE49-F238E27FC236}">
                        <a16:creationId xmlns:a16="http://schemas.microsoft.com/office/drawing/2014/main" id="{AEE459DC-FF26-3A44-8B7B-A7CC834C47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8" name="Straight Connector 2387">
                      <a:extLst>
                        <a:ext uri="{FF2B5EF4-FFF2-40B4-BE49-F238E27FC236}">
                          <a16:creationId xmlns:a16="http://schemas.microsoft.com/office/drawing/2014/main" id="{03A834E2-2DB0-1B48-94AB-AC3C77BE75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9" name="Straight Connector 2388">
                      <a:extLst>
                        <a:ext uri="{FF2B5EF4-FFF2-40B4-BE49-F238E27FC236}">
                          <a16:creationId xmlns:a16="http://schemas.microsoft.com/office/drawing/2014/main" id="{40AD60AB-6AC6-AC4F-9758-1E46AB2A967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6" name="Group 555">
                    <a:extLst>
                      <a:ext uri="{FF2B5EF4-FFF2-40B4-BE49-F238E27FC236}">
                        <a16:creationId xmlns:a16="http://schemas.microsoft.com/office/drawing/2014/main" id="{35F375F7-AED7-FB4D-85D2-E2A1F7C969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6" name="Straight Connector 2385">
                      <a:extLst>
                        <a:ext uri="{FF2B5EF4-FFF2-40B4-BE49-F238E27FC236}">
                          <a16:creationId xmlns:a16="http://schemas.microsoft.com/office/drawing/2014/main" id="{04E819DC-180A-FD48-8AEB-CB916C22C0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7" name="Straight Connector 2386">
                      <a:extLst>
                        <a:ext uri="{FF2B5EF4-FFF2-40B4-BE49-F238E27FC236}">
                          <a16:creationId xmlns:a16="http://schemas.microsoft.com/office/drawing/2014/main" id="{8FAB1081-399E-AC4D-81BB-390BB53209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7" name="Group 556">
                    <a:extLst>
                      <a:ext uri="{FF2B5EF4-FFF2-40B4-BE49-F238E27FC236}">
                        <a16:creationId xmlns:a16="http://schemas.microsoft.com/office/drawing/2014/main" id="{7950C1BF-0002-3046-901A-FE8215BC7C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4" name="Straight Connector 2383">
                      <a:extLst>
                        <a:ext uri="{FF2B5EF4-FFF2-40B4-BE49-F238E27FC236}">
                          <a16:creationId xmlns:a16="http://schemas.microsoft.com/office/drawing/2014/main" id="{2D75E21E-9106-FA46-AF24-C64280D87C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5" name="Straight Connector 2384">
                      <a:extLst>
                        <a:ext uri="{FF2B5EF4-FFF2-40B4-BE49-F238E27FC236}">
                          <a16:creationId xmlns:a16="http://schemas.microsoft.com/office/drawing/2014/main" id="{10D15BB5-0454-B444-A942-E89F9DE077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8" name="Group 557">
                    <a:extLst>
                      <a:ext uri="{FF2B5EF4-FFF2-40B4-BE49-F238E27FC236}">
                        <a16:creationId xmlns:a16="http://schemas.microsoft.com/office/drawing/2014/main" id="{BB8F8CD4-B8FC-374F-B321-9CCE71A284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2" name="Straight Connector 2381">
                      <a:extLst>
                        <a:ext uri="{FF2B5EF4-FFF2-40B4-BE49-F238E27FC236}">
                          <a16:creationId xmlns:a16="http://schemas.microsoft.com/office/drawing/2014/main" id="{A8CE3D36-4F21-F840-B515-16A3CA0F5F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3" name="Straight Connector 2382">
                      <a:extLst>
                        <a:ext uri="{FF2B5EF4-FFF2-40B4-BE49-F238E27FC236}">
                          <a16:creationId xmlns:a16="http://schemas.microsoft.com/office/drawing/2014/main" id="{374EF800-4E88-0341-9DFC-975A465CA1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9" name="Group 558">
                    <a:extLst>
                      <a:ext uri="{FF2B5EF4-FFF2-40B4-BE49-F238E27FC236}">
                        <a16:creationId xmlns:a16="http://schemas.microsoft.com/office/drawing/2014/main" id="{E0E77391-A29D-BF4A-B5FF-53DB190154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0" name="Straight Connector 2379">
                      <a:extLst>
                        <a:ext uri="{FF2B5EF4-FFF2-40B4-BE49-F238E27FC236}">
                          <a16:creationId xmlns:a16="http://schemas.microsoft.com/office/drawing/2014/main" id="{05364F18-EF17-1E44-BE7D-24C7622439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1" name="Straight Connector 2380">
                      <a:extLst>
                        <a:ext uri="{FF2B5EF4-FFF2-40B4-BE49-F238E27FC236}">
                          <a16:creationId xmlns:a16="http://schemas.microsoft.com/office/drawing/2014/main" id="{14EDC7C5-B700-7940-91D1-457A8CBF64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342" name="Straight Connector 2341">
                  <a:extLst>
                    <a:ext uri="{FF2B5EF4-FFF2-40B4-BE49-F238E27FC236}">
                      <a16:creationId xmlns:a16="http://schemas.microsoft.com/office/drawing/2014/main" id="{21544BA5-8A81-4748-894A-A7C675A1C53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3" name="Straight Connector 2342">
                  <a:extLst>
                    <a:ext uri="{FF2B5EF4-FFF2-40B4-BE49-F238E27FC236}">
                      <a16:creationId xmlns:a16="http://schemas.microsoft.com/office/drawing/2014/main" id="{C2F37B4E-DA7A-C349-A0A1-A0ED2D14A4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4" name="Straight Connector 2343">
                  <a:extLst>
                    <a:ext uri="{FF2B5EF4-FFF2-40B4-BE49-F238E27FC236}">
                      <a16:creationId xmlns:a16="http://schemas.microsoft.com/office/drawing/2014/main" id="{018FE6C9-E9DD-9946-846D-F46B9C9FBB0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5" name="Straight Connector 2344">
                  <a:extLst>
                    <a:ext uri="{FF2B5EF4-FFF2-40B4-BE49-F238E27FC236}">
                      <a16:creationId xmlns:a16="http://schemas.microsoft.com/office/drawing/2014/main" id="{A16A8D54-316D-994E-95E4-C6D39FBCC4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6" name="Straight Connector 2345">
                  <a:extLst>
                    <a:ext uri="{FF2B5EF4-FFF2-40B4-BE49-F238E27FC236}">
                      <a16:creationId xmlns:a16="http://schemas.microsoft.com/office/drawing/2014/main" id="{DFFAD0BA-6C6D-494B-A63C-CA4F608893B8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7" name="Straight Connector 2346">
                  <a:extLst>
                    <a:ext uri="{FF2B5EF4-FFF2-40B4-BE49-F238E27FC236}">
                      <a16:creationId xmlns:a16="http://schemas.microsoft.com/office/drawing/2014/main" id="{4B7548A4-ADF2-304B-973E-40EBAD8DA903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8" name="Straight Connector 2347">
                  <a:extLst>
                    <a:ext uri="{FF2B5EF4-FFF2-40B4-BE49-F238E27FC236}">
                      <a16:creationId xmlns:a16="http://schemas.microsoft.com/office/drawing/2014/main" id="{DB4C92AC-50C5-D14D-829F-F8856BB4B1B0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9" name="Straight Connector 2348">
                  <a:extLst>
                    <a:ext uri="{FF2B5EF4-FFF2-40B4-BE49-F238E27FC236}">
                      <a16:creationId xmlns:a16="http://schemas.microsoft.com/office/drawing/2014/main" id="{BA345EF6-FC3A-A444-B301-46CE5CD9CE82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0" name="Straight Connector 2349">
                  <a:extLst>
                    <a:ext uri="{FF2B5EF4-FFF2-40B4-BE49-F238E27FC236}">
                      <a16:creationId xmlns:a16="http://schemas.microsoft.com/office/drawing/2014/main" id="{27643A89-B167-394F-99E0-1394BDC4D075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1" name="Straight Connector 2350">
                  <a:extLst>
                    <a:ext uri="{FF2B5EF4-FFF2-40B4-BE49-F238E27FC236}">
                      <a16:creationId xmlns:a16="http://schemas.microsoft.com/office/drawing/2014/main" id="{3CBB6863-0916-2443-8A7F-4191566E99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2" name="Straight Connector 2351">
                  <a:extLst>
                    <a:ext uri="{FF2B5EF4-FFF2-40B4-BE49-F238E27FC236}">
                      <a16:creationId xmlns:a16="http://schemas.microsoft.com/office/drawing/2014/main" id="{0D0D2BE2-59DC-6F4A-A07D-27EA6EA30EE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3" name="Straight Connector 2352">
                  <a:extLst>
                    <a:ext uri="{FF2B5EF4-FFF2-40B4-BE49-F238E27FC236}">
                      <a16:creationId xmlns:a16="http://schemas.microsoft.com/office/drawing/2014/main" id="{BBBC1298-B0F4-4947-B9C2-1C8C35C9F4B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4" name="Straight Connector 2353">
                  <a:extLst>
                    <a:ext uri="{FF2B5EF4-FFF2-40B4-BE49-F238E27FC236}">
                      <a16:creationId xmlns:a16="http://schemas.microsoft.com/office/drawing/2014/main" id="{E332CB77-B836-BD40-8AA7-620E60019493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03E1801B-6305-8B4D-97F0-1285F7980D3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356" name="Rectangle 2355">
                    <a:extLst>
                      <a:ext uri="{FF2B5EF4-FFF2-40B4-BE49-F238E27FC236}">
                        <a16:creationId xmlns:a16="http://schemas.microsoft.com/office/drawing/2014/main" id="{FB483745-210A-514F-B274-CACFCA69828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57" name="Freeform 2356">
                    <a:extLst>
                      <a:ext uri="{FF2B5EF4-FFF2-40B4-BE49-F238E27FC236}">
                        <a16:creationId xmlns:a16="http://schemas.microsoft.com/office/drawing/2014/main" id="{323E14EC-0984-9D46-BE2E-5A6F963F52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58" name="Group 2357">
                    <a:extLst>
                      <a:ext uri="{FF2B5EF4-FFF2-40B4-BE49-F238E27FC236}">
                        <a16:creationId xmlns:a16="http://schemas.microsoft.com/office/drawing/2014/main" id="{625076BF-7E89-8445-81B0-89F2A19BB408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359" name="Freeform 2358">
                      <a:extLst>
                        <a:ext uri="{FF2B5EF4-FFF2-40B4-BE49-F238E27FC236}">
                          <a16:creationId xmlns:a16="http://schemas.microsoft.com/office/drawing/2014/main" id="{A6DDFD2B-83E6-EC46-BE36-C84823B97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60" name="Freeform 2359">
                      <a:extLst>
                        <a:ext uri="{FF2B5EF4-FFF2-40B4-BE49-F238E27FC236}">
                          <a16:creationId xmlns:a16="http://schemas.microsoft.com/office/drawing/2014/main" id="{102A8082-CBCB-4644-80C6-31569B55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61" name="Freeform 2360">
                      <a:extLst>
                        <a:ext uri="{FF2B5EF4-FFF2-40B4-BE49-F238E27FC236}">
                          <a16:creationId xmlns:a16="http://schemas.microsoft.com/office/drawing/2014/main" id="{BB29FD97-1852-CD4F-85CA-9B8DD1F43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62" name="Freeform 2361">
                      <a:extLst>
                        <a:ext uri="{FF2B5EF4-FFF2-40B4-BE49-F238E27FC236}">
                          <a16:creationId xmlns:a16="http://schemas.microsoft.com/office/drawing/2014/main" id="{70105F05-73A4-174F-B3B8-A9F1FF023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400" name="Group 2399">
                <a:extLst>
                  <a:ext uri="{FF2B5EF4-FFF2-40B4-BE49-F238E27FC236}">
                    <a16:creationId xmlns:a16="http://schemas.microsoft.com/office/drawing/2014/main" id="{DC72E541-5322-DB47-8286-5C840645D78D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01" name="Group 506">
                  <a:extLst>
                    <a:ext uri="{FF2B5EF4-FFF2-40B4-BE49-F238E27FC236}">
                      <a16:creationId xmlns:a16="http://schemas.microsoft.com/office/drawing/2014/main" id="{D97DFA29-2D8A-854E-9BB3-17889A0ACA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F8C2B6C5-DF24-C246-BAD8-3C1C2F06EB44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4" name="Straight Connector 2423">
                    <a:extLst>
                      <a:ext uri="{FF2B5EF4-FFF2-40B4-BE49-F238E27FC236}">
                        <a16:creationId xmlns:a16="http://schemas.microsoft.com/office/drawing/2014/main" id="{ECF8F5DC-A02A-A24D-98FF-B5DDF697D6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916DF6DF-0A2A-4F4B-A21D-8C44A5DB2C9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6" name="Straight Connector 2425">
                    <a:extLst>
                      <a:ext uri="{FF2B5EF4-FFF2-40B4-BE49-F238E27FC236}">
                        <a16:creationId xmlns:a16="http://schemas.microsoft.com/office/drawing/2014/main" id="{C3B297FC-EC68-9040-B99C-365C653F221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EAECFBE5-0341-7046-B835-ABD05CE6DDC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EAA01B0A-8376-8E45-9199-E144D7A061DC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9" name="Straight Connector 2428">
                    <a:extLst>
                      <a:ext uri="{FF2B5EF4-FFF2-40B4-BE49-F238E27FC236}">
                        <a16:creationId xmlns:a16="http://schemas.microsoft.com/office/drawing/2014/main" id="{655C3617-4F93-9240-B8D3-1BBF7E0EC8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30" name="Group 544">
                    <a:extLst>
                      <a:ext uri="{FF2B5EF4-FFF2-40B4-BE49-F238E27FC236}">
                        <a16:creationId xmlns:a16="http://schemas.microsoft.com/office/drawing/2014/main" id="{D5991026-F1AD-6943-961A-EFDD236F32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8" name="Straight Connector 2457">
                      <a:extLst>
                        <a:ext uri="{FF2B5EF4-FFF2-40B4-BE49-F238E27FC236}">
                          <a16:creationId xmlns:a16="http://schemas.microsoft.com/office/drawing/2014/main" id="{9638B423-7D58-224E-9AAC-4B4259585B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9" name="Straight Connector 2458">
                      <a:extLst>
                        <a:ext uri="{FF2B5EF4-FFF2-40B4-BE49-F238E27FC236}">
                          <a16:creationId xmlns:a16="http://schemas.microsoft.com/office/drawing/2014/main" id="{48BBA55B-BDF2-AD48-A787-B57D187524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1" name="Group 547">
                    <a:extLst>
                      <a:ext uri="{FF2B5EF4-FFF2-40B4-BE49-F238E27FC236}">
                        <a16:creationId xmlns:a16="http://schemas.microsoft.com/office/drawing/2014/main" id="{4C8B18EE-DDA1-214D-92EE-F3CD597AC9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6" name="Straight Connector 2455">
                      <a:extLst>
                        <a:ext uri="{FF2B5EF4-FFF2-40B4-BE49-F238E27FC236}">
                          <a16:creationId xmlns:a16="http://schemas.microsoft.com/office/drawing/2014/main" id="{95F61286-A02E-0447-A980-38E969506A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7" name="Straight Connector 2456">
                      <a:extLst>
                        <a:ext uri="{FF2B5EF4-FFF2-40B4-BE49-F238E27FC236}">
                          <a16:creationId xmlns:a16="http://schemas.microsoft.com/office/drawing/2014/main" id="{71C305A0-7184-6444-9CA4-B234E0A2E3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2" name="Group 549">
                    <a:extLst>
                      <a:ext uri="{FF2B5EF4-FFF2-40B4-BE49-F238E27FC236}">
                        <a16:creationId xmlns:a16="http://schemas.microsoft.com/office/drawing/2014/main" id="{B6F9C950-6D8E-7B44-B2D7-7B1189715D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4" name="Straight Connector 2453">
                      <a:extLst>
                        <a:ext uri="{FF2B5EF4-FFF2-40B4-BE49-F238E27FC236}">
                          <a16:creationId xmlns:a16="http://schemas.microsoft.com/office/drawing/2014/main" id="{8CD1FF83-F141-1E41-BE1A-286369EA1F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5" name="Straight Connector 2454">
                      <a:extLst>
                        <a:ext uri="{FF2B5EF4-FFF2-40B4-BE49-F238E27FC236}">
                          <a16:creationId xmlns:a16="http://schemas.microsoft.com/office/drawing/2014/main" id="{BF607AE3-6348-9744-81B5-A0430C220B5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3" name="Group 550">
                    <a:extLst>
                      <a:ext uri="{FF2B5EF4-FFF2-40B4-BE49-F238E27FC236}">
                        <a16:creationId xmlns:a16="http://schemas.microsoft.com/office/drawing/2014/main" id="{89C7F0EF-869C-CD44-92A7-0769B290E5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2" name="Straight Connector 2451">
                      <a:extLst>
                        <a:ext uri="{FF2B5EF4-FFF2-40B4-BE49-F238E27FC236}">
                          <a16:creationId xmlns:a16="http://schemas.microsoft.com/office/drawing/2014/main" id="{2517E731-63AA-854F-BB24-0E088922C6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3" name="Straight Connector 2452">
                      <a:extLst>
                        <a:ext uri="{FF2B5EF4-FFF2-40B4-BE49-F238E27FC236}">
                          <a16:creationId xmlns:a16="http://schemas.microsoft.com/office/drawing/2014/main" id="{6C1BCB5B-B2A0-1B41-9969-235582B66E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4" name="Group 551">
                    <a:extLst>
                      <a:ext uri="{FF2B5EF4-FFF2-40B4-BE49-F238E27FC236}">
                        <a16:creationId xmlns:a16="http://schemas.microsoft.com/office/drawing/2014/main" id="{D5895C0F-EC16-5A44-BB3F-65B0645C98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0" name="Straight Connector 2449">
                      <a:extLst>
                        <a:ext uri="{FF2B5EF4-FFF2-40B4-BE49-F238E27FC236}">
                          <a16:creationId xmlns:a16="http://schemas.microsoft.com/office/drawing/2014/main" id="{B31E1928-C002-0A48-8690-0AC4856F7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1" name="Straight Connector 2450">
                      <a:extLst>
                        <a:ext uri="{FF2B5EF4-FFF2-40B4-BE49-F238E27FC236}">
                          <a16:creationId xmlns:a16="http://schemas.microsoft.com/office/drawing/2014/main" id="{BAF5FE34-5BE6-EF40-81E2-ED41FD3209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5" name="Group 552">
                    <a:extLst>
                      <a:ext uri="{FF2B5EF4-FFF2-40B4-BE49-F238E27FC236}">
                        <a16:creationId xmlns:a16="http://schemas.microsoft.com/office/drawing/2014/main" id="{C4227255-FE6C-6C47-87DE-92EEB0BDA7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8" name="Straight Connector 2447">
                      <a:extLst>
                        <a:ext uri="{FF2B5EF4-FFF2-40B4-BE49-F238E27FC236}">
                          <a16:creationId xmlns:a16="http://schemas.microsoft.com/office/drawing/2014/main" id="{B7A80E03-B1CA-6F43-879C-5B3B77288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9" name="Straight Connector 2448">
                      <a:extLst>
                        <a:ext uri="{FF2B5EF4-FFF2-40B4-BE49-F238E27FC236}">
                          <a16:creationId xmlns:a16="http://schemas.microsoft.com/office/drawing/2014/main" id="{79631E26-0B9E-9042-AD07-452224A962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6" name="Group 555">
                    <a:extLst>
                      <a:ext uri="{FF2B5EF4-FFF2-40B4-BE49-F238E27FC236}">
                        <a16:creationId xmlns:a16="http://schemas.microsoft.com/office/drawing/2014/main" id="{84E73840-6F50-F643-BA41-9587F1EF6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6" name="Straight Connector 2445">
                      <a:extLst>
                        <a:ext uri="{FF2B5EF4-FFF2-40B4-BE49-F238E27FC236}">
                          <a16:creationId xmlns:a16="http://schemas.microsoft.com/office/drawing/2014/main" id="{558D42FE-501A-8C42-9AAE-CF41842354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7" name="Straight Connector 2446">
                      <a:extLst>
                        <a:ext uri="{FF2B5EF4-FFF2-40B4-BE49-F238E27FC236}">
                          <a16:creationId xmlns:a16="http://schemas.microsoft.com/office/drawing/2014/main" id="{736D2FF3-593F-7945-BC7A-2C01F80E05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7" name="Group 556">
                    <a:extLst>
                      <a:ext uri="{FF2B5EF4-FFF2-40B4-BE49-F238E27FC236}">
                        <a16:creationId xmlns:a16="http://schemas.microsoft.com/office/drawing/2014/main" id="{92A17294-BFAF-9E43-9B21-163F71675E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4" name="Straight Connector 2443">
                      <a:extLst>
                        <a:ext uri="{FF2B5EF4-FFF2-40B4-BE49-F238E27FC236}">
                          <a16:creationId xmlns:a16="http://schemas.microsoft.com/office/drawing/2014/main" id="{B6CD0D62-FBEA-694A-981F-DF1907F14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5" name="Straight Connector 2444">
                      <a:extLst>
                        <a:ext uri="{FF2B5EF4-FFF2-40B4-BE49-F238E27FC236}">
                          <a16:creationId xmlns:a16="http://schemas.microsoft.com/office/drawing/2014/main" id="{1C239A28-E49C-DE4C-9B4B-351CAEC3D4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8" name="Group 557">
                    <a:extLst>
                      <a:ext uri="{FF2B5EF4-FFF2-40B4-BE49-F238E27FC236}">
                        <a16:creationId xmlns:a16="http://schemas.microsoft.com/office/drawing/2014/main" id="{85654060-97CB-C544-A086-E224097DFE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2" name="Straight Connector 2441">
                      <a:extLst>
                        <a:ext uri="{FF2B5EF4-FFF2-40B4-BE49-F238E27FC236}">
                          <a16:creationId xmlns:a16="http://schemas.microsoft.com/office/drawing/2014/main" id="{74FB43A4-2BEF-F34E-983B-37D3A80082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3" name="Straight Connector 2442">
                      <a:extLst>
                        <a:ext uri="{FF2B5EF4-FFF2-40B4-BE49-F238E27FC236}">
                          <a16:creationId xmlns:a16="http://schemas.microsoft.com/office/drawing/2014/main" id="{A5350130-26A3-AA40-B10D-7298AD406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9" name="Group 558">
                    <a:extLst>
                      <a:ext uri="{FF2B5EF4-FFF2-40B4-BE49-F238E27FC236}">
                        <a16:creationId xmlns:a16="http://schemas.microsoft.com/office/drawing/2014/main" id="{B6D9651B-51CC-D046-8694-6F6A35C4BB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0" name="Straight Connector 2439">
                      <a:extLst>
                        <a:ext uri="{FF2B5EF4-FFF2-40B4-BE49-F238E27FC236}">
                          <a16:creationId xmlns:a16="http://schemas.microsoft.com/office/drawing/2014/main" id="{99124930-BC24-CA47-913A-BDE370E46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1" name="Straight Connector 2440">
                      <a:extLst>
                        <a:ext uri="{FF2B5EF4-FFF2-40B4-BE49-F238E27FC236}">
                          <a16:creationId xmlns:a16="http://schemas.microsoft.com/office/drawing/2014/main" id="{8A7E5B2A-72E9-C846-8543-07C902060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02" name="Straight Connector 2401">
                  <a:extLst>
                    <a:ext uri="{FF2B5EF4-FFF2-40B4-BE49-F238E27FC236}">
                      <a16:creationId xmlns:a16="http://schemas.microsoft.com/office/drawing/2014/main" id="{C1240F9B-96CF-7C4F-A7F2-819ED23931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3" name="Straight Connector 2402">
                  <a:extLst>
                    <a:ext uri="{FF2B5EF4-FFF2-40B4-BE49-F238E27FC236}">
                      <a16:creationId xmlns:a16="http://schemas.microsoft.com/office/drawing/2014/main" id="{4A18F4BD-1777-804F-992C-776C93BAB292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4" name="Straight Connector 2403">
                  <a:extLst>
                    <a:ext uri="{FF2B5EF4-FFF2-40B4-BE49-F238E27FC236}">
                      <a16:creationId xmlns:a16="http://schemas.microsoft.com/office/drawing/2014/main" id="{06A32EDA-E721-3941-98B7-B4142EB42F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5" name="Straight Connector 2404">
                  <a:extLst>
                    <a:ext uri="{FF2B5EF4-FFF2-40B4-BE49-F238E27FC236}">
                      <a16:creationId xmlns:a16="http://schemas.microsoft.com/office/drawing/2014/main" id="{03ACC353-63F8-894D-B170-74F551725CA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6" name="Straight Connector 2405">
                  <a:extLst>
                    <a:ext uri="{FF2B5EF4-FFF2-40B4-BE49-F238E27FC236}">
                      <a16:creationId xmlns:a16="http://schemas.microsoft.com/office/drawing/2014/main" id="{59833BA1-A7E8-434B-8097-93478A02BA3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7" name="Straight Connector 2406">
                  <a:extLst>
                    <a:ext uri="{FF2B5EF4-FFF2-40B4-BE49-F238E27FC236}">
                      <a16:creationId xmlns:a16="http://schemas.microsoft.com/office/drawing/2014/main" id="{1D655226-42F7-BC46-A89F-D23124889B78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8" name="Straight Connector 2407">
                  <a:extLst>
                    <a:ext uri="{FF2B5EF4-FFF2-40B4-BE49-F238E27FC236}">
                      <a16:creationId xmlns:a16="http://schemas.microsoft.com/office/drawing/2014/main" id="{D47004B6-2D98-0743-8C10-F3029ABDC37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9" name="Straight Connector 2408">
                  <a:extLst>
                    <a:ext uri="{FF2B5EF4-FFF2-40B4-BE49-F238E27FC236}">
                      <a16:creationId xmlns:a16="http://schemas.microsoft.com/office/drawing/2014/main" id="{90EEA463-011B-854D-8506-1CEBD5ED402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0" name="Straight Connector 2409">
                  <a:extLst>
                    <a:ext uri="{FF2B5EF4-FFF2-40B4-BE49-F238E27FC236}">
                      <a16:creationId xmlns:a16="http://schemas.microsoft.com/office/drawing/2014/main" id="{0FC959F2-E4F7-E84F-AA31-DB541FCB174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1" name="Straight Connector 2410">
                  <a:extLst>
                    <a:ext uri="{FF2B5EF4-FFF2-40B4-BE49-F238E27FC236}">
                      <a16:creationId xmlns:a16="http://schemas.microsoft.com/office/drawing/2014/main" id="{97892E73-B147-4142-A75F-85C65CDFB7F1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2" name="Straight Connector 2411">
                  <a:extLst>
                    <a:ext uri="{FF2B5EF4-FFF2-40B4-BE49-F238E27FC236}">
                      <a16:creationId xmlns:a16="http://schemas.microsoft.com/office/drawing/2014/main" id="{2FEED4FB-B5CB-5D43-A3AD-6673879E676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3" name="Straight Connector 2412">
                  <a:extLst>
                    <a:ext uri="{FF2B5EF4-FFF2-40B4-BE49-F238E27FC236}">
                      <a16:creationId xmlns:a16="http://schemas.microsoft.com/office/drawing/2014/main" id="{DF769B03-FAF8-F64C-B095-E4D2BBDBE59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4" name="Straight Connector 2413">
                  <a:extLst>
                    <a:ext uri="{FF2B5EF4-FFF2-40B4-BE49-F238E27FC236}">
                      <a16:creationId xmlns:a16="http://schemas.microsoft.com/office/drawing/2014/main" id="{8C6B0BF8-922F-0140-8855-8AC1A71D1AA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5" name="Group 2414">
                  <a:extLst>
                    <a:ext uri="{FF2B5EF4-FFF2-40B4-BE49-F238E27FC236}">
                      <a16:creationId xmlns:a16="http://schemas.microsoft.com/office/drawing/2014/main" id="{561A8A72-07AD-F742-BEC3-E3DB6CAFD0B8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7E9A86BA-807C-8C49-AC6A-AE6AD23CC430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17" name="Freeform 2416">
                    <a:extLst>
                      <a:ext uri="{FF2B5EF4-FFF2-40B4-BE49-F238E27FC236}">
                        <a16:creationId xmlns:a16="http://schemas.microsoft.com/office/drawing/2014/main" id="{00463D8A-CD70-5F4A-AE85-39A63F5525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418" name="Group 2417">
                    <a:extLst>
                      <a:ext uri="{FF2B5EF4-FFF2-40B4-BE49-F238E27FC236}">
                        <a16:creationId xmlns:a16="http://schemas.microsoft.com/office/drawing/2014/main" id="{49015639-48B0-D944-860A-E0359692FEC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19" name="Freeform 2418">
                      <a:extLst>
                        <a:ext uri="{FF2B5EF4-FFF2-40B4-BE49-F238E27FC236}">
                          <a16:creationId xmlns:a16="http://schemas.microsoft.com/office/drawing/2014/main" id="{8E716625-6649-444C-9B9C-8DB15721D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20" name="Freeform 2419">
                      <a:extLst>
                        <a:ext uri="{FF2B5EF4-FFF2-40B4-BE49-F238E27FC236}">
                          <a16:creationId xmlns:a16="http://schemas.microsoft.com/office/drawing/2014/main" id="{D35B3318-F39E-B243-8F32-755AA04DC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21" name="Freeform 2420">
                      <a:extLst>
                        <a:ext uri="{FF2B5EF4-FFF2-40B4-BE49-F238E27FC236}">
                          <a16:creationId xmlns:a16="http://schemas.microsoft.com/office/drawing/2014/main" id="{C7B48E5D-225B-8540-95F3-99A27E74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22" name="Freeform 2421">
                      <a:extLst>
                        <a:ext uri="{FF2B5EF4-FFF2-40B4-BE49-F238E27FC236}">
                          <a16:creationId xmlns:a16="http://schemas.microsoft.com/office/drawing/2014/main" id="{281D88B6-A2E7-4A49-B51E-9B01654DC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460" name="Group 2459">
                <a:extLst>
                  <a:ext uri="{FF2B5EF4-FFF2-40B4-BE49-F238E27FC236}">
                    <a16:creationId xmlns:a16="http://schemas.microsoft.com/office/drawing/2014/main" id="{7C944485-CA57-684E-A975-A82A2E6507D8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61" name="Group 506">
                  <a:extLst>
                    <a:ext uri="{FF2B5EF4-FFF2-40B4-BE49-F238E27FC236}">
                      <a16:creationId xmlns:a16="http://schemas.microsoft.com/office/drawing/2014/main" id="{F43BE92D-F383-4F42-919A-27A0935B23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00CC4B5F-B714-1A48-A88B-583E932E158F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4" name="Straight Connector 2483">
                    <a:extLst>
                      <a:ext uri="{FF2B5EF4-FFF2-40B4-BE49-F238E27FC236}">
                        <a16:creationId xmlns:a16="http://schemas.microsoft.com/office/drawing/2014/main" id="{D663E87C-87A2-874C-8D5B-B177DD072C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9D91EF22-2A06-E941-9281-E1D02B942D6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6" name="Straight Connector 2485">
                    <a:extLst>
                      <a:ext uri="{FF2B5EF4-FFF2-40B4-BE49-F238E27FC236}">
                        <a16:creationId xmlns:a16="http://schemas.microsoft.com/office/drawing/2014/main" id="{EC182329-0160-9E48-B38F-162A9FB38D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7" name="Rectangle 2486">
                    <a:extLst>
                      <a:ext uri="{FF2B5EF4-FFF2-40B4-BE49-F238E27FC236}">
                        <a16:creationId xmlns:a16="http://schemas.microsoft.com/office/drawing/2014/main" id="{5B7A7940-C76C-F14D-8D8C-63C6CF94A8E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88" name="Rectangle 2487">
                    <a:extLst>
                      <a:ext uri="{FF2B5EF4-FFF2-40B4-BE49-F238E27FC236}">
                        <a16:creationId xmlns:a16="http://schemas.microsoft.com/office/drawing/2014/main" id="{EBB2E890-2774-6A4C-A067-79FC66DAF866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9" name="Straight Connector 2488">
                    <a:extLst>
                      <a:ext uri="{FF2B5EF4-FFF2-40B4-BE49-F238E27FC236}">
                        <a16:creationId xmlns:a16="http://schemas.microsoft.com/office/drawing/2014/main" id="{E572EAB9-715B-EC4A-BCDD-1AE65F32CF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90" name="Group 544">
                    <a:extLst>
                      <a:ext uri="{FF2B5EF4-FFF2-40B4-BE49-F238E27FC236}">
                        <a16:creationId xmlns:a16="http://schemas.microsoft.com/office/drawing/2014/main" id="{0717116A-55A9-FA4C-926E-3FD60582FD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8" name="Straight Connector 2517">
                      <a:extLst>
                        <a:ext uri="{FF2B5EF4-FFF2-40B4-BE49-F238E27FC236}">
                          <a16:creationId xmlns:a16="http://schemas.microsoft.com/office/drawing/2014/main" id="{82AB63F7-A1D0-1049-AD89-CAB8DBF81D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9" name="Straight Connector 2518">
                      <a:extLst>
                        <a:ext uri="{FF2B5EF4-FFF2-40B4-BE49-F238E27FC236}">
                          <a16:creationId xmlns:a16="http://schemas.microsoft.com/office/drawing/2014/main" id="{0462CD84-87E5-AB40-A2FA-1A1213137E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1" name="Group 547">
                    <a:extLst>
                      <a:ext uri="{FF2B5EF4-FFF2-40B4-BE49-F238E27FC236}">
                        <a16:creationId xmlns:a16="http://schemas.microsoft.com/office/drawing/2014/main" id="{990AF7D0-FF30-934F-BEE4-DDDA4C2EE7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6" name="Straight Connector 2515">
                      <a:extLst>
                        <a:ext uri="{FF2B5EF4-FFF2-40B4-BE49-F238E27FC236}">
                          <a16:creationId xmlns:a16="http://schemas.microsoft.com/office/drawing/2014/main" id="{5436A0A0-8430-9840-BF42-851E021F63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7" name="Straight Connector 2516">
                      <a:extLst>
                        <a:ext uri="{FF2B5EF4-FFF2-40B4-BE49-F238E27FC236}">
                          <a16:creationId xmlns:a16="http://schemas.microsoft.com/office/drawing/2014/main" id="{28908E59-2022-A24E-BF11-CAD62969CA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2" name="Group 549">
                    <a:extLst>
                      <a:ext uri="{FF2B5EF4-FFF2-40B4-BE49-F238E27FC236}">
                        <a16:creationId xmlns:a16="http://schemas.microsoft.com/office/drawing/2014/main" id="{734FE8B8-A243-964B-A92A-CE7E3FBFE8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4" name="Straight Connector 2513">
                      <a:extLst>
                        <a:ext uri="{FF2B5EF4-FFF2-40B4-BE49-F238E27FC236}">
                          <a16:creationId xmlns:a16="http://schemas.microsoft.com/office/drawing/2014/main" id="{32A621BF-2AD4-2A47-9010-303A71430E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5" name="Straight Connector 2514">
                      <a:extLst>
                        <a:ext uri="{FF2B5EF4-FFF2-40B4-BE49-F238E27FC236}">
                          <a16:creationId xmlns:a16="http://schemas.microsoft.com/office/drawing/2014/main" id="{B59FCCA6-402F-8C4A-9631-2EB01BBB15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3" name="Group 550">
                    <a:extLst>
                      <a:ext uri="{FF2B5EF4-FFF2-40B4-BE49-F238E27FC236}">
                        <a16:creationId xmlns:a16="http://schemas.microsoft.com/office/drawing/2014/main" id="{318C9151-2BC7-684F-88D3-7BC00948C6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2" name="Straight Connector 2511">
                      <a:extLst>
                        <a:ext uri="{FF2B5EF4-FFF2-40B4-BE49-F238E27FC236}">
                          <a16:creationId xmlns:a16="http://schemas.microsoft.com/office/drawing/2014/main" id="{74F3F804-8CB7-4946-8072-E293785E0C2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3" name="Straight Connector 2512">
                      <a:extLst>
                        <a:ext uri="{FF2B5EF4-FFF2-40B4-BE49-F238E27FC236}">
                          <a16:creationId xmlns:a16="http://schemas.microsoft.com/office/drawing/2014/main" id="{9F2640A3-DBFC-404A-B232-C6D4F789DD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4" name="Group 551">
                    <a:extLst>
                      <a:ext uri="{FF2B5EF4-FFF2-40B4-BE49-F238E27FC236}">
                        <a16:creationId xmlns:a16="http://schemas.microsoft.com/office/drawing/2014/main" id="{BD30133F-02F5-C24B-B771-F48C56EE38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0" name="Straight Connector 2509">
                      <a:extLst>
                        <a:ext uri="{FF2B5EF4-FFF2-40B4-BE49-F238E27FC236}">
                          <a16:creationId xmlns:a16="http://schemas.microsoft.com/office/drawing/2014/main" id="{07076F6D-CC76-6F47-85DF-9BE1DA2DB40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1" name="Straight Connector 2510">
                      <a:extLst>
                        <a:ext uri="{FF2B5EF4-FFF2-40B4-BE49-F238E27FC236}">
                          <a16:creationId xmlns:a16="http://schemas.microsoft.com/office/drawing/2014/main" id="{905EE9A8-6E39-184E-B1D5-C75872A34C3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5" name="Group 552">
                    <a:extLst>
                      <a:ext uri="{FF2B5EF4-FFF2-40B4-BE49-F238E27FC236}">
                        <a16:creationId xmlns:a16="http://schemas.microsoft.com/office/drawing/2014/main" id="{8598A6A3-8F6A-4642-AAC2-84D94A955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8" name="Straight Connector 2507">
                      <a:extLst>
                        <a:ext uri="{FF2B5EF4-FFF2-40B4-BE49-F238E27FC236}">
                          <a16:creationId xmlns:a16="http://schemas.microsoft.com/office/drawing/2014/main" id="{8C0030C4-666A-0543-949A-68FA918A9A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9" name="Straight Connector 2508">
                      <a:extLst>
                        <a:ext uri="{FF2B5EF4-FFF2-40B4-BE49-F238E27FC236}">
                          <a16:creationId xmlns:a16="http://schemas.microsoft.com/office/drawing/2014/main" id="{F6A335CA-4381-ED48-BAA1-FBAA922B98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6" name="Group 555">
                    <a:extLst>
                      <a:ext uri="{FF2B5EF4-FFF2-40B4-BE49-F238E27FC236}">
                        <a16:creationId xmlns:a16="http://schemas.microsoft.com/office/drawing/2014/main" id="{92C61D97-09BA-C248-A9D0-5152AB147B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6" name="Straight Connector 2505">
                      <a:extLst>
                        <a:ext uri="{FF2B5EF4-FFF2-40B4-BE49-F238E27FC236}">
                          <a16:creationId xmlns:a16="http://schemas.microsoft.com/office/drawing/2014/main" id="{FE0B3530-0C8B-6B4A-8E8A-B1709C729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7" name="Straight Connector 2506">
                      <a:extLst>
                        <a:ext uri="{FF2B5EF4-FFF2-40B4-BE49-F238E27FC236}">
                          <a16:creationId xmlns:a16="http://schemas.microsoft.com/office/drawing/2014/main" id="{FA5772E5-9D32-9947-8431-D43D4E5AFE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7" name="Group 556">
                    <a:extLst>
                      <a:ext uri="{FF2B5EF4-FFF2-40B4-BE49-F238E27FC236}">
                        <a16:creationId xmlns:a16="http://schemas.microsoft.com/office/drawing/2014/main" id="{584111FF-264F-B04A-ACE4-D37AD2065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4" name="Straight Connector 2503">
                      <a:extLst>
                        <a:ext uri="{FF2B5EF4-FFF2-40B4-BE49-F238E27FC236}">
                          <a16:creationId xmlns:a16="http://schemas.microsoft.com/office/drawing/2014/main" id="{B04E112D-D7D8-9549-8056-2449DEA7D4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5" name="Straight Connector 2504">
                      <a:extLst>
                        <a:ext uri="{FF2B5EF4-FFF2-40B4-BE49-F238E27FC236}">
                          <a16:creationId xmlns:a16="http://schemas.microsoft.com/office/drawing/2014/main" id="{C5EAE0B9-3DB3-AB4A-A346-90AF65A1A0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8" name="Group 557">
                    <a:extLst>
                      <a:ext uri="{FF2B5EF4-FFF2-40B4-BE49-F238E27FC236}">
                        <a16:creationId xmlns:a16="http://schemas.microsoft.com/office/drawing/2014/main" id="{F3E5B694-C59A-4D4F-B95D-CEEFC033C7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2" name="Straight Connector 2501">
                      <a:extLst>
                        <a:ext uri="{FF2B5EF4-FFF2-40B4-BE49-F238E27FC236}">
                          <a16:creationId xmlns:a16="http://schemas.microsoft.com/office/drawing/2014/main" id="{537C267D-9565-0243-BDF1-2CB0E15719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3" name="Straight Connector 2502">
                      <a:extLst>
                        <a:ext uri="{FF2B5EF4-FFF2-40B4-BE49-F238E27FC236}">
                          <a16:creationId xmlns:a16="http://schemas.microsoft.com/office/drawing/2014/main" id="{6C3C4521-7518-F842-8BCE-86C41BE4F4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9" name="Group 558">
                    <a:extLst>
                      <a:ext uri="{FF2B5EF4-FFF2-40B4-BE49-F238E27FC236}">
                        <a16:creationId xmlns:a16="http://schemas.microsoft.com/office/drawing/2014/main" id="{8C1B3AC2-28A8-1349-877D-824DF5A79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0" name="Straight Connector 2499">
                      <a:extLst>
                        <a:ext uri="{FF2B5EF4-FFF2-40B4-BE49-F238E27FC236}">
                          <a16:creationId xmlns:a16="http://schemas.microsoft.com/office/drawing/2014/main" id="{D3CEC8A4-903D-2544-9E54-029C2983C3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1" name="Straight Connector 2500">
                      <a:extLst>
                        <a:ext uri="{FF2B5EF4-FFF2-40B4-BE49-F238E27FC236}">
                          <a16:creationId xmlns:a16="http://schemas.microsoft.com/office/drawing/2014/main" id="{71450232-E6A2-F640-B0AA-2AC2C113A62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62" name="Straight Connector 2461">
                  <a:extLst>
                    <a:ext uri="{FF2B5EF4-FFF2-40B4-BE49-F238E27FC236}">
                      <a16:creationId xmlns:a16="http://schemas.microsoft.com/office/drawing/2014/main" id="{D179719B-AC24-1042-A7BC-2F62A8C0917D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3" name="Straight Connector 2462">
                  <a:extLst>
                    <a:ext uri="{FF2B5EF4-FFF2-40B4-BE49-F238E27FC236}">
                      <a16:creationId xmlns:a16="http://schemas.microsoft.com/office/drawing/2014/main" id="{07A304A3-7458-3D44-A410-CB89DFE50C4F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4" name="Straight Connector 2463">
                  <a:extLst>
                    <a:ext uri="{FF2B5EF4-FFF2-40B4-BE49-F238E27FC236}">
                      <a16:creationId xmlns:a16="http://schemas.microsoft.com/office/drawing/2014/main" id="{B43B3920-7FF3-EC4B-8F0B-3909F135EC2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5" name="Straight Connector 2464">
                  <a:extLst>
                    <a:ext uri="{FF2B5EF4-FFF2-40B4-BE49-F238E27FC236}">
                      <a16:creationId xmlns:a16="http://schemas.microsoft.com/office/drawing/2014/main" id="{93698D03-C5B7-6B40-A461-3FF30AD193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6" name="Straight Connector 2465">
                  <a:extLst>
                    <a:ext uri="{FF2B5EF4-FFF2-40B4-BE49-F238E27FC236}">
                      <a16:creationId xmlns:a16="http://schemas.microsoft.com/office/drawing/2014/main" id="{0EC56F5D-6586-C94C-8B57-A37711111664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7" name="Straight Connector 2466">
                  <a:extLst>
                    <a:ext uri="{FF2B5EF4-FFF2-40B4-BE49-F238E27FC236}">
                      <a16:creationId xmlns:a16="http://schemas.microsoft.com/office/drawing/2014/main" id="{F4A9212C-A088-D345-81F3-02DA88CA4F7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8" name="Straight Connector 2467">
                  <a:extLst>
                    <a:ext uri="{FF2B5EF4-FFF2-40B4-BE49-F238E27FC236}">
                      <a16:creationId xmlns:a16="http://schemas.microsoft.com/office/drawing/2014/main" id="{D9523183-B47A-0D41-B85D-322D2FDC3F8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9" name="Straight Connector 2468">
                  <a:extLst>
                    <a:ext uri="{FF2B5EF4-FFF2-40B4-BE49-F238E27FC236}">
                      <a16:creationId xmlns:a16="http://schemas.microsoft.com/office/drawing/2014/main" id="{145AFE8B-B317-8949-A55E-398936C969E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0" name="Straight Connector 2469">
                  <a:extLst>
                    <a:ext uri="{FF2B5EF4-FFF2-40B4-BE49-F238E27FC236}">
                      <a16:creationId xmlns:a16="http://schemas.microsoft.com/office/drawing/2014/main" id="{9D89C991-B87F-8F47-AF81-3955ED8ED427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1" name="Straight Connector 2470">
                  <a:extLst>
                    <a:ext uri="{FF2B5EF4-FFF2-40B4-BE49-F238E27FC236}">
                      <a16:creationId xmlns:a16="http://schemas.microsoft.com/office/drawing/2014/main" id="{75E27900-8B64-0543-A879-4E1B623C2A9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2" name="Straight Connector 2471">
                  <a:extLst>
                    <a:ext uri="{FF2B5EF4-FFF2-40B4-BE49-F238E27FC236}">
                      <a16:creationId xmlns:a16="http://schemas.microsoft.com/office/drawing/2014/main" id="{BA47EB1D-3872-A54C-B9B9-363EBF7E955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3" name="Straight Connector 2472">
                  <a:extLst>
                    <a:ext uri="{FF2B5EF4-FFF2-40B4-BE49-F238E27FC236}">
                      <a16:creationId xmlns:a16="http://schemas.microsoft.com/office/drawing/2014/main" id="{C2EEA1DD-9DE3-F14C-83CB-6EA373E91CF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4" name="Straight Connector 2473">
                  <a:extLst>
                    <a:ext uri="{FF2B5EF4-FFF2-40B4-BE49-F238E27FC236}">
                      <a16:creationId xmlns:a16="http://schemas.microsoft.com/office/drawing/2014/main" id="{95F2F40D-C118-5644-B4AD-8E0D4F9E9EC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75" name="Group 2474">
                  <a:extLst>
                    <a:ext uri="{FF2B5EF4-FFF2-40B4-BE49-F238E27FC236}">
                      <a16:creationId xmlns:a16="http://schemas.microsoft.com/office/drawing/2014/main" id="{D9727411-2F84-7A4F-910D-D0693C3D794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84A652B7-A1D5-0040-A38E-35107285EA6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77" name="Freeform 2476">
                    <a:extLst>
                      <a:ext uri="{FF2B5EF4-FFF2-40B4-BE49-F238E27FC236}">
                        <a16:creationId xmlns:a16="http://schemas.microsoft.com/office/drawing/2014/main" id="{3550A56E-BFC7-3B49-AE1A-E0214A98A8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478" name="Group 2477">
                    <a:extLst>
                      <a:ext uri="{FF2B5EF4-FFF2-40B4-BE49-F238E27FC236}">
                        <a16:creationId xmlns:a16="http://schemas.microsoft.com/office/drawing/2014/main" id="{7F89E1EB-4EFC-554D-8786-5044627985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79" name="Freeform 2478">
                      <a:extLst>
                        <a:ext uri="{FF2B5EF4-FFF2-40B4-BE49-F238E27FC236}">
                          <a16:creationId xmlns:a16="http://schemas.microsoft.com/office/drawing/2014/main" id="{4F53807E-5CBC-2748-AE36-2DD05013C4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80" name="Freeform 2479">
                      <a:extLst>
                        <a:ext uri="{FF2B5EF4-FFF2-40B4-BE49-F238E27FC236}">
                          <a16:creationId xmlns:a16="http://schemas.microsoft.com/office/drawing/2014/main" id="{B2D5FAC8-FC88-F54C-BDD3-DBBA441BA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81" name="Freeform 2480">
                      <a:extLst>
                        <a:ext uri="{FF2B5EF4-FFF2-40B4-BE49-F238E27FC236}">
                          <a16:creationId xmlns:a16="http://schemas.microsoft.com/office/drawing/2014/main" id="{65D4A208-EEE1-614C-8155-5AF747A70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82" name="Freeform 2481">
                      <a:extLst>
                        <a:ext uri="{FF2B5EF4-FFF2-40B4-BE49-F238E27FC236}">
                          <a16:creationId xmlns:a16="http://schemas.microsoft.com/office/drawing/2014/main" id="{E02323BC-07F6-0E43-AAD0-7D5FC9667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520" name="TextBox 2519">
                <a:extLst>
                  <a:ext uri="{FF2B5EF4-FFF2-40B4-BE49-F238E27FC236}">
                    <a16:creationId xmlns:a16="http://schemas.microsoft.com/office/drawing/2014/main" id="{4E776991-C8D1-FE47-8CEB-7958DC82D180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553997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521" name="TextBox 2520">
                <a:extLst>
                  <a:ext uri="{FF2B5EF4-FFF2-40B4-BE49-F238E27FC236}">
                    <a16:creationId xmlns:a16="http://schemas.microsoft.com/office/drawing/2014/main" id="{5B2F7EF0-1AE4-384B-84E4-C2AB9242B41D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553997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id="{4C187293-B31F-DD4B-B02E-AA7502D95F77}"/>
                </a:ext>
              </a:extLst>
            </p:cNvPr>
            <p:cNvGrpSpPr/>
            <p:nvPr/>
          </p:nvGrpSpPr>
          <p:grpSpPr>
            <a:xfrm>
              <a:off x="2237643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524" name="Straight Connector 2523">
                <a:extLst>
                  <a:ext uri="{FF2B5EF4-FFF2-40B4-BE49-F238E27FC236}">
                    <a16:creationId xmlns:a16="http://schemas.microsoft.com/office/drawing/2014/main" id="{1ED8AC55-11BB-6447-A59F-9BC3CE17F5A0}"/>
                  </a:ext>
                </a:extLst>
              </p:cNvPr>
              <p:cNvCxnSpPr>
                <a:cxnSpLocks/>
                <a:endCxn id="2729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5" name="Straight Connector 2524">
                <a:extLst>
                  <a:ext uri="{FF2B5EF4-FFF2-40B4-BE49-F238E27FC236}">
                    <a16:creationId xmlns:a16="http://schemas.microsoft.com/office/drawing/2014/main" id="{D74FF846-8950-454D-8D28-14B37F33CF78}"/>
                  </a:ext>
                </a:extLst>
              </p:cNvPr>
              <p:cNvCxnSpPr>
                <a:cxnSpLocks/>
                <a:endCxn id="2673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6" name="Straight Connector 2525">
                <a:extLst>
                  <a:ext uri="{FF2B5EF4-FFF2-40B4-BE49-F238E27FC236}">
                    <a16:creationId xmlns:a16="http://schemas.microsoft.com/office/drawing/2014/main" id="{8BB6C9F9-7F62-5D4C-8BC3-AB831BBA6FA5}"/>
                  </a:ext>
                </a:extLst>
              </p:cNvPr>
              <p:cNvCxnSpPr>
                <a:cxnSpLocks/>
                <a:endCxn id="2552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7" name="Group 2526">
                <a:extLst>
                  <a:ext uri="{FF2B5EF4-FFF2-40B4-BE49-F238E27FC236}">
                    <a16:creationId xmlns:a16="http://schemas.microsoft.com/office/drawing/2014/main" id="{9DA69560-9C09-1344-9ECD-FAAC35D0E4CF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11" name="Group 506">
                  <a:extLst>
                    <a:ext uri="{FF2B5EF4-FFF2-40B4-BE49-F238E27FC236}">
                      <a16:creationId xmlns:a16="http://schemas.microsoft.com/office/drawing/2014/main" id="{3DE293AB-354C-3D4E-AF77-A8BC6A8666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733" name="Rectangle 2732">
                    <a:extLst>
                      <a:ext uri="{FF2B5EF4-FFF2-40B4-BE49-F238E27FC236}">
                        <a16:creationId xmlns:a16="http://schemas.microsoft.com/office/drawing/2014/main" id="{F41FBD55-6F85-C940-BF5A-15855458F0D6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4" name="Straight Connector 2733">
                    <a:extLst>
                      <a:ext uri="{FF2B5EF4-FFF2-40B4-BE49-F238E27FC236}">
                        <a16:creationId xmlns:a16="http://schemas.microsoft.com/office/drawing/2014/main" id="{DAE2A8F7-1A4E-4F4A-B732-707B343FED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5" name="Rectangle 2734">
                    <a:extLst>
                      <a:ext uri="{FF2B5EF4-FFF2-40B4-BE49-F238E27FC236}">
                        <a16:creationId xmlns:a16="http://schemas.microsoft.com/office/drawing/2014/main" id="{00602BD5-B264-2845-BE82-5316F863DAC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6" name="Straight Connector 2735">
                    <a:extLst>
                      <a:ext uri="{FF2B5EF4-FFF2-40B4-BE49-F238E27FC236}">
                        <a16:creationId xmlns:a16="http://schemas.microsoft.com/office/drawing/2014/main" id="{4E0BCD8F-9A06-0140-BC9B-B3E3303991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7" name="Rectangle 2736">
                    <a:extLst>
                      <a:ext uri="{FF2B5EF4-FFF2-40B4-BE49-F238E27FC236}">
                        <a16:creationId xmlns:a16="http://schemas.microsoft.com/office/drawing/2014/main" id="{D712E0F5-0513-BB45-8E9B-B81FA1BC20F0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38" name="Rectangle 2737">
                    <a:extLst>
                      <a:ext uri="{FF2B5EF4-FFF2-40B4-BE49-F238E27FC236}">
                        <a16:creationId xmlns:a16="http://schemas.microsoft.com/office/drawing/2014/main" id="{BF3F1C10-303E-6A4A-8B78-0F63CBAF022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9" name="Straight Connector 2738">
                    <a:extLst>
                      <a:ext uri="{FF2B5EF4-FFF2-40B4-BE49-F238E27FC236}">
                        <a16:creationId xmlns:a16="http://schemas.microsoft.com/office/drawing/2014/main" id="{FDF6D16F-9E34-9D4D-93B8-F8884A66A9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40" name="Group 544">
                    <a:extLst>
                      <a:ext uri="{FF2B5EF4-FFF2-40B4-BE49-F238E27FC236}">
                        <a16:creationId xmlns:a16="http://schemas.microsoft.com/office/drawing/2014/main" id="{D5C30A36-4DAB-3A4D-A833-1018AC21A4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8" name="Straight Connector 2767">
                      <a:extLst>
                        <a:ext uri="{FF2B5EF4-FFF2-40B4-BE49-F238E27FC236}">
                          <a16:creationId xmlns:a16="http://schemas.microsoft.com/office/drawing/2014/main" id="{E27F92D6-260D-2E45-9499-FD8B2C615E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9" name="Straight Connector 2768">
                      <a:extLst>
                        <a:ext uri="{FF2B5EF4-FFF2-40B4-BE49-F238E27FC236}">
                          <a16:creationId xmlns:a16="http://schemas.microsoft.com/office/drawing/2014/main" id="{93F6D570-E065-F14B-830D-EB1C2FFAF7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1" name="Group 547">
                    <a:extLst>
                      <a:ext uri="{FF2B5EF4-FFF2-40B4-BE49-F238E27FC236}">
                        <a16:creationId xmlns:a16="http://schemas.microsoft.com/office/drawing/2014/main" id="{F4B055DF-F63D-294E-8484-5941996AFF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6" name="Straight Connector 2765">
                      <a:extLst>
                        <a:ext uri="{FF2B5EF4-FFF2-40B4-BE49-F238E27FC236}">
                          <a16:creationId xmlns:a16="http://schemas.microsoft.com/office/drawing/2014/main" id="{8B34D140-14F4-4248-A489-1BF7CABF05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7" name="Straight Connector 2766">
                      <a:extLst>
                        <a:ext uri="{FF2B5EF4-FFF2-40B4-BE49-F238E27FC236}">
                          <a16:creationId xmlns:a16="http://schemas.microsoft.com/office/drawing/2014/main" id="{155D9386-0789-A142-8372-62CF9BB2A6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2" name="Group 549">
                    <a:extLst>
                      <a:ext uri="{FF2B5EF4-FFF2-40B4-BE49-F238E27FC236}">
                        <a16:creationId xmlns:a16="http://schemas.microsoft.com/office/drawing/2014/main" id="{D50E89CA-CD70-FA46-B0A8-1650F15661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4" name="Straight Connector 2763">
                      <a:extLst>
                        <a:ext uri="{FF2B5EF4-FFF2-40B4-BE49-F238E27FC236}">
                          <a16:creationId xmlns:a16="http://schemas.microsoft.com/office/drawing/2014/main" id="{6E0DDC7A-684C-6F49-BC27-2648B888EA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5" name="Straight Connector 2764">
                      <a:extLst>
                        <a:ext uri="{FF2B5EF4-FFF2-40B4-BE49-F238E27FC236}">
                          <a16:creationId xmlns:a16="http://schemas.microsoft.com/office/drawing/2014/main" id="{F3450A3B-24B5-E14F-9595-411773CF5D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3" name="Group 550">
                    <a:extLst>
                      <a:ext uri="{FF2B5EF4-FFF2-40B4-BE49-F238E27FC236}">
                        <a16:creationId xmlns:a16="http://schemas.microsoft.com/office/drawing/2014/main" id="{B24B2555-6135-6149-81C8-6AEE217475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2" name="Straight Connector 2761">
                      <a:extLst>
                        <a:ext uri="{FF2B5EF4-FFF2-40B4-BE49-F238E27FC236}">
                          <a16:creationId xmlns:a16="http://schemas.microsoft.com/office/drawing/2014/main" id="{8B211ACE-8C74-3648-8DE8-3E296E0AD9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3" name="Straight Connector 2762">
                      <a:extLst>
                        <a:ext uri="{FF2B5EF4-FFF2-40B4-BE49-F238E27FC236}">
                          <a16:creationId xmlns:a16="http://schemas.microsoft.com/office/drawing/2014/main" id="{7D11B897-CDCF-654D-AC91-1CA3BD9F2FB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4" name="Group 551">
                    <a:extLst>
                      <a:ext uri="{FF2B5EF4-FFF2-40B4-BE49-F238E27FC236}">
                        <a16:creationId xmlns:a16="http://schemas.microsoft.com/office/drawing/2014/main" id="{D901633A-5E23-FB46-A17D-B9FFA5D926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0" name="Straight Connector 2759">
                      <a:extLst>
                        <a:ext uri="{FF2B5EF4-FFF2-40B4-BE49-F238E27FC236}">
                          <a16:creationId xmlns:a16="http://schemas.microsoft.com/office/drawing/2014/main" id="{8E9720F0-255B-A446-B560-E69EC959AC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1" name="Straight Connector 2760">
                      <a:extLst>
                        <a:ext uri="{FF2B5EF4-FFF2-40B4-BE49-F238E27FC236}">
                          <a16:creationId xmlns:a16="http://schemas.microsoft.com/office/drawing/2014/main" id="{30116532-BF22-9148-8E8E-3FCC90F476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5" name="Group 552">
                    <a:extLst>
                      <a:ext uri="{FF2B5EF4-FFF2-40B4-BE49-F238E27FC236}">
                        <a16:creationId xmlns:a16="http://schemas.microsoft.com/office/drawing/2014/main" id="{BFA72039-BE3C-2E42-A7E7-E356F04251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8" name="Straight Connector 2757">
                      <a:extLst>
                        <a:ext uri="{FF2B5EF4-FFF2-40B4-BE49-F238E27FC236}">
                          <a16:creationId xmlns:a16="http://schemas.microsoft.com/office/drawing/2014/main" id="{8CF71F82-8C1C-8843-9F28-6116B2FE0D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9" name="Straight Connector 2758">
                      <a:extLst>
                        <a:ext uri="{FF2B5EF4-FFF2-40B4-BE49-F238E27FC236}">
                          <a16:creationId xmlns:a16="http://schemas.microsoft.com/office/drawing/2014/main" id="{F6DCCB7B-F5F9-A04C-AFC4-BD71D28E4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6" name="Group 555">
                    <a:extLst>
                      <a:ext uri="{FF2B5EF4-FFF2-40B4-BE49-F238E27FC236}">
                        <a16:creationId xmlns:a16="http://schemas.microsoft.com/office/drawing/2014/main" id="{6A530D90-27E0-CD40-9BA6-0373C29004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6" name="Straight Connector 2755">
                      <a:extLst>
                        <a:ext uri="{FF2B5EF4-FFF2-40B4-BE49-F238E27FC236}">
                          <a16:creationId xmlns:a16="http://schemas.microsoft.com/office/drawing/2014/main" id="{E71D6C84-9983-D740-970A-2911C2816D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7" name="Straight Connector 2756">
                      <a:extLst>
                        <a:ext uri="{FF2B5EF4-FFF2-40B4-BE49-F238E27FC236}">
                          <a16:creationId xmlns:a16="http://schemas.microsoft.com/office/drawing/2014/main" id="{0FC87A53-51D1-2947-931D-D178AF08E4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7" name="Group 556">
                    <a:extLst>
                      <a:ext uri="{FF2B5EF4-FFF2-40B4-BE49-F238E27FC236}">
                        <a16:creationId xmlns:a16="http://schemas.microsoft.com/office/drawing/2014/main" id="{D9EC563E-C6AF-2346-A464-2F7D9C7C4A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4" name="Straight Connector 2753">
                      <a:extLst>
                        <a:ext uri="{FF2B5EF4-FFF2-40B4-BE49-F238E27FC236}">
                          <a16:creationId xmlns:a16="http://schemas.microsoft.com/office/drawing/2014/main" id="{C041B78A-B9A2-3C48-A080-06A66FE86E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5" name="Straight Connector 2754">
                      <a:extLst>
                        <a:ext uri="{FF2B5EF4-FFF2-40B4-BE49-F238E27FC236}">
                          <a16:creationId xmlns:a16="http://schemas.microsoft.com/office/drawing/2014/main" id="{EC3F30A6-DC74-FB43-A7BC-1FF35E8CD6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8" name="Group 557">
                    <a:extLst>
                      <a:ext uri="{FF2B5EF4-FFF2-40B4-BE49-F238E27FC236}">
                        <a16:creationId xmlns:a16="http://schemas.microsoft.com/office/drawing/2014/main" id="{4D7460FE-63B5-D546-8F1C-0C440BE7FF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2" name="Straight Connector 2751">
                      <a:extLst>
                        <a:ext uri="{FF2B5EF4-FFF2-40B4-BE49-F238E27FC236}">
                          <a16:creationId xmlns:a16="http://schemas.microsoft.com/office/drawing/2014/main" id="{BA826C7B-B44F-7145-928F-69F420AD5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3" name="Straight Connector 2752">
                      <a:extLst>
                        <a:ext uri="{FF2B5EF4-FFF2-40B4-BE49-F238E27FC236}">
                          <a16:creationId xmlns:a16="http://schemas.microsoft.com/office/drawing/2014/main" id="{1ACD8343-22C8-1C48-A31D-CB4C891A0A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9" name="Group 558">
                    <a:extLst>
                      <a:ext uri="{FF2B5EF4-FFF2-40B4-BE49-F238E27FC236}">
                        <a16:creationId xmlns:a16="http://schemas.microsoft.com/office/drawing/2014/main" id="{059217EA-0752-2349-9F7B-68A9B02C6C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0" name="Straight Connector 2749">
                      <a:extLst>
                        <a:ext uri="{FF2B5EF4-FFF2-40B4-BE49-F238E27FC236}">
                          <a16:creationId xmlns:a16="http://schemas.microsoft.com/office/drawing/2014/main" id="{D3712AF7-4AEA-D342-B736-DB20BE3BD8E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1" name="Straight Connector 2750">
                      <a:extLst>
                        <a:ext uri="{FF2B5EF4-FFF2-40B4-BE49-F238E27FC236}">
                          <a16:creationId xmlns:a16="http://schemas.microsoft.com/office/drawing/2014/main" id="{08D5FBCE-B9F5-E941-9CBF-8961016B5C7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12" name="Straight Connector 2711">
                  <a:extLst>
                    <a:ext uri="{FF2B5EF4-FFF2-40B4-BE49-F238E27FC236}">
                      <a16:creationId xmlns:a16="http://schemas.microsoft.com/office/drawing/2014/main" id="{92855798-1D4C-9349-8D0B-A6B6BB63187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3" name="Straight Connector 2712">
                  <a:extLst>
                    <a:ext uri="{FF2B5EF4-FFF2-40B4-BE49-F238E27FC236}">
                      <a16:creationId xmlns:a16="http://schemas.microsoft.com/office/drawing/2014/main" id="{16F6F2D2-CF35-4947-AB35-4E484FED3307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4" name="Straight Connector 2713">
                  <a:extLst>
                    <a:ext uri="{FF2B5EF4-FFF2-40B4-BE49-F238E27FC236}">
                      <a16:creationId xmlns:a16="http://schemas.microsoft.com/office/drawing/2014/main" id="{C038B5EE-CAAA-5042-A0A9-250469EFEAB9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5" name="Straight Connector 2714">
                  <a:extLst>
                    <a:ext uri="{FF2B5EF4-FFF2-40B4-BE49-F238E27FC236}">
                      <a16:creationId xmlns:a16="http://schemas.microsoft.com/office/drawing/2014/main" id="{1A8B2F4A-59E8-8E4D-AF16-E30588C169E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6" name="Straight Connector 2715">
                  <a:extLst>
                    <a:ext uri="{FF2B5EF4-FFF2-40B4-BE49-F238E27FC236}">
                      <a16:creationId xmlns:a16="http://schemas.microsoft.com/office/drawing/2014/main" id="{89C9CD5E-A8D9-8646-8D8A-33C8E6348B7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7" name="Straight Connector 2716">
                  <a:extLst>
                    <a:ext uri="{FF2B5EF4-FFF2-40B4-BE49-F238E27FC236}">
                      <a16:creationId xmlns:a16="http://schemas.microsoft.com/office/drawing/2014/main" id="{2380D10B-02D7-7D4D-858E-7B9E0F25EA4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8" name="Straight Connector 2717">
                  <a:extLst>
                    <a:ext uri="{FF2B5EF4-FFF2-40B4-BE49-F238E27FC236}">
                      <a16:creationId xmlns:a16="http://schemas.microsoft.com/office/drawing/2014/main" id="{E4D4FEF4-0BC3-DA4D-B1B2-68728DF20B49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9" name="Straight Connector 2718">
                  <a:extLst>
                    <a:ext uri="{FF2B5EF4-FFF2-40B4-BE49-F238E27FC236}">
                      <a16:creationId xmlns:a16="http://schemas.microsoft.com/office/drawing/2014/main" id="{F6E061C3-ABF4-144A-848C-5BEF31ADECF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0" name="Straight Connector 2719">
                  <a:extLst>
                    <a:ext uri="{FF2B5EF4-FFF2-40B4-BE49-F238E27FC236}">
                      <a16:creationId xmlns:a16="http://schemas.microsoft.com/office/drawing/2014/main" id="{B9405782-3E20-3B45-B0D6-9589D7CF19A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1" name="Straight Connector 2720">
                  <a:extLst>
                    <a:ext uri="{FF2B5EF4-FFF2-40B4-BE49-F238E27FC236}">
                      <a16:creationId xmlns:a16="http://schemas.microsoft.com/office/drawing/2014/main" id="{915303A3-B5C1-2348-8424-C6383598B92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2" name="Straight Connector 2721">
                  <a:extLst>
                    <a:ext uri="{FF2B5EF4-FFF2-40B4-BE49-F238E27FC236}">
                      <a16:creationId xmlns:a16="http://schemas.microsoft.com/office/drawing/2014/main" id="{102738D2-18A6-AA40-B466-CA08495E568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3" name="Straight Connector 2722">
                  <a:extLst>
                    <a:ext uri="{FF2B5EF4-FFF2-40B4-BE49-F238E27FC236}">
                      <a16:creationId xmlns:a16="http://schemas.microsoft.com/office/drawing/2014/main" id="{F22F42B5-4E9C-5248-A274-FEB9C75B6F5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4" name="Straight Connector 2723">
                  <a:extLst>
                    <a:ext uri="{FF2B5EF4-FFF2-40B4-BE49-F238E27FC236}">
                      <a16:creationId xmlns:a16="http://schemas.microsoft.com/office/drawing/2014/main" id="{FD887A2F-12F9-8644-B716-BD003AA9A24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25" name="Group 2724">
                  <a:extLst>
                    <a:ext uri="{FF2B5EF4-FFF2-40B4-BE49-F238E27FC236}">
                      <a16:creationId xmlns:a16="http://schemas.microsoft.com/office/drawing/2014/main" id="{8C1E25E6-6E1F-FF4E-A660-BFCB7345C0B3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26" name="Rectangle 2725">
                    <a:extLst>
                      <a:ext uri="{FF2B5EF4-FFF2-40B4-BE49-F238E27FC236}">
                        <a16:creationId xmlns:a16="http://schemas.microsoft.com/office/drawing/2014/main" id="{56B3F659-21EF-0049-84CB-E92BC0D0E74E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27" name="Freeform 2726">
                    <a:extLst>
                      <a:ext uri="{FF2B5EF4-FFF2-40B4-BE49-F238E27FC236}">
                        <a16:creationId xmlns:a16="http://schemas.microsoft.com/office/drawing/2014/main" id="{5C8E3830-BF24-0348-9A82-855D2C48E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728" name="Group 2727">
                    <a:extLst>
                      <a:ext uri="{FF2B5EF4-FFF2-40B4-BE49-F238E27FC236}">
                        <a16:creationId xmlns:a16="http://schemas.microsoft.com/office/drawing/2014/main" id="{4B5333A7-A95F-C347-8CC8-BABA141D6C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29" name="Freeform 2728">
                      <a:extLst>
                        <a:ext uri="{FF2B5EF4-FFF2-40B4-BE49-F238E27FC236}">
                          <a16:creationId xmlns:a16="http://schemas.microsoft.com/office/drawing/2014/main" id="{92C3D09B-112B-9D41-BF39-03E09E32E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30" name="Freeform 2729">
                      <a:extLst>
                        <a:ext uri="{FF2B5EF4-FFF2-40B4-BE49-F238E27FC236}">
                          <a16:creationId xmlns:a16="http://schemas.microsoft.com/office/drawing/2014/main" id="{C29A1B9B-959D-F34E-A166-6CCBBC871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31" name="Freeform 2730">
                      <a:extLst>
                        <a:ext uri="{FF2B5EF4-FFF2-40B4-BE49-F238E27FC236}">
                          <a16:creationId xmlns:a16="http://schemas.microsoft.com/office/drawing/2014/main" id="{597F3699-7468-9D4D-8979-E5C8A48E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32" name="Freeform 2731">
                      <a:extLst>
                        <a:ext uri="{FF2B5EF4-FFF2-40B4-BE49-F238E27FC236}">
                          <a16:creationId xmlns:a16="http://schemas.microsoft.com/office/drawing/2014/main" id="{97195BD3-473E-0E49-A1FB-18A9CD9A8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2528" name="Straight Connector 2527">
                <a:extLst>
                  <a:ext uri="{FF2B5EF4-FFF2-40B4-BE49-F238E27FC236}">
                    <a16:creationId xmlns:a16="http://schemas.microsoft.com/office/drawing/2014/main" id="{516A4D27-52E4-DA41-BD9B-30D14B81A0CD}"/>
                  </a:ext>
                </a:extLst>
              </p:cNvPr>
              <p:cNvCxnSpPr>
                <a:cxnSpLocks/>
                <a:endCxn id="2611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9" name="Group 2528">
                <a:extLst>
                  <a:ext uri="{FF2B5EF4-FFF2-40B4-BE49-F238E27FC236}">
                    <a16:creationId xmlns:a16="http://schemas.microsoft.com/office/drawing/2014/main" id="{FEAF1439-07B9-B34F-BA33-4844CED96955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652" name="Group 506">
                  <a:extLst>
                    <a:ext uri="{FF2B5EF4-FFF2-40B4-BE49-F238E27FC236}">
                      <a16:creationId xmlns:a16="http://schemas.microsoft.com/office/drawing/2014/main" id="{035788A8-C823-0641-8B0A-765D173FB6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74" name="Rectangle 2673">
                    <a:extLst>
                      <a:ext uri="{FF2B5EF4-FFF2-40B4-BE49-F238E27FC236}">
                        <a16:creationId xmlns:a16="http://schemas.microsoft.com/office/drawing/2014/main" id="{7494D0C8-A13D-0446-AD92-3571A0460A1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5" name="Straight Connector 2674">
                    <a:extLst>
                      <a:ext uri="{FF2B5EF4-FFF2-40B4-BE49-F238E27FC236}">
                        <a16:creationId xmlns:a16="http://schemas.microsoft.com/office/drawing/2014/main" id="{32323868-FEF5-4347-A411-83B83EE5B7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6" name="Rectangle 2675">
                    <a:extLst>
                      <a:ext uri="{FF2B5EF4-FFF2-40B4-BE49-F238E27FC236}">
                        <a16:creationId xmlns:a16="http://schemas.microsoft.com/office/drawing/2014/main" id="{FD66C5F6-A566-F143-AE73-8F35102F70A6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7" name="Straight Connector 2676">
                    <a:extLst>
                      <a:ext uri="{FF2B5EF4-FFF2-40B4-BE49-F238E27FC236}">
                        <a16:creationId xmlns:a16="http://schemas.microsoft.com/office/drawing/2014/main" id="{E00B3598-77A2-B346-AE64-13E4A7218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8" name="Rectangle 2677">
                    <a:extLst>
                      <a:ext uri="{FF2B5EF4-FFF2-40B4-BE49-F238E27FC236}">
                        <a16:creationId xmlns:a16="http://schemas.microsoft.com/office/drawing/2014/main" id="{D0A9CE37-966A-1B46-9B34-AC1358A24B3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79" name="Rectangle 2678">
                    <a:extLst>
                      <a:ext uri="{FF2B5EF4-FFF2-40B4-BE49-F238E27FC236}">
                        <a16:creationId xmlns:a16="http://schemas.microsoft.com/office/drawing/2014/main" id="{C9142642-519B-5F42-8CA6-EBDEE317541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80" name="Straight Connector 2679">
                    <a:extLst>
                      <a:ext uri="{FF2B5EF4-FFF2-40B4-BE49-F238E27FC236}">
                        <a16:creationId xmlns:a16="http://schemas.microsoft.com/office/drawing/2014/main" id="{0F8F2436-A4A0-244D-B3C0-1A37A374EB3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81" name="Group 544">
                    <a:extLst>
                      <a:ext uri="{FF2B5EF4-FFF2-40B4-BE49-F238E27FC236}">
                        <a16:creationId xmlns:a16="http://schemas.microsoft.com/office/drawing/2014/main" id="{4CD2238B-39F6-4345-913A-6524EB54B7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9" name="Straight Connector 2708">
                      <a:extLst>
                        <a:ext uri="{FF2B5EF4-FFF2-40B4-BE49-F238E27FC236}">
                          <a16:creationId xmlns:a16="http://schemas.microsoft.com/office/drawing/2014/main" id="{326428B6-7080-FA4F-B82E-39C09E065A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0" name="Straight Connector 2709">
                      <a:extLst>
                        <a:ext uri="{FF2B5EF4-FFF2-40B4-BE49-F238E27FC236}">
                          <a16:creationId xmlns:a16="http://schemas.microsoft.com/office/drawing/2014/main" id="{97068EDE-C96C-3049-AF86-FF2CE0E61A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2" name="Group 547">
                    <a:extLst>
                      <a:ext uri="{FF2B5EF4-FFF2-40B4-BE49-F238E27FC236}">
                        <a16:creationId xmlns:a16="http://schemas.microsoft.com/office/drawing/2014/main" id="{6D6DE228-D319-0645-BF61-D932EA68C5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7" name="Straight Connector 2706">
                      <a:extLst>
                        <a:ext uri="{FF2B5EF4-FFF2-40B4-BE49-F238E27FC236}">
                          <a16:creationId xmlns:a16="http://schemas.microsoft.com/office/drawing/2014/main" id="{D7EF321D-7E1E-7C44-9E11-1F807665DA4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8" name="Straight Connector 2707">
                      <a:extLst>
                        <a:ext uri="{FF2B5EF4-FFF2-40B4-BE49-F238E27FC236}">
                          <a16:creationId xmlns:a16="http://schemas.microsoft.com/office/drawing/2014/main" id="{4A5C36D2-1A3B-BB4F-AA2D-7E93B88080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3" name="Group 549">
                    <a:extLst>
                      <a:ext uri="{FF2B5EF4-FFF2-40B4-BE49-F238E27FC236}">
                        <a16:creationId xmlns:a16="http://schemas.microsoft.com/office/drawing/2014/main" id="{F9A25F8F-FF43-3947-8353-B6A2E78C62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5" name="Straight Connector 2704">
                      <a:extLst>
                        <a:ext uri="{FF2B5EF4-FFF2-40B4-BE49-F238E27FC236}">
                          <a16:creationId xmlns:a16="http://schemas.microsoft.com/office/drawing/2014/main" id="{F88EE6A5-D2EA-E545-8107-F3988F05BD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6" name="Straight Connector 2705">
                      <a:extLst>
                        <a:ext uri="{FF2B5EF4-FFF2-40B4-BE49-F238E27FC236}">
                          <a16:creationId xmlns:a16="http://schemas.microsoft.com/office/drawing/2014/main" id="{A0C1C194-65DA-E141-A9C5-32F67C1FCC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4" name="Group 550">
                    <a:extLst>
                      <a:ext uri="{FF2B5EF4-FFF2-40B4-BE49-F238E27FC236}">
                        <a16:creationId xmlns:a16="http://schemas.microsoft.com/office/drawing/2014/main" id="{0062A062-A807-9A43-8C7A-C1AD2D7509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3" name="Straight Connector 2702">
                      <a:extLst>
                        <a:ext uri="{FF2B5EF4-FFF2-40B4-BE49-F238E27FC236}">
                          <a16:creationId xmlns:a16="http://schemas.microsoft.com/office/drawing/2014/main" id="{FF5F221B-378C-984F-93E8-7B92737AC7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4" name="Straight Connector 2703">
                      <a:extLst>
                        <a:ext uri="{FF2B5EF4-FFF2-40B4-BE49-F238E27FC236}">
                          <a16:creationId xmlns:a16="http://schemas.microsoft.com/office/drawing/2014/main" id="{F02BA098-B806-4247-87C5-7685B30FD6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5" name="Group 551">
                    <a:extLst>
                      <a:ext uri="{FF2B5EF4-FFF2-40B4-BE49-F238E27FC236}">
                        <a16:creationId xmlns:a16="http://schemas.microsoft.com/office/drawing/2014/main" id="{D556F490-05B7-9D47-876A-3DCD2A7CA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1" name="Straight Connector 2700">
                      <a:extLst>
                        <a:ext uri="{FF2B5EF4-FFF2-40B4-BE49-F238E27FC236}">
                          <a16:creationId xmlns:a16="http://schemas.microsoft.com/office/drawing/2014/main" id="{034D07EB-9262-1248-B778-B995468AE7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2" name="Straight Connector 2701">
                      <a:extLst>
                        <a:ext uri="{FF2B5EF4-FFF2-40B4-BE49-F238E27FC236}">
                          <a16:creationId xmlns:a16="http://schemas.microsoft.com/office/drawing/2014/main" id="{4ACF7225-C815-6F47-81CE-EB2D3B624E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6" name="Group 552">
                    <a:extLst>
                      <a:ext uri="{FF2B5EF4-FFF2-40B4-BE49-F238E27FC236}">
                        <a16:creationId xmlns:a16="http://schemas.microsoft.com/office/drawing/2014/main" id="{CFE83555-35C6-BC45-9536-2D5EA4F18D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9" name="Straight Connector 2698">
                      <a:extLst>
                        <a:ext uri="{FF2B5EF4-FFF2-40B4-BE49-F238E27FC236}">
                          <a16:creationId xmlns:a16="http://schemas.microsoft.com/office/drawing/2014/main" id="{44AA5AB1-F7AB-EE40-BBD1-8BEE203967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0" name="Straight Connector 2699">
                      <a:extLst>
                        <a:ext uri="{FF2B5EF4-FFF2-40B4-BE49-F238E27FC236}">
                          <a16:creationId xmlns:a16="http://schemas.microsoft.com/office/drawing/2014/main" id="{BA69000A-83EB-D541-966D-F8C52CE0DE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7" name="Group 555">
                    <a:extLst>
                      <a:ext uri="{FF2B5EF4-FFF2-40B4-BE49-F238E27FC236}">
                        <a16:creationId xmlns:a16="http://schemas.microsoft.com/office/drawing/2014/main" id="{3C06EBAD-5D3A-2249-95AF-5C0E7DA96F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7" name="Straight Connector 2696">
                      <a:extLst>
                        <a:ext uri="{FF2B5EF4-FFF2-40B4-BE49-F238E27FC236}">
                          <a16:creationId xmlns:a16="http://schemas.microsoft.com/office/drawing/2014/main" id="{FAB299D8-25E4-DB40-B2FF-BA322C7470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8" name="Straight Connector 2697">
                      <a:extLst>
                        <a:ext uri="{FF2B5EF4-FFF2-40B4-BE49-F238E27FC236}">
                          <a16:creationId xmlns:a16="http://schemas.microsoft.com/office/drawing/2014/main" id="{6DE2C72E-6EA3-AD4D-9AD3-E0DFC07516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8" name="Group 556">
                    <a:extLst>
                      <a:ext uri="{FF2B5EF4-FFF2-40B4-BE49-F238E27FC236}">
                        <a16:creationId xmlns:a16="http://schemas.microsoft.com/office/drawing/2014/main" id="{2E67B371-181E-9F47-90AF-9948D1DBD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5" name="Straight Connector 2694">
                      <a:extLst>
                        <a:ext uri="{FF2B5EF4-FFF2-40B4-BE49-F238E27FC236}">
                          <a16:creationId xmlns:a16="http://schemas.microsoft.com/office/drawing/2014/main" id="{ADCE692A-981A-CC4C-BC21-8A762332F7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6" name="Straight Connector 2695">
                      <a:extLst>
                        <a:ext uri="{FF2B5EF4-FFF2-40B4-BE49-F238E27FC236}">
                          <a16:creationId xmlns:a16="http://schemas.microsoft.com/office/drawing/2014/main" id="{06B55BD8-5DAC-E340-A23B-3DF12BF23F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9" name="Group 557">
                    <a:extLst>
                      <a:ext uri="{FF2B5EF4-FFF2-40B4-BE49-F238E27FC236}">
                        <a16:creationId xmlns:a16="http://schemas.microsoft.com/office/drawing/2014/main" id="{C4088A01-9248-2545-B9F8-D5F693A78E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3" name="Straight Connector 2692">
                      <a:extLst>
                        <a:ext uri="{FF2B5EF4-FFF2-40B4-BE49-F238E27FC236}">
                          <a16:creationId xmlns:a16="http://schemas.microsoft.com/office/drawing/2014/main" id="{FB2195F3-A4C6-4441-B7E2-E194BDA68A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4" name="Straight Connector 2693">
                      <a:extLst>
                        <a:ext uri="{FF2B5EF4-FFF2-40B4-BE49-F238E27FC236}">
                          <a16:creationId xmlns:a16="http://schemas.microsoft.com/office/drawing/2014/main" id="{FF0F9D1C-51A6-8046-9415-647EE722455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90" name="Group 558">
                    <a:extLst>
                      <a:ext uri="{FF2B5EF4-FFF2-40B4-BE49-F238E27FC236}">
                        <a16:creationId xmlns:a16="http://schemas.microsoft.com/office/drawing/2014/main" id="{74001BEB-1555-2249-88B0-0B7E43C8C0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1" name="Straight Connector 2690">
                      <a:extLst>
                        <a:ext uri="{FF2B5EF4-FFF2-40B4-BE49-F238E27FC236}">
                          <a16:creationId xmlns:a16="http://schemas.microsoft.com/office/drawing/2014/main" id="{F7875115-8920-1446-860A-3CE55A373C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2" name="Straight Connector 2691">
                      <a:extLst>
                        <a:ext uri="{FF2B5EF4-FFF2-40B4-BE49-F238E27FC236}">
                          <a16:creationId xmlns:a16="http://schemas.microsoft.com/office/drawing/2014/main" id="{AE6F0108-E5A2-ED49-B44A-CA2EEA8AA5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653" name="Straight Connector 2652">
                  <a:extLst>
                    <a:ext uri="{FF2B5EF4-FFF2-40B4-BE49-F238E27FC236}">
                      <a16:creationId xmlns:a16="http://schemas.microsoft.com/office/drawing/2014/main" id="{99C0B842-2650-074A-A671-B548AB1D1B7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4" name="Straight Connector 2653">
                  <a:extLst>
                    <a:ext uri="{FF2B5EF4-FFF2-40B4-BE49-F238E27FC236}">
                      <a16:creationId xmlns:a16="http://schemas.microsoft.com/office/drawing/2014/main" id="{9D2E1827-1FE4-AB4F-8FC1-593540CC108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5" name="Straight Connector 2654">
                  <a:extLst>
                    <a:ext uri="{FF2B5EF4-FFF2-40B4-BE49-F238E27FC236}">
                      <a16:creationId xmlns:a16="http://schemas.microsoft.com/office/drawing/2014/main" id="{13266EC0-DB31-DB41-82BD-180F5592BB7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6" name="Straight Connector 2655">
                  <a:extLst>
                    <a:ext uri="{FF2B5EF4-FFF2-40B4-BE49-F238E27FC236}">
                      <a16:creationId xmlns:a16="http://schemas.microsoft.com/office/drawing/2014/main" id="{667A5482-3F45-B54A-AE2C-760693899A0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7" name="Straight Connector 2656">
                  <a:extLst>
                    <a:ext uri="{FF2B5EF4-FFF2-40B4-BE49-F238E27FC236}">
                      <a16:creationId xmlns:a16="http://schemas.microsoft.com/office/drawing/2014/main" id="{5E26F1AA-C154-1840-BDEE-AD2D85A2061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8" name="Straight Connector 2657">
                  <a:extLst>
                    <a:ext uri="{FF2B5EF4-FFF2-40B4-BE49-F238E27FC236}">
                      <a16:creationId xmlns:a16="http://schemas.microsoft.com/office/drawing/2014/main" id="{69C8A4C5-29F2-504D-9832-BA7B5B92752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9" name="Straight Connector 2658">
                  <a:extLst>
                    <a:ext uri="{FF2B5EF4-FFF2-40B4-BE49-F238E27FC236}">
                      <a16:creationId xmlns:a16="http://schemas.microsoft.com/office/drawing/2014/main" id="{4CFE866F-E04D-614C-A078-C76ED9EB90D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0" name="Straight Connector 2659">
                  <a:extLst>
                    <a:ext uri="{FF2B5EF4-FFF2-40B4-BE49-F238E27FC236}">
                      <a16:creationId xmlns:a16="http://schemas.microsoft.com/office/drawing/2014/main" id="{6AFC21B9-ACF3-A944-8DD9-4AB2B9261AEA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1" name="Straight Connector 2660">
                  <a:extLst>
                    <a:ext uri="{FF2B5EF4-FFF2-40B4-BE49-F238E27FC236}">
                      <a16:creationId xmlns:a16="http://schemas.microsoft.com/office/drawing/2014/main" id="{FE1EE6F2-BBB5-174B-ADDF-F6D4BA7625F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2" name="Straight Connector 2661">
                  <a:extLst>
                    <a:ext uri="{FF2B5EF4-FFF2-40B4-BE49-F238E27FC236}">
                      <a16:creationId xmlns:a16="http://schemas.microsoft.com/office/drawing/2014/main" id="{15B5F4DE-410F-2341-9CE5-F9F738BF4C3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3" name="Straight Connector 2662">
                  <a:extLst>
                    <a:ext uri="{FF2B5EF4-FFF2-40B4-BE49-F238E27FC236}">
                      <a16:creationId xmlns:a16="http://schemas.microsoft.com/office/drawing/2014/main" id="{E700FDA0-0984-5447-8552-58F7A973221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4" name="Straight Connector 2663">
                  <a:extLst>
                    <a:ext uri="{FF2B5EF4-FFF2-40B4-BE49-F238E27FC236}">
                      <a16:creationId xmlns:a16="http://schemas.microsoft.com/office/drawing/2014/main" id="{CFB699C7-3856-6440-B7FC-EE22D9323C3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5" name="Straight Connector 2664">
                  <a:extLst>
                    <a:ext uri="{FF2B5EF4-FFF2-40B4-BE49-F238E27FC236}">
                      <a16:creationId xmlns:a16="http://schemas.microsoft.com/office/drawing/2014/main" id="{94E6F370-634E-B548-A88E-FF00664296D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66" name="Group 2665">
                  <a:extLst>
                    <a:ext uri="{FF2B5EF4-FFF2-40B4-BE49-F238E27FC236}">
                      <a16:creationId xmlns:a16="http://schemas.microsoft.com/office/drawing/2014/main" id="{F9A7E178-9A8D-9E46-9463-D4D086413FF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67" name="Rectangle 2666">
                    <a:extLst>
                      <a:ext uri="{FF2B5EF4-FFF2-40B4-BE49-F238E27FC236}">
                        <a16:creationId xmlns:a16="http://schemas.microsoft.com/office/drawing/2014/main" id="{61B77E3E-F5E4-D24A-8A85-8ABE9A78051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68" name="Freeform 2667">
                    <a:extLst>
                      <a:ext uri="{FF2B5EF4-FFF2-40B4-BE49-F238E27FC236}">
                        <a16:creationId xmlns:a16="http://schemas.microsoft.com/office/drawing/2014/main" id="{821BA21B-E8A5-224D-B461-D4200B531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69" name="Group 2668">
                    <a:extLst>
                      <a:ext uri="{FF2B5EF4-FFF2-40B4-BE49-F238E27FC236}">
                        <a16:creationId xmlns:a16="http://schemas.microsoft.com/office/drawing/2014/main" id="{51A12182-13E9-E649-BD3C-B202D79887C1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70" name="Freeform 2669">
                      <a:extLst>
                        <a:ext uri="{FF2B5EF4-FFF2-40B4-BE49-F238E27FC236}">
                          <a16:creationId xmlns:a16="http://schemas.microsoft.com/office/drawing/2014/main" id="{B9D68917-F9EC-C644-9FB0-B9BE560BC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71" name="Freeform 2670">
                      <a:extLst>
                        <a:ext uri="{FF2B5EF4-FFF2-40B4-BE49-F238E27FC236}">
                          <a16:creationId xmlns:a16="http://schemas.microsoft.com/office/drawing/2014/main" id="{097BF18B-953D-104D-8EB9-447FB708C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72" name="Freeform 2671">
                      <a:extLst>
                        <a:ext uri="{FF2B5EF4-FFF2-40B4-BE49-F238E27FC236}">
                          <a16:creationId xmlns:a16="http://schemas.microsoft.com/office/drawing/2014/main" id="{0A307EB1-DD6F-8F44-A5C5-FF9839417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73" name="Freeform 2672">
                      <a:extLst>
                        <a:ext uri="{FF2B5EF4-FFF2-40B4-BE49-F238E27FC236}">
                          <a16:creationId xmlns:a16="http://schemas.microsoft.com/office/drawing/2014/main" id="{C21ADCF9-EEDF-B044-AE74-F77C1C5BC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530" name="Group 2529">
                <a:extLst>
                  <a:ext uri="{FF2B5EF4-FFF2-40B4-BE49-F238E27FC236}">
                    <a16:creationId xmlns:a16="http://schemas.microsoft.com/office/drawing/2014/main" id="{B247061D-A89F-5541-90B5-BA808BF6F7FE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93" name="Group 506">
                  <a:extLst>
                    <a:ext uri="{FF2B5EF4-FFF2-40B4-BE49-F238E27FC236}">
                      <a16:creationId xmlns:a16="http://schemas.microsoft.com/office/drawing/2014/main" id="{10572AB2-C8AA-BD47-BE6F-856F85D93C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244CDD88-AB3F-1645-B344-9C2A1869E71E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6" name="Straight Connector 2615">
                    <a:extLst>
                      <a:ext uri="{FF2B5EF4-FFF2-40B4-BE49-F238E27FC236}">
                        <a16:creationId xmlns:a16="http://schemas.microsoft.com/office/drawing/2014/main" id="{4287D42C-DDBB-7844-B425-0B9CCE0F37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9DBFBEF6-7D02-6142-87B5-2E3945C9932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8" name="Straight Connector 2617">
                    <a:extLst>
                      <a:ext uri="{FF2B5EF4-FFF2-40B4-BE49-F238E27FC236}">
                        <a16:creationId xmlns:a16="http://schemas.microsoft.com/office/drawing/2014/main" id="{1528349E-DCC3-2744-B853-602D9074E7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53DF1FEF-4071-0343-969E-41AAC1B12921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85ABBBCC-66BE-9F44-81DD-0919D144E05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21" name="Straight Connector 2620">
                    <a:extLst>
                      <a:ext uri="{FF2B5EF4-FFF2-40B4-BE49-F238E27FC236}">
                        <a16:creationId xmlns:a16="http://schemas.microsoft.com/office/drawing/2014/main" id="{12698478-61EB-B343-8165-C1B948C726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22" name="Group 544">
                    <a:extLst>
                      <a:ext uri="{FF2B5EF4-FFF2-40B4-BE49-F238E27FC236}">
                        <a16:creationId xmlns:a16="http://schemas.microsoft.com/office/drawing/2014/main" id="{528FEFD8-7971-4F40-B254-33458D857B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50" name="Straight Connector 2649">
                      <a:extLst>
                        <a:ext uri="{FF2B5EF4-FFF2-40B4-BE49-F238E27FC236}">
                          <a16:creationId xmlns:a16="http://schemas.microsoft.com/office/drawing/2014/main" id="{DE5B333F-C0A6-2143-942F-7285B8DEFB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1" name="Straight Connector 2650">
                      <a:extLst>
                        <a:ext uri="{FF2B5EF4-FFF2-40B4-BE49-F238E27FC236}">
                          <a16:creationId xmlns:a16="http://schemas.microsoft.com/office/drawing/2014/main" id="{70054E87-1084-DC45-A8C1-6BA1F91957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3" name="Group 547">
                    <a:extLst>
                      <a:ext uri="{FF2B5EF4-FFF2-40B4-BE49-F238E27FC236}">
                        <a16:creationId xmlns:a16="http://schemas.microsoft.com/office/drawing/2014/main" id="{A0DA8582-E3D1-BE4D-A6A5-118A54FA72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8" name="Straight Connector 2647">
                      <a:extLst>
                        <a:ext uri="{FF2B5EF4-FFF2-40B4-BE49-F238E27FC236}">
                          <a16:creationId xmlns:a16="http://schemas.microsoft.com/office/drawing/2014/main" id="{FB2BCFB8-B23C-9648-80A4-B06368E3EF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9" name="Straight Connector 2648">
                      <a:extLst>
                        <a:ext uri="{FF2B5EF4-FFF2-40B4-BE49-F238E27FC236}">
                          <a16:creationId xmlns:a16="http://schemas.microsoft.com/office/drawing/2014/main" id="{ED446F30-E680-0A49-8CD0-05D6985397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4" name="Group 549">
                    <a:extLst>
                      <a:ext uri="{FF2B5EF4-FFF2-40B4-BE49-F238E27FC236}">
                        <a16:creationId xmlns:a16="http://schemas.microsoft.com/office/drawing/2014/main" id="{61881AA7-BEC5-DA4C-9D9D-51FF427D51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6" name="Straight Connector 2645">
                      <a:extLst>
                        <a:ext uri="{FF2B5EF4-FFF2-40B4-BE49-F238E27FC236}">
                          <a16:creationId xmlns:a16="http://schemas.microsoft.com/office/drawing/2014/main" id="{47CB8124-B4D9-F14E-9E99-54A79E970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7" name="Straight Connector 2646">
                      <a:extLst>
                        <a:ext uri="{FF2B5EF4-FFF2-40B4-BE49-F238E27FC236}">
                          <a16:creationId xmlns:a16="http://schemas.microsoft.com/office/drawing/2014/main" id="{5F29928C-B85A-A54F-A3D4-438CDAFD02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5" name="Group 550">
                    <a:extLst>
                      <a:ext uri="{FF2B5EF4-FFF2-40B4-BE49-F238E27FC236}">
                        <a16:creationId xmlns:a16="http://schemas.microsoft.com/office/drawing/2014/main" id="{EC0A6406-A83B-5B4D-B388-18F724008C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4" name="Straight Connector 2643">
                      <a:extLst>
                        <a:ext uri="{FF2B5EF4-FFF2-40B4-BE49-F238E27FC236}">
                          <a16:creationId xmlns:a16="http://schemas.microsoft.com/office/drawing/2014/main" id="{2955D3A5-E7D9-B648-82CC-A03BE980A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5" name="Straight Connector 2644">
                      <a:extLst>
                        <a:ext uri="{FF2B5EF4-FFF2-40B4-BE49-F238E27FC236}">
                          <a16:creationId xmlns:a16="http://schemas.microsoft.com/office/drawing/2014/main" id="{6FB11079-9CD4-B049-9045-E0EAA9099C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6" name="Group 551">
                    <a:extLst>
                      <a:ext uri="{FF2B5EF4-FFF2-40B4-BE49-F238E27FC236}">
                        <a16:creationId xmlns:a16="http://schemas.microsoft.com/office/drawing/2014/main" id="{7DF30373-36C8-1D47-9B4F-4899DAAF14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2" name="Straight Connector 2641">
                      <a:extLst>
                        <a:ext uri="{FF2B5EF4-FFF2-40B4-BE49-F238E27FC236}">
                          <a16:creationId xmlns:a16="http://schemas.microsoft.com/office/drawing/2014/main" id="{B1075FE5-1022-A74C-970A-CC77616AAC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3" name="Straight Connector 2642">
                      <a:extLst>
                        <a:ext uri="{FF2B5EF4-FFF2-40B4-BE49-F238E27FC236}">
                          <a16:creationId xmlns:a16="http://schemas.microsoft.com/office/drawing/2014/main" id="{DC2C28BA-26CB-A847-9DEB-287EE739B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7" name="Group 552">
                    <a:extLst>
                      <a:ext uri="{FF2B5EF4-FFF2-40B4-BE49-F238E27FC236}">
                        <a16:creationId xmlns:a16="http://schemas.microsoft.com/office/drawing/2014/main" id="{DAAE2BD1-5485-884D-B6DB-53CB14BD2E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0" name="Straight Connector 2639">
                      <a:extLst>
                        <a:ext uri="{FF2B5EF4-FFF2-40B4-BE49-F238E27FC236}">
                          <a16:creationId xmlns:a16="http://schemas.microsoft.com/office/drawing/2014/main" id="{D92F2268-7671-5D43-AFFD-2A080ABCEE4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1" name="Straight Connector 2640">
                      <a:extLst>
                        <a:ext uri="{FF2B5EF4-FFF2-40B4-BE49-F238E27FC236}">
                          <a16:creationId xmlns:a16="http://schemas.microsoft.com/office/drawing/2014/main" id="{F8B5DE4C-68E2-8B46-A1AF-673180D3D9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8" name="Group 555">
                    <a:extLst>
                      <a:ext uri="{FF2B5EF4-FFF2-40B4-BE49-F238E27FC236}">
                        <a16:creationId xmlns:a16="http://schemas.microsoft.com/office/drawing/2014/main" id="{EF8DBA8A-A876-D942-A2EE-B79F9D43E5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8" name="Straight Connector 2637">
                      <a:extLst>
                        <a:ext uri="{FF2B5EF4-FFF2-40B4-BE49-F238E27FC236}">
                          <a16:creationId xmlns:a16="http://schemas.microsoft.com/office/drawing/2014/main" id="{85C5C745-52D0-8440-AA0A-C1D1DE526A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9" name="Straight Connector 2638">
                      <a:extLst>
                        <a:ext uri="{FF2B5EF4-FFF2-40B4-BE49-F238E27FC236}">
                          <a16:creationId xmlns:a16="http://schemas.microsoft.com/office/drawing/2014/main" id="{908856FD-5DDB-D045-993D-16559E9B8D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9" name="Group 556">
                    <a:extLst>
                      <a:ext uri="{FF2B5EF4-FFF2-40B4-BE49-F238E27FC236}">
                        <a16:creationId xmlns:a16="http://schemas.microsoft.com/office/drawing/2014/main" id="{2564D952-975E-3F47-B4C6-3FFA63D34F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6" name="Straight Connector 2635">
                      <a:extLst>
                        <a:ext uri="{FF2B5EF4-FFF2-40B4-BE49-F238E27FC236}">
                          <a16:creationId xmlns:a16="http://schemas.microsoft.com/office/drawing/2014/main" id="{D91144BB-8083-7841-8535-049907AFB5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7" name="Straight Connector 2636">
                      <a:extLst>
                        <a:ext uri="{FF2B5EF4-FFF2-40B4-BE49-F238E27FC236}">
                          <a16:creationId xmlns:a16="http://schemas.microsoft.com/office/drawing/2014/main" id="{9A4467C1-072E-8B47-900C-0B390B731D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0" name="Group 557">
                    <a:extLst>
                      <a:ext uri="{FF2B5EF4-FFF2-40B4-BE49-F238E27FC236}">
                        <a16:creationId xmlns:a16="http://schemas.microsoft.com/office/drawing/2014/main" id="{3FEA7815-1DE5-CF44-AC99-459ACFB7D5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4" name="Straight Connector 2633">
                      <a:extLst>
                        <a:ext uri="{FF2B5EF4-FFF2-40B4-BE49-F238E27FC236}">
                          <a16:creationId xmlns:a16="http://schemas.microsoft.com/office/drawing/2014/main" id="{87328C4B-FA62-8F46-8D9D-10C56E4A6C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5" name="Straight Connector 2634">
                      <a:extLst>
                        <a:ext uri="{FF2B5EF4-FFF2-40B4-BE49-F238E27FC236}">
                          <a16:creationId xmlns:a16="http://schemas.microsoft.com/office/drawing/2014/main" id="{5E3B65D2-5662-2B45-AD5F-3D00F8E4A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1" name="Group 558">
                    <a:extLst>
                      <a:ext uri="{FF2B5EF4-FFF2-40B4-BE49-F238E27FC236}">
                        <a16:creationId xmlns:a16="http://schemas.microsoft.com/office/drawing/2014/main" id="{8F64ED35-1F6D-F64A-A135-B41F1C727B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2" name="Straight Connector 2631">
                      <a:extLst>
                        <a:ext uri="{FF2B5EF4-FFF2-40B4-BE49-F238E27FC236}">
                          <a16:creationId xmlns:a16="http://schemas.microsoft.com/office/drawing/2014/main" id="{7197108C-4D6C-714A-B71A-A4A6FCC926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3" name="Straight Connector 2632">
                      <a:extLst>
                        <a:ext uri="{FF2B5EF4-FFF2-40B4-BE49-F238E27FC236}">
                          <a16:creationId xmlns:a16="http://schemas.microsoft.com/office/drawing/2014/main" id="{71B921F4-C4FB-7844-BE6E-EBC8CE7E91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94" name="Straight Connector 2593">
                  <a:extLst>
                    <a:ext uri="{FF2B5EF4-FFF2-40B4-BE49-F238E27FC236}">
                      <a16:creationId xmlns:a16="http://schemas.microsoft.com/office/drawing/2014/main" id="{1FD12A70-8C6A-4549-B461-1653A5D4371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5" name="Straight Connector 2594">
                  <a:extLst>
                    <a:ext uri="{FF2B5EF4-FFF2-40B4-BE49-F238E27FC236}">
                      <a16:creationId xmlns:a16="http://schemas.microsoft.com/office/drawing/2014/main" id="{5A43E320-0F01-FD4F-9B63-F202DA9100F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6" name="Straight Connector 2595">
                  <a:extLst>
                    <a:ext uri="{FF2B5EF4-FFF2-40B4-BE49-F238E27FC236}">
                      <a16:creationId xmlns:a16="http://schemas.microsoft.com/office/drawing/2014/main" id="{7F69DDC9-8B0A-5847-A394-25A19A47784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7" name="Straight Connector 2596">
                  <a:extLst>
                    <a:ext uri="{FF2B5EF4-FFF2-40B4-BE49-F238E27FC236}">
                      <a16:creationId xmlns:a16="http://schemas.microsoft.com/office/drawing/2014/main" id="{70F491A2-25C2-9B48-9FEF-053945BB950C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8" name="Straight Connector 2597">
                  <a:extLst>
                    <a:ext uri="{FF2B5EF4-FFF2-40B4-BE49-F238E27FC236}">
                      <a16:creationId xmlns:a16="http://schemas.microsoft.com/office/drawing/2014/main" id="{4C58B88C-E601-9448-9F17-E78C35C823E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9" name="Straight Connector 2598">
                  <a:extLst>
                    <a:ext uri="{FF2B5EF4-FFF2-40B4-BE49-F238E27FC236}">
                      <a16:creationId xmlns:a16="http://schemas.microsoft.com/office/drawing/2014/main" id="{9A3A2276-41D3-0340-BB40-28CA41179AC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0" name="Straight Connector 2599">
                  <a:extLst>
                    <a:ext uri="{FF2B5EF4-FFF2-40B4-BE49-F238E27FC236}">
                      <a16:creationId xmlns:a16="http://schemas.microsoft.com/office/drawing/2014/main" id="{7C6416E7-62B8-824F-8189-5D0EBDE82CD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1" name="Straight Connector 2600">
                  <a:extLst>
                    <a:ext uri="{FF2B5EF4-FFF2-40B4-BE49-F238E27FC236}">
                      <a16:creationId xmlns:a16="http://schemas.microsoft.com/office/drawing/2014/main" id="{0A9564E5-8854-B548-82F4-750613EF9317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2" name="Straight Connector 2601">
                  <a:extLst>
                    <a:ext uri="{FF2B5EF4-FFF2-40B4-BE49-F238E27FC236}">
                      <a16:creationId xmlns:a16="http://schemas.microsoft.com/office/drawing/2014/main" id="{047ED494-1832-D642-B4E9-E501A46811B9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3" name="Straight Connector 2602">
                  <a:extLst>
                    <a:ext uri="{FF2B5EF4-FFF2-40B4-BE49-F238E27FC236}">
                      <a16:creationId xmlns:a16="http://schemas.microsoft.com/office/drawing/2014/main" id="{9DBD71DA-E7F1-584B-9A0F-90B15489572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4" name="Straight Connector 2603">
                  <a:extLst>
                    <a:ext uri="{FF2B5EF4-FFF2-40B4-BE49-F238E27FC236}">
                      <a16:creationId xmlns:a16="http://schemas.microsoft.com/office/drawing/2014/main" id="{2AD06F4C-DF7F-874D-9268-CC14FF052EE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5" name="Straight Connector 2604">
                  <a:extLst>
                    <a:ext uri="{FF2B5EF4-FFF2-40B4-BE49-F238E27FC236}">
                      <a16:creationId xmlns:a16="http://schemas.microsoft.com/office/drawing/2014/main" id="{D4A857D3-24C8-9C44-8231-BF81F919CDB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6" name="Straight Connector 2605">
                  <a:extLst>
                    <a:ext uri="{FF2B5EF4-FFF2-40B4-BE49-F238E27FC236}">
                      <a16:creationId xmlns:a16="http://schemas.microsoft.com/office/drawing/2014/main" id="{B3F1DABE-EB12-3642-9491-73A9CFAFEB7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07" name="Group 2606">
                  <a:extLst>
                    <a:ext uri="{FF2B5EF4-FFF2-40B4-BE49-F238E27FC236}">
                      <a16:creationId xmlns:a16="http://schemas.microsoft.com/office/drawing/2014/main" id="{9D1140F3-ED54-9A4D-93BB-DC02CEFAEF5C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5401C5C7-A55A-3C46-90B3-7BDC8DEC087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09" name="Freeform 2608">
                    <a:extLst>
                      <a:ext uri="{FF2B5EF4-FFF2-40B4-BE49-F238E27FC236}">
                        <a16:creationId xmlns:a16="http://schemas.microsoft.com/office/drawing/2014/main" id="{92F1744E-34B8-7E4D-B973-88C72E513FF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10" name="Group 2609">
                    <a:extLst>
                      <a:ext uri="{FF2B5EF4-FFF2-40B4-BE49-F238E27FC236}">
                        <a16:creationId xmlns:a16="http://schemas.microsoft.com/office/drawing/2014/main" id="{8857101C-C24B-894D-8CD6-619FE327391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11" name="Freeform 2610">
                      <a:extLst>
                        <a:ext uri="{FF2B5EF4-FFF2-40B4-BE49-F238E27FC236}">
                          <a16:creationId xmlns:a16="http://schemas.microsoft.com/office/drawing/2014/main" id="{9242B10B-3628-6947-BDF0-6A54FEE74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12" name="Freeform 2611">
                      <a:extLst>
                        <a:ext uri="{FF2B5EF4-FFF2-40B4-BE49-F238E27FC236}">
                          <a16:creationId xmlns:a16="http://schemas.microsoft.com/office/drawing/2014/main" id="{C2D61088-C903-3846-9A1D-413A7BB89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13" name="Freeform 2612">
                      <a:extLst>
                        <a:ext uri="{FF2B5EF4-FFF2-40B4-BE49-F238E27FC236}">
                          <a16:creationId xmlns:a16="http://schemas.microsoft.com/office/drawing/2014/main" id="{257B36FB-D22D-754F-845B-3F9493789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14" name="Freeform 2613">
                      <a:extLst>
                        <a:ext uri="{FF2B5EF4-FFF2-40B4-BE49-F238E27FC236}">
                          <a16:creationId xmlns:a16="http://schemas.microsoft.com/office/drawing/2014/main" id="{EFAB353E-9579-BA4A-BE56-6750C237F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531" name="Group 2530">
                <a:extLst>
                  <a:ext uri="{FF2B5EF4-FFF2-40B4-BE49-F238E27FC236}">
                    <a16:creationId xmlns:a16="http://schemas.microsoft.com/office/drawing/2014/main" id="{E5636579-E28A-C441-BADF-6ABE9303E0C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34" name="Group 506">
                  <a:extLst>
                    <a:ext uri="{FF2B5EF4-FFF2-40B4-BE49-F238E27FC236}">
                      <a16:creationId xmlns:a16="http://schemas.microsoft.com/office/drawing/2014/main" id="{3D9E2AAE-2D43-7041-AE4C-5863603CA5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AD89D0AE-A48C-3948-9DA5-5EA63615180C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7" name="Straight Connector 2556">
                    <a:extLst>
                      <a:ext uri="{FF2B5EF4-FFF2-40B4-BE49-F238E27FC236}">
                        <a16:creationId xmlns:a16="http://schemas.microsoft.com/office/drawing/2014/main" id="{5274D0C1-0EE6-044F-B367-C96D571582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E15BE864-946B-6E41-B345-78D36053884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9" name="Straight Connector 2558">
                    <a:extLst>
                      <a:ext uri="{FF2B5EF4-FFF2-40B4-BE49-F238E27FC236}">
                        <a16:creationId xmlns:a16="http://schemas.microsoft.com/office/drawing/2014/main" id="{50C13E5D-D1D8-E649-83D7-ED50A69C2B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3687A460-CB84-4C45-813F-71A7EA90CF8F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0E04C5FC-FDD6-194D-808F-D9793100999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62" name="Straight Connector 2561">
                    <a:extLst>
                      <a:ext uri="{FF2B5EF4-FFF2-40B4-BE49-F238E27FC236}">
                        <a16:creationId xmlns:a16="http://schemas.microsoft.com/office/drawing/2014/main" id="{F491D56B-13FF-3D4E-B85B-75A3FDD61C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63" name="Group 544">
                    <a:extLst>
                      <a:ext uri="{FF2B5EF4-FFF2-40B4-BE49-F238E27FC236}">
                        <a16:creationId xmlns:a16="http://schemas.microsoft.com/office/drawing/2014/main" id="{D1FFC292-525E-B84A-A94A-35BA27DE49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91" name="Straight Connector 2590">
                      <a:extLst>
                        <a:ext uri="{FF2B5EF4-FFF2-40B4-BE49-F238E27FC236}">
                          <a16:creationId xmlns:a16="http://schemas.microsoft.com/office/drawing/2014/main" id="{F7CE7E3E-528B-ED4B-A247-870CA0D4E3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2" name="Straight Connector 2591">
                      <a:extLst>
                        <a:ext uri="{FF2B5EF4-FFF2-40B4-BE49-F238E27FC236}">
                          <a16:creationId xmlns:a16="http://schemas.microsoft.com/office/drawing/2014/main" id="{1B9F7B3E-3AE1-FC4E-AB74-0498FEAECB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4" name="Group 547">
                    <a:extLst>
                      <a:ext uri="{FF2B5EF4-FFF2-40B4-BE49-F238E27FC236}">
                        <a16:creationId xmlns:a16="http://schemas.microsoft.com/office/drawing/2014/main" id="{46F2F29E-C30C-5943-AEF9-6071DC3698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9" name="Straight Connector 2588">
                      <a:extLst>
                        <a:ext uri="{FF2B5EF4-FFF2-40B4-BE49-F238E27FC236}">
                          <a16:creationId xmlns:a16="http://schemas.microsoft.com/office/drawing/2014/main" id="{5FD1FBD5-D8BB-0142-B075-95ED229BBC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0" name="Straight Connector 2589">
                      <a:extLst>
                        <a:ext uri="{FF2B5EF4-FFF2-40B4-BE49-F238E27FC236}">
                          <a16:creationId xmlns:a16="http://schemas.microsoft.com/office/drawing/2014/main" id="{3109318A-C99E-A94E-B067-15940E7C67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5" name="Group 549">
                    <a:extLst>
                      <a:ext uri="{FF2B5EF4-FFF2-40B4-BE49-F238E27FC236}">
                        <a16:creationId xmlns:a16="http://schemas.microsoft.com/office/drawing/2014/main" id="{8E01EDA8-B0EF-5845-BDED-4D889FF6F0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7" name="Straight Connector 2586">
                      <a:extLst>
                        <a:ext uri="{FF2B5EF4-FFF2-40B4-BE49-F238E27FC236}">
                          <a16:creationId xmlns:a16="http://schemas.microsoft.com/office/drawing/2014/main" id="{D35F1299-A51C-CF4E-A76E-1AEFBAA5D7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8" name="Straight Connector 2587">
                      <a:extLst>
                        <a:ext uri="{FF2B5EF4-FFF2-40B4-BE49-F238E27FC236}">
                          <a16:creationId xmlns:a16="http://schemas.microsoft.com/office/drawing/2014/main" id="{B06E4D14-DBDC-6E40-8AF7-C866A37C54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6" name="Group 550">
                    <a:extLst>
                      <a:ext uri="{FF2B5EF4-FFF2-40B4-BE49-F238E27FC236}">
                        <a16:creationId xmlns:a16="http://schemas.microsoft.com/office/drawing/2014/main" id="{B1E266F7-8DA9-374E-8B9C-EF5B4CB7E7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5" name="Straight Connector 2584">
                      <a:extLst>
                        <a:ext uri="{FF2B5EF4-FFF2-40B4-BE49-F238E27FC236}">
                          <a16:creationId xmlns:a16="http://schemas.microsoft.com/office/drawing/2014/main" id="{8180CF44-5116-AA45-A5F9-6C65D46126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6" name="Straight Connector 2585">
                      <a:extLst>
                        <a:ext uri="{FF2B5EF4-FFF2-40B4-BE49-F238E27FC236}">
                          <a16:creationId xmlns:a16="http://schemas.microsoft.com/office/drawing/2014/main" id="{448695F4-ACEC-594D-9330-C2979A3F3A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7" name="Group 551">
                    <a:extLst>
                      <a:ext uri="{FF2B5EF4-FFF2-40B4-BE49-F238E27FC236}">
                        <a16:creationId xmlns:a16="http://schemas.microsoft.com/office/drawing/2014/main" id="{9F0096DD-3742-F04E-97A4-679E004EA5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3" name="Straight Connector 2582">
                      <a:extLst>
                        <a:ext uri="{FF2B5EF4-FFF2-40B4-BE49-F238E27FC236}">
                          <a16:creationId xmlns:a16="http://schemas.microsoft.com/office/drawing/2014/main" id="{814BDEF4-BA8C-374A-A46A-0738D95DDC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4" name="Straight Connector 2583">
                      <a:extLst>
                        <a:ext uri="{FF2B5EF4-FFF2-40B4-BE49-F238E27FC236}">
                          <a16:creationId xmlns:a16="http://schemas.microsoft.com/office/drawing/2014/main" id="{7FC546F3-0B05-7A4B-AD4C-8C9BC3257B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8" name="Group 552">
                    <a:extLst>
                      <a:ext uri="{FF2B5EF4-FFF2-40B4-BE49-F238E27FC236}">
                        <a16:creationId xmlns:a16="http://schemas.microsoft.com/office/drawing/2014/main" id="{A5590C6A-CFFF-0041-AF52-8CE187A222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1" name="Straight Connector 2580">
                      <a:extLst>
                        <a:ext uri="{FF2B5EF4-FFF2-40B4-BE49-F238E27FC236}">
                          <a16:creationId xmlns:a16="http://schemas.microsoft.com/office/drawing/2014/main" id="{6DB4CBD2-9A48-7144-B4AC-57177F161A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2" name="Straight Connector 2581">
                      <a:extLst>
                        <a:ext uri="{FF2B5EF4-FFF2-40B4-BE49-F238E27FC236}">
                          <a16:creationId xmlns:a16="http://schemas.microsoft.com/office/drawing/2014/main" id="{60A7177C-2063-B145-9730-F1FADA4D2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9" name="Group 555">
                    <a:extLst>
                      <a:ext uri="{FF2B5EF4-FFF2-40B4-BE49-F238E27FC236}">
                        <a16:creationId xmlns:a16="http://schemas.microsoft.com/office/drawing/2014/main" id="{7B312BF1-ABA0-A544-9DAB-79A8DB3526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9" name="Straight Connector 2578">
                      <a:extLst>
                        <a:ext uri="{FF2B5EF4-FFF2-40B4-BE49-F238E27FC236}">
                          <a16:creationId xmlns:a16="http://schemas.microsoft.com/office/drawing/2014/main" id="{24B9CAD2-46F6-7E46-8678-07C32C6EA8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0" name="Straight Connector 2579">
                      <a:extLst>
                        <a:ext uri="{FF2B5EF4-FFF2-40B4-BE49-F238E27FC236}">
                          <a16:creationId xmlns:a16="http://schemas.microsoft.com/office/drawing/2014/main" id="{EE902672-76F5-3844-A2AA-FCFE636437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0" name="Group 556">
                    <a:extLst>
                      <a:ext uri="{FF2B5EF4-FFF2-40B4-BE49-F238E27FC236}">
                        <a16:creationId xmlns:a16="http://schemas.microsoft.com/office/drawing/2014/main" id="{117FF5CC-D853-0C48-B287-D9541E9600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7" name="Straight Connector 2576">
                      <a:extLst>
                        <a:ext uri="{FF2B5EF4-FFF2-40B4-BE49-F238E27FC236}">
                          <a16:creationId xmlns:a16="http://schemas.microsoft.com/office/drawing/2014/main" id="{C1FF0F33-24A8-9041-AB6B-8B4B665BB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8" name="Straight Connector 2577">
                      <a:extLst>
                        <a:ext uri="{FF2B5EF4-FFF2-40B4-BE49-F238E27FC236}">
                          <a16:creationId xmlns:a16="http://schemas.microsoft.com/office/drawing/2014/main" id="{AD1D5314-AD6E-1946-8361-C3A013885A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1" name="Group 557">
                    <a:extLst>
                      <a:ext uri="{FF2B5EF4-FFF2-40B4-BE49-F238E27FC236}">
                        <a16:creationId xmlns:a16="http://schemas.microsoft.com/office/drawing/2014/main" id="{87836DA4-532F-1241-9E9E-F487D2688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5" name="Straight Connector 2574">
                      <a:extLst>
                        <a:ext uri="{FF2B5EF4-FFF2-40B4-BE49-F238E27FC236}">
                          <a16:creationId xmlns:a16="http://schemas.microsoft.com/office/drawing/2014/main" id="{30F934FF-2345-DE44-BA2E-47665B0D67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6" name="Straight Connector 2575">
                      <a:extLst>
                        <a:ext uri="{FF2B5EF4-FFF2-40B4-BE49-F238E27FC236}">
                          <a16:creationId xmlns:a16="http://schemas.microsoft.com/office/drawing/2014/main" id="{F1CE7BD6-599D-8B49-AC95-A7F4B64C3E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2" name="Group 558">
                    <a:extLst>
                      <a:ext uri="{FF2B5EF4-FFF2-40B4-BE49-F238E27FC236}">
                        <a16:creationId xmlns:a16="http://schemas.microsoft.com/office/drawing/2014/main" id="{5CA0D093-60B0-0A4A-8ED7-667632745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3" name="Straight Connector 2572">
                      <a:extLst>
                        <a:ext uri="{FF2B5EF4-FFF2-40B4-BE49-F238E27FC236}">
                          <a16:creationId xmlns:a16="http://schemas.microsoft.com/office/drawing/2014/main" id="{DD18327F-2C9E-0142-AFAD-46C153DAD1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4" name="Straight Connector 2573">
                      <a:extLst>
                        <a:ext uri="{FF2B5EF4-FFF2-40B4-BE49-F238E27FC236}">
                          <a16:creationId xmlns:a16="http://schemas.microsoft.com/office/drawing/2014/main" id="{5E50C869-5298-6347-B9CF-439474FD6E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35" name="Straight Connector 2534">
                  <a:extLst>
                    <a:ext uri="{FF2B5EF4-FFF2-40B4-BE49-F238E27FC236}">
                      <a16:creationId xmlns:a16="http://schemas.microsoft.com/office/drawing/2014/main" id="{155FBDAE-743E-3040-9C64-A0A645A9052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6" name="Straight Connector 2535">
                  <a:extLst>
                    <a:ext uri="{FF2B5EF4-FFF2-40B4-BE49-F238E27FC236}">
                      <a16:creationId xmlns:a16="http://schemas.microsoft.com/office/drawing/2014/main" id="{64F40D2E-9F3C-A54F-B69C-90E95A2ABDD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7" name="Straight Connector 2536">
                  <a:extLst>
                    <a:ext uri="{FF2B5EF4-FFF2-40B4-BE49-F238E27FC236}">
                      <a16:creationId xmlns:a16="http://schemas.microsoft.com/office/drawing/2014/main" id="{0697A2F2-C1B8-D04D-987D-CFEFC140CAA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8" name="Straight Connector 2537">
                  <a:extLst>
                    <a:ext uri="{FF2B5EF4-FFF2-40B4-BE49-F238E27FC236}">
                      <a16:creationId xmlns:a16="http://schemas.microsoft.com/office/drawing/2014/main" id="{82CE24DB-CF2B-8740-86E0-99BD1E4BFAC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9" name="Straight Connector 2538">
                  <a:extLst>
                    <a:ext uri="{FF2B5EF4-FFF2-40B4-BE49-F238E27FC236}">
                      <a16:creationId xmlns:a16="http://schemas.microsoft.com/office/drawing/2014/main" id="{456EEBC9-5478-DB41-9245-87B29473A40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0" name="Straight Connector 2539">
                  <a:extLst>
                    <a:ext uri="{FF2B5EF4-FFF2-40B4-BE49-F238E27FC236}">
                      <a16:creationId xmlns:a16="http://schemas.microsoft.com/office/drawing/2014/main" id="{BF8B5192-9EC8-7444-8674-BCD649EE784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1" name="Straight Connector 2540">
                  <a:extLst>
                    <a:ext uri="{FF2B5EF4-FFF2-40B4-BE49-F238E27FC236}">
                      <a16:creationId xmlns:a16="http://schemas.microsoft.com/office/drawing/2014/main" id="{BD8F44F7-B1F7-AA4A-816F-8D859452EEA1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2" name="Straight Connector 2541">
                  <a:extLst>
                    <a:ext uri="{FF2B5EF4-FFF2-40B4-BE49-F238E27FC236}">
                      <a16:creationId xmlns:a16="http://schemas.microsoft.com/office/drawing/2014/main" id="{6FF32A7A-4D31-D14A-8ECA-BDC18FF43FF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3" name="Straight Connector 2542">
                  <a:extLst>
                    <a:ext uri="{FF2B5EF4-FFF2-40B4-BE49-F238E27FC236}">
                      <a16:creationId xmlns:a16="http://schemas.microsoft.com/office/drawing/2014/main" id="{A74CCCEB-4513-2B48-BCD2-D65CAF4C258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4" name="Straight Connector 2543">
                  <a:extLst>
                    <a:ext uri="{FF2B5EF4-FFF2-40B4-BE49-F238E27FC236}">
                      <a16:creationId xmlns:a16="http://schemas.microsoft.com/office/drawing/2014/main" id="{264B36F9-F92A-7C44-8D71-08EFB1BFAA7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5" name="Straight Connector 2544">
                  <a:extLst>
                    <a:ext uri="{FF2B5EF4-FFF2-40B4-BE49-F238E27FC236}">
                      <a16:creationId xmlns:a16="http://schemas.microsoft.com/office/drawing/2014/main" id="{65A00510-9989-1846-8ED2-D5B50741EAE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6" name="Straight Connector 2545">
                  <a:extLst>
                    <a:ext uri="{FF2B5EF4-FFF2-40B4-BE49-F238E27FC236}">
                      <a16:creationId xmlns:a16="http://schemas.microsoft.com/office/drawing/2014/main" id="{1029C18E-4EE2-6949-BF72-3B4C5EA81BA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7" name="Straight Connector 2546">
                  <a:extLst>
                    <a:ext uri="{FF2B5EF4-FFF2-40B4-BE49-F238E27FC236}">
                      <a16:creationId xmlns:a16="http://schemas.microsoft.com/office/drawing/2014/main" id="{0E64F7A4-3FE6-054C-931A-35F50F687C5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48" name="Group 2547">
                  <a:extLst>
                    <a:ext uri="{FF2B5EF4-FFF2-40B4-BE49-F238E27FC236}">
                      <a16:creationId xmlns:a16="http://schemas.microsoft.com/office/drawing/2014/main" id="{11EE78FC-9387-0C46-AAB3-585BAC09C93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8355CC28-4D31-B14D-A33C-3F6EA5480ED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50" name="Freeform 2549">
                    <a:extLst>
                      <a:ext uri="{FF2B5EF4-FFF2-40B4-BE49-F238E27FC236}">
                        <a16:creationId xmlns:a16="http://schemas.microsoft.com/office/drawing/2014/main" id="{685B2A85-60A9-C34D-92D3-239FD1FC0A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551" name="Group 2550">
                    <a:extLst>
                      <a:ext uri="{FF2B5EF4-FFF2-40B4-BE49-F238E27FC236}">
                        <a16:creationId xmlns:a16="http://schemas.microsoft.com/office/drawing/2014/main" id="{F17B7C18-533E-BA4D-9F58-1FECCCC62E8A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552" name="Freeform 2551">
                      <a:extLst>
                        <a:ext uri="{FF2B5EF4-FFF2-40B4-BE49-F238E27FC236}">
                          <a16:creationId xmlns:a16="http://schemas.microsoft.com/office/drawing/2014/main" id="{3DEAF15D-4F47-F143-A3A4-EA2F62D75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553" name="Freeform 2552">
                      <a:extLst>
                        <a:ext uri="{FF2B5EF4-FFF2-40B4-BE49-F238E27FC236}">
                          <a16:creationId xmlns:a16="http://schemas.microsoft.com/office/drawing/2014/main" id="{2CE35F6C-C96C-AD46-B1C4-604D34627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554" name="Freeform 2553">
                      <a:extLst>
                        <a:ext uri="{FF2B5EF4-FFF2-40B4-BE49-F238E27FC236}">
                          <a16:creationId xmlns:a16="http://schemas.microsoft.com/office/drawing/2014/main" id="{1400A2F3-1D73-DB40-BFEA-A0BEC450D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555" name="Freeform 2554">
                      <a:extLst>
                        <a:ext uri="{FF2B5EF4-FFF2-40B4-BE49-F238E27FC236}">
                          <a16:creationId xmlns:a16="http://schemas.microsoft.com/office/drawing/2014/main" id="{6582DB27-C0C0-EF47-A11E-A6CCFE9D7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532" name="TextBox 2531">
                <a:extLst>
                  <a:ext uri="{FF2B5EF4-FFF2-40B4-BE49-F238E27FC236}">
                    <a16:creationId xmlns:a16="http://schemas.microsoft.com/office/drawing/2014/main" id="{E955B85D-1A43-5943-924C-930554B187D2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553997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533" name="TextBox 2532">
                <a:extLst>
                  <a:ext uri="{FF2B5EF4-FFF2-40B4-BE49-F238E27FC236}">
                    <a16:creationId xmlns:a16="http://schemas.microsoft.com/office/drawing/2014/main" id="{41CCD471-A55D-4D40-B61E-76F52482B181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553997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2770" name="Group 2769">
              <a:extLst>
                <a:ext uri="{FF2B5EF4-FFF2-40B4-BE49-F238E27FC236}">
                  <a16:creationId xmlns:a16="http://schemas.microsoft.com/office/drawing/2014/main" id="{ABB37AAA-5245-244C-8BE5-1FDD41B139C1}"/>
                </a:ext>
              </a:extLst>
            </p:cNvPr>
            <p:cNvGrpSpPr/>
            <p:nvPr/>
          </p:nvGrpSpPr>
          <p:grpSpPr>
            <a:xfrm>
              <a:off x="628478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771" name="Straight Connector 2770">
                <a:extLst>
                  <a:ext uri="{FF2B5EF4-FFF2-40B4-BE49-F238E27FC236}">
                    <a16:creationId xmlns:a16="http://schemas.microsoft.com/office/drawing/2014/main" id="{2660BC7F-3AF0-CB42-8C9A-EC70022E2B0D}"/>
                  </a:ext>
                </a:extLst>
              </p:cNvPr>
              <p:cNvCxnSpPr>
                <a:cxnSpLocks/>
                <a:endCxn id="2976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>
                <a:extLst>
                  <a:ext uri="{FF2B5EF4-FFF2-40B4-BE49-F238E27FC236}">
                    <a16:creationId xmlns:a16="http://schemas.microsoft.com/office/drawing/2014/main" id="{F7B00784-A7DC-D04C-8F4A-30B3B163AFC1}"/>
                  </a:ext>
                </a:extLst>
              </p:cNvPr>
              <p:cNvCxnSpPr>
                <a:cxnSpLocks/>
                <a:endCxn id="2920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Connector 2772">
                <a:extLst>
                  <a:ext uri="{FF2B5EF4-FFF2-40B4-BE49-F238E27FC236}">
                    <a16:creationId xmlns:a16="http://schemas.microsoft.com/office/drawing/2014/main" id="{939677D0-73B7-2746-AA91-4BAF9F6359A8}"/>
                  </a:ext>
                </a:extLst>
              </p:cNvPr>
              <p:cNvCxnSpPr>
                <a:cxnSpLocks/>
                <a:endCxn id="279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4" name="Group 2773">
                <a:extLst>
                  <a:ext uri="{FF2B5EF4-FFF2-40B4-BE49-F238E27FC236}">
                    <a16:creationId xmlns:a16="http://schemas.microsoft.com/office/drawing/2014/main" id="{CD3E1C88-B4D0-5542-B16F-7607A4940AC9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958" name="Group 506">
                  <a:extLst>
                    <a:ext uri="{FF2B5EF4-FFF2-40B4-BE49-F238E27FC236}">
                      <a16:creationId xmlns:a16="http://schemas.microsoft.com/office/drawing/2014/main" id="{01C91856-CE84-164B-AAAE-C73DEFCA29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80" name="Rectangle 2979">
                    <a:extLst>
                      <a:ext uri="{FF2B5EF4-FFF2-40B4-BE49-F238E27FC236}">
                        <a16:creationId xmlns:a16="http://schemas.microsoft.com/office/drawing/2014/main" id="{E56709E2-BA63-A049-8D02-104AB2DCB835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1" name="Straight Connector 2980">
                    <a:extLst>
                      <a:ext uri="{FF2B5EF4-FFF2-40B4-BE49-F238E27FC236}">
                        <a16:creationId xmlns:a16="http://schemas.microsoft.com/office/drawing/2014/main" id="{15E2FE11-4EE9-A548-B71B-FD85151DCF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2" name="Rectangle 2981">
                    <a:extLst>
                      <a:ext uri="{FF2B5EF4-FFF2-40B4-BE49-F238E27FC236}">
                        <a16:creationId xmlns:a16="http://schemas.microsoft.com/office/drawing/2014/main" id="{136D983E-85A6-D248-839E-1DD924AD9ACD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3" name="Straight Connector 2982">
                    <a:extLst>
                      <a:ext uri="{FF2B5EF4-FFF2-40B4-BE49-F238E27FC236}">
                        <a16:creationId xmlns:a16="http://schemas.microsoft.com/office/drawing/2014/main" id="{A9CD21D4-85CD-AE41-A85B-BFF690C15C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4" name="Rectangle 2983">
                    <a:extLst>
                      <a:ext uri="{FF2B5EF4-FFF2-40B4-BE49-F238E27FC236}">
                        <a16:creationId xmlns:a16="http://schemas.microsoft.com/office/drawing/2014/main" id="{6603FD68-364F-7146-848F-ADCE3D660EC3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85" name="Rectangle 2984">
                    <a:extLst>
                      <a:ext uri="{FF2B5EF4-FFF2-40B4-BE49-F238E27FC236}">
                        <a16:creationId xmlns:a16="http://schemas.microsoft.com/office/drawing/2014/main" id="{C7C87AC4-FEB5-9744-9D97-C6568EE24AD8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6" name="Straight Connector 2985">
                    <a:extLst>
                      <a:ext uri="{FF2B5EF4-FFF2-40B4-BE49-F238E27FC236}">
                        <a16:creationId xmlns:a16="http://schemas.microsoft.com/office/drawing/2014/main" id="{89D40770-424B-1743-A03C-FB92AE2C2EA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87" name="Group 544">
                    <a:extLst>
                      <a:ext uri="{FF2B5EF4-FFF2-40B4-BE49-F238E27FC236}">
                        <a16:creationId xmlns:a16="http://schemas.microsoft.com/office/drawing/2014/main" id="{B0D8153C-AC3D-4B47-B2A0-0BE32513EB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5" name="Straight Connector 3014">
                      <a:extLst>
                        <a:ext uri="{FF2B5EF4-FFF2-40B4-BE49-F238E27FC236}">
                          <a16:creationId xmlns:a16="http://schemas.microsoft.com/office/drawing/2014/main" id="{4CD5F0B5-3BBD-BC47-A782-E5227147F18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6" name="Straight Connector 3015">
                      <a:extLst>
                        <a:ext uri="{FF2B5EF4-FFF2-40B4-BE49-F238E27FC236}">
                          <a16:creationId xmlns:a16="http://schemas.microsoft.com/office/drawing/2014/main" id="{377F983C-3485-4343-943B-C5D37F1BF9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8" name="Group 547">
                    <a:extLst>
                      <a:ext uri="{FF2B5EF4-FFF2-40B4-BE49-F238E27FC236}">
                        <a16:creationId xmlns:a16="http://schemas.microsoft.com/office/drawing/2014/main" id="{676A633B-0C83-4E45-B8C9-7D74B388E5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3" name="Straight Connector 3012">
                      <a:extLst>
                        <a:ext uri="{FF2B5EF4-FFF2-40B4-BE49-F238E27FC236}">
                          <a16:creationId xmlns:a16="http://schemas.microsoft.com/office/drawing/2014/main" id="{D33D4A0D-3C90-344A-AAF5-CBF87B124E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4" name="Straight Connector 3013">
                      <a:extLst>
                        <a:ext uri="{FF2B5EF4-FFF2-40B4-BE49-F238E27FC236}">
                          <a16:creationId xmlns:a16="http://schemas.microsoft.com/office/drawing/2014/main" id="{08BA40ED-3CD9-B043-9C67-0C93BB36B0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9" name="Group 549">
                    <a:extLst>
                      <a:ext uri="{FF2B5EF4-FFF2-40B4-BE49-F238E27FC236}">
                        <a16:creationId xmlns:a16="http://schemas.microsoft.com/office/drawing/2014/main" id="{9CB9AB89-378F-304A-BF4E-FDA043C370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1" name="Straight Connector 3010">
                      <a:extLst>
                        <a:ext uri="{FF2B5EF4-FFF2-40B4-BE49-F238E27FC236}">
                          <a16:creationId xmlns:a16="http://schemas.microsoft.com/office/drawing/2014/main" id="{8EA479FC-215E-D44E-91A2-7480A29D82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2" name="Straight Connector 3011">
                      <a:extLst>
                        <a:ext uri="{FF2B5EF4-FFF2-40B4-BE49-F238E27FC236}">
                          <a16:creationId xmlns:a16="http://schemas.microsoft.com/office/drawing/2014/main" id="{2E88F7AD-46AE-F04B-8EAC-4E0A721E695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0" name="Group 550">
                    <a:extLst>
                      <a:ext uri="{FF2B5EF4-FFF2-40B4-BE49-F238E27FC236}">
                        <a16:creationId xmlns:a16="http://schemas.microsoft.com/office/drawing/2014/main" id="{C9031434-A48D-6C4E-AF37-F907B57327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9" name="Straight Connector 3008">
                      <a:extLst>
                        <a:ext uri="{FF2B5EF4-FFF2-40B4-BE49-F238E27FC236}">
                          <a16:creationId xmlns:a16="http://schemas.microsoft.com/office/drawing/2014/main" id="{C9DB9FCC-D3D0-6340-A8DD-2DF5F29D85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0" name="Straight Connector 3009">
                      <a:extLst>
                        <a:ext uri="{FF2B5EF4-FFF2-40B4-BE49-F238E27FC236}">
                          <a16:creationId xmlns:a16="http://schemas.microsoft.com/office/drawing/2014/main" id="{AB912982-D9D7-D84C-B769-82A12CA04A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1" name="Group 551">
                    <a:extLst>
                      <a:ext uri="{FF2B5EF4-FFF2-40B4-BE49-F238E27FC236}">
                        <a16:creationId xmlns:a16="http://schemas.microsoft.com/office/drawing/2014/main" id="{533467A7-AD7C-0949-93BC-61370C6CB2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7" name="Straight Connector 3006">
                      <a:extLst>
                        <a:ext uri="{FF2B5EF4-FFF2-40B4-BE49-F238E27FC236}">
                          <a16:creationId xmlns:a16="http://schemas.microsoft.com/office/drawing/2014/main" id="{CBB29AA8-8BFB-F74A-8EA5-E1BCFE63CA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8" name="Straight Connector 3007">
                      <a:extLst>
                        <a:ext uri="{FF2B5EF4-FFF2-40B4-BE49-F238E27FC236}">
                          <a16:creationId xmlns:a16="http://schemas.microsoft.com/office/drawing/2014/main" id="{D4197E28-1D6C-714F-BE52-520F9F8B38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2" name="Group 552">
                    <a:extLst>
                      <a:ext uri="{FF2B5EF4-FFF2-40B4-BE49-F238E27FC236}">
                        <a16:creationId xmlns:a16="http://schemas.microsoft.com/office/drawing/2014/main" id="{FF6B82A5-0653-904B-AF3B-28AEBF064F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5" name="Straight Connector 3004">
                      <a:extLst>
                        <a:ext uri="{FF2B5EF4-FFF2-40B4-BE49-F238E27FC236}">
                          <a16:creationId xmlns:a16="http://schemas.microsoft.com/office/drawing/2014/main" id="{3F7D0CD4-DD28-064F-B099-B48BEB18E0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6" name="Straight Connector 3005">
                      <a:extLst>
                        <a:ext uri="{FF2B5EF4-FFF2-40B4-BE49-F238E27FC236}">
                          <a16:creationId xmlns:a16="http://schemas.microsoft.com/office/drawing/2014/main" id="{B8D49641-20C4-AB40-8BEB-F7029A2F3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3" name="Group 555">
                    <a:extLst>
                      <a:ext uri="{FF2B5EF4-FFF2-40B4-BE49-F238E27FC236}">
                        <a16:creationId xmlns:a16="http://schemas.microsoft.com/office/drawing/2014/main" id="{3293D173-C9D7-8847-9E10-7F5997E290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3" name="Straight Connector 3002">
                      <a:extLst>
                        <a:ext uri="{FF2B5EF4-FFF2-40B4-BE49-F238E27FC236}">
                          <a16:creationId xmlns:a16="http://schemas.microsoft.com/office/drawing/2014/main" id="{D7F9967F-A397-5540-AD30-15D000A0E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4" name="Straight Connector 3003">
                      <a:extLst>
                        <a:ext uri="{FF2B5EF4-FFF2-40B4-BE49-F238E27FC236}">
                          <a16:creationId xmlns:a16="http://schemas.microsoft.com/office/drawing/2014/main" id="{6FDAF489-E4AA-4941-9B10-2B318B08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4" name="Group 556">
                    <a:extLst>
                      <a:ext uri="{FF2B5EF4-FFF2-40B4-BE49-F238E27FC236}">
                        <a16:creationId xmlns:a16="http://schemas.microsoft.com/office/drawing/2014/main" id="{0A5A6645-F0BB-734A-B058-9A4AFF37DA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1" name="Straight Connector 3000">
                      <a:extLst>
                        <a:ext uri="{FF2B5EF4-FFF2-40B4-BE49-F238E27FC236}">
                          <a16:creationId xmlns:a16="http://schemas.microsoft.com/office/drawing/2014/main" id="{FFD6FAB3-E327-CC4B-80A2-B2050A67F84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2" name="Straight Connector 3001">
                      <a:extLst>
                        <a:ext uri="{FF2B5EF4-FFF2-40B4-BE49-F238E27FC236}">
                          <a16:creationId xmlns:a16="http://schemas.microsoft.com/office/drawing/2014/main" id="{E2DE5F2E-082F-4446-8561-325FCF6014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5" name="Group 557">
                    <a:extLst>
                      <a:ext uri="{FF2B5EF4-FFF2-40B4-BE49-F238E27FC236}">
                        <a16:creationId xmlns:a16="http://schemas.microsoft.com/office/drawing/2014/main" id="{2AC6542E-9AB4-004C-B016-D09260D39C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9" name="Straight Connector 2998">
                      <a:extLst>
                        <a:ext uri="{FF2B5EF4-FFF2-40B4-BE49-F238E27FC236}">
                          <a16:creationId xmlns:a16="http://schemas.microsoft.com/office/drawing/2014/main" id="{86C3C23D-831C-F94E-9ABC-B43E231D34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0" name="Straight Connector 2999">
                      <a:extLst>
                        <a:ext uri="{FF2B5EF4-FFF2-40B4-BE49-F238E27FC236}">
                          <a16:creationId xmlns:a16="http://schemas.microsoft.com/office/drawing/2014/main" id="{73C2F54F-88B7-1346-9272-8D602A92D7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6" name="Group 558">
                    <a:extLst>
                      <a:ext uri="{FF2B5EF4-FFF2-40B4-BE49-F238E27FC236}">
                        <a16:creationId xmlns:a16="http://schemas.microsoft.com/office/drawing/2014/main" id="{969D5965-705C-3D46-AB96-0713B47AC6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7" name="Straight Connector 2996">
                      <a:extLst>
                        <a:ext uri="{FF2B5EF4-FFF2-40B4-BE49-F238E27FC236}">
                          <a16:creationId xmlns:a16="http://schemas.microsoft.com/office/drawing/2014/main" id="{BFAB4A26-1A95-9C42-95F1-99D99F9D31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8" name="Straight Connector 2997">
                      <a:extLst>
                        <a:ext uri="{FF2B5EF4-FFF2-40B4-BE49-F238E27FC236}">
                          <a16:creationId xmlns:a16="http://schemas.microsoft.com/office/drawing/2014/main" id="{75E2530F-B768-7546-9F6C-9402FED914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59" name="Straight Connector 2958">
                  <a:extLst>
                    <a:ext uri="{FF2B5EF4-FFF2-40B4-BE49-F238E27FC236}">
                      <a16:creationId xmlns:a16="http://schemas.microsoft.com/office/drawing/2014/main" id="{F2EAA3B2-503B-4D42-BEEB-C6A885CD05DA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0" name="Straight Connector 2959">
                  <a:extLst>
                    <a:ext uri="{FF2B5EF4-FFF2-40B4-BE49-F238E27FC236}">
                      <a16:creationId xmlns:a16="http://schemas.microsoft.com/office/drawing/2014/main" id="{04483DA5-4614-7641-87CE-CC4D28818560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1" name="Straight Connector 2960">
                  <a:extLst>
                    <a:ext uri="{FF2B5EF4-FFF2-40B4-BE49-F238E27FC236}">
                      <a16:creationId xmlns:a16="http://schemas.microsoft.com/office/drawing/2014/main" id="{EFD0DBBB-D844-C94E-A108-05FA3A9EE54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2" name="Straight Connector 2961">
                  <a:extLst>
                    <a:ext uri="{FF2B5EF4-FFF2-40B4-BE49-F238E27FC236}">
                      <a16:creationId xmlns:a16="http://schemas.microsoft.com/office/drawing/2014/main" id="{814EF190-1B35-524C-ADCD-12FCE76F47C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3" name="Straight Connector 2962">
                  <a:extLst>
                    <a:ext uri="{FF2B5EF4-FFF2-40B4-BE49-F238E27FC236}">
                      <a16:creationId xmlns:a16="http://schemas.microsoft.com/office/drawing/2014/main" id="{0D778635-B2C5-674C-845C-CEBF19E0A83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4" name="Straight Connector 2963">
                  <a:extLst>
                    <a:ext uri="{FF2B5EF4-FFF2-40B4-BE49-F238E27FC236}">
                      <a16:creationId xmlns:a16="http://schemas.microsoft.com/office/drawing/2014/main" id="{3A3ADA51-298F-354B-8DBE-2A36970B4FE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5" name="Straight Connector 2964">
                  <a:extLst>
                    <a:ext uri="{FF2B5EF4-FFF2-40B4-BE49-F238E27FC236}">
                      <a16:creationId xmlns:a16="http://schemas.microsoft.com/office/drawing/2014/main" id="{6AB117A0-0B8B-5D47-86EF-1DAAA51B812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6" name="Straight Connector 2965">
                  <a:extLst>
                    <a:ext uri="{FF2B5EF4-FFF2-40B4-BE49-F238E27FC236}">
                      <a16:creationId xmlns:a16="http://schemas.microsoft.com/office/drawing/2014/main" id="{850DCEE2-D453-C14F-9C11-3F3A5D87E7FD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7" name="Straight Connector 2966">
                  <a:extLst>
                    <a:ext uri="{FF2B5EF4-FFF2-40B4-BE49-F238E27FC236}">
                      <a16:creationId xmlns:a16="http://schemas.microsoft.com/office/drawing/2014/main" id="{7E0E45F6-A7C2-8B4E-9C45-42E71BB185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8" name="Straight Connector 2967">
                  <a:extLst>
                    <a:ext uri="{FF2B5EF4-FFF2-40B4-BE49-F238E27FC236}">
                      <a16:creationId xmlns:a16="http://schemas.microsoft.com/office/drawing/2014/main" id="{0FFE8662-7383-3E42-B195-63FD3FE7D2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9" name="Straight Connector 2968">
                  <a:extLst>
                    <a:ext uri="{FF2B5EF4-FFF2-40B4-BE49-F238E27FC236}">
                      <a16:creationId xmlns:a16="http://schemas.microsoft.com/office/drawing/2014/main" id="{858204A7-BF2F-B54A-A6C9-83ABA608AFA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0" name="Straight Connector 2969">
                  <a:extLst>
                    <a:ext uri="{FF2B5EF4-FFF2-40B4-BE49-F238E27FC236}">
                      <a16:creationId xmlns:a16="http://schemas.microsoft.com/office/drawing/2014/main" id="{3850A4DF-ADE5-E84B-B90C-80F1ACFB786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1" name="Straight Connector 2970">
                  <a:extLst>
                    <a:ext uri="{FF2B5EF4-FFF2-40B4-BE49-F238E27FC236}">
                      <a16:creationId xmlns:a16="http://schemas.microsoft.com/office/drawing/2014/main" id="{BC335103-93AF-D442-B5A6-B98BA3A1E0C4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72" name="Group 2971">
                  <a:extLst>
                    <a:ext uri="{FF2B5EF4-FFF2-40B4-BE49-F238E27FC236}">
                      <a16:creationId xmlns:a16="http://schemas.microsoft.com/office/drawing/2014/main" id="{82936530-5ED7-9B4F-B1C9-997FC75A9A1E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73" name="Rectangle 2972">
                    <a:extLst>
                      <a:ext uri="{FF2B5EF4-FFF2-40B4-BE49-F238E27FC236}">
                        <a16:creationId xmlns:a16="http://schemas.microsoft.com/office/drawing/2014/main" id="{676CE18E-493E-7245-9F15-1664559A1EA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74" name="Freeform 2973">
                    <a:extLst>
                      <a:ext uri="{FF2B5EF4-FFF2-40B4-BE49-F238E27FC236}">
                        <a16:creationId xmlns:a16="http://schemas.microsoft.com/office/drawing/2014/main" id="{50900629-1230-6F42-82F0-AAF55D4498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975" name="Group 2974">
                    <a:extLst>
                      <a:ext uri="{FF2B5EF4-FFF2-40B4-BE49-F238E27FC236}">
                        <a16:creationId xmlns:a16="http://schemas.microsoft.com/office/drawing/2014/main" id="{A18D766A-2DD7-DF42-BEFF-3D454F6395D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76" name="Freeform 2975">
                      <a:extLst>
                        <a:ext uri="{FF2B5EF4-FFF2-40B4-BE49-F238E27FC236}">
                          <a16:creationId xmlns:a16="http://schemas.microsoft.com/office/drawing/2014/main" id="{E687B5EB-ED66-8049-9CF1-02BDCC103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77" name="Freeform 2976">
                      <a:extLst>
                        <a:ext uri="{FF2B5EF4-FFF2-40B4-BE49-F238E27FC236}">
                          <a16:creationId xmlns:a16="http://schemas.microsoft.com/office/drawing/2014/main" id="{A0B5B10F-6049-9040-AAFD-ABDD92DF4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78" name="Freeform 2977">
                      <a:extLst>
                        <a:ext uri="{FF2B5EF4-FFF2-40B4-BE49-F238E27FC236}">
                          <a16:creationId xmlns:a16="http://schemas.microsoft.com/office/drawing/2014/main" id="{E051DAA4-FFCE-1246-83BF-AB0908B00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79" name="Freeform 2978">
                      <a:extLst>
                        <a:ext uri="{FF2B5EF4-FFF2-40B4-BE49-F238E27FC236}">
                          <a16:creationId xmlns:a16="http://schemas.microsoft.com/office/drawing/2014/main" id="{174C85F8-BBB5-8745-BF3F-3A95FB901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2775" name="Straight Connector 2774">
                <a:extLst>
                  <a:ext uri="{FF2B5EF4-FFF2-40B4-BE49-F238E27FC236}">
                    <a16:creationId xmlns:a16="http://schemas.microsoft.com/office/drawing/2014/main" id="{1017697C-9CA0-E24A-A992-132D22E9DCC7}"/>
                  </a:ext>
                </a:extLst>
              </p:cNvPr>
              <p:cNvCxnSpPr>
                <a:cxnSpLocks/>
                <a:endCxn id="2858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6" name="Group 2775">
                <a:extLst>
                  <a:ext uri="{FF2B5EF4-FFF2-40B4-BE49-F238E27FC236}">
                    <a16:creationId xmlns:a16="http://schemas.microsoft.com/office/drawing/2014/main" id="{CC5C6A66-9A8E-7D47-91C4-5C76B185CF76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99" name="Group 506">
                  <a:extLst>
                    <a:ext uri="{FF2B5EF4-FFF2-40B4-BE49-F238E27FC236}">
                      <a16:creationId xmlns:a16="http://schemas.microsoft.com/office/drawing/2014/main" id="{DD7F8D35-1E8B-B649-8D1A-55DEA3B217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21" name="Rectangle 2920">
                    <a:extLst>
                      <a:ext uri="{FF2B5EF4-FFF2-40B4-BE49-F238E27FC236}">
                        <a16:creationId xmlns:a16="http://schemas.microsoft.com/office/drawing/2014/main" id="{718737FB-C534-3040-BCD6-EE411A2D9BF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2" name="Straight Connector 2921">
                    <a:extLst>
                      <a:ext uri="{FF2B5EF4-FFF2-40B4-BE49-F238E27FC236}">
                        <a16:creationId xmlns:a16="http://schemas.microsoft.com/office/drawing/2014/main" id="{9CFB1D22-C454-7143-B09B-925031EBEA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3" name="Rectangle 2922">
                    <a:extLst>
                      <a:ext uri="{FF2B5EF4-FFF2-40B4-BE49-F238E27FC236}">
                        <a16:creationId xmlns:a16="http://schemas.microsoft.com/office/drawing/2014/main" id="{4FCBC5F9-F1A7-604A-8C88-46A4B54456E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4" name="Straight Connector 2923">
                    <a:extLst>
                      <a:ext uri="{FF2B5EF4-FFF2-40B4-BE49-F238E27FC236}">
                        <a16:creationId xmlns:a16="http://schemas.microsoft.com/office/drawing/2014/main" id="{8BC88AE4-1843-A845-9F66-45F44CA275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5" name="Rectangle 2924">
                    <a:extLst>
                      <a:ext uri="{FF2B5EF4-FFF2-40B4-BE49-F238E27FC236}">
                        <a16:creationId xmlns:a16="http://schemas.microsoft.com/office/drawing/2014/main" id="{8763750C-5AF5-FD47-9A50-A6C9DCC12A1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26" name="Rectangle 2925">
                    <a:extLst>
                      <a:ext uri="{FF2B5EF4-FFF2-40B4-BE49-F238E27FC236}">
                        <a16:creationId xmlns:a16="http://schemas.microsoft.com/office/drawing/2014/main" id="{230730EA-0696-754C-9F52-941F36D5E7EB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7" name="Straight Connector 2926">
                    <a:extLst>
                      <a:ext uri="{FF2B5EF4-FFF2-40B4-BE49-F238E27FC236}">
                        <a16:creationId xmlns:a16="http://schemas.microsoft.com/office/drawing/2014/main" id="{0882CEC4-AC75-3242-884C-54BBFFE8AC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28" name="Group 544">
                    <a:extLst>
                      <a:ext uri="{FF2B5EF4-FFF2-40B4-BE49-F238E27FC236}">
                        <a16:creationId xmlns:a16="http://schemas.microsoft.com/office/drawing/2014/main" id="{FBB7DDEE-811F-8844-B9A1-62BCE34DA6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6" name="Straight Connector 2955">
                      <a:extLst>
                        <a:ext uri="{FF2B5EF4-FFF2-40B4-BE49-F238E27FC236}">
                          <a16:creationId xmlns:a16="http://schemas.microsoft.com/office/drawing/2014/main" id="{1018141C-048B-F147-ADBE-41EC275C62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7" name="Straight Connector 2956">
                      <a:extLst>
                        <a:ext uri="{FF2B5EF4-FFF2-40B4-BE49-F238E27FC236}">
                          <a16:creationId xmlns:a16="http://schemas.microsoft.com/office/drawing/2014/main" id="{D35D183B-0C50-1D44-AEBE-5B87459B17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29" name="Group 547">
                    <a:extLst>
                      <a:ext uri="{FF2B5EF4-FFF2-40B4-BE49-F238E27FC236}">
                        <a16:creationId xmlns:a16="http://schemas.microsoft.com/office/drawing/2014/main" id="{5B7ED62F-7533-4E47-B291-274D688E7D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4" name="Straight Connector 2953">
                      <a:extLst>
                        <a:ext uri="{FF2B5EF4-FFF2-40B4-BE49-F238E27FC236}">
                          <a16:creationId xmlns:a16="http://schemas.microsoft.com/office/drawing/2014/main" id="{CC8F7D80-385B-DB4C-B9BD-D6720464D5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5" name="Straight Connector 2954">
                      <a:extLst>
                        <a:ext uri="{FF2B5EF4-FFF2-40B4-BE49-F238E27FC236}">
                          <a16:creationId xmlns:a16="http://schemas.microsoft.com/office/drawing/2014/main" id="{E07DADA6-73AF-A447-82E5-BBC5FA7429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0" name="Group 549">
                    <a:extLst>
                      <a:ext uri="{FF2B5EF4-FFF2-40B4-BE49-F238E27FC236}">
                        <a16:creationId xmlns:a16="http://schemas.microsoft.com/office/drawing/2014/main" id="{E13E32F1-6738-C249-8D24-43A1D46256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2" name="Straight Connector 2951">
                      <a:extLst>
                        <a:ext uri="{FF2B5EF4-FFF2-40B4-BE49-F238E27FC236}">
                          <a16:creationId xmlns:a16="http://schemas.microsoft.com/office/drawing/2014/main" id="{EE041995-58F8-7443-9D0F-9DA3D647A4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3" name="Straight Connector 2952">
                      <a:extLst>
                        <a:ext uri="{FF2B5EF4-FFF2-40B4-BE49-F238E27FC236}">
                          <a16:creationId xmlns:a16="http://schemas.microsoft.com/office/drawing/2014/main" id="{0A31F62D-084C-D141-BF8B-AC632DA1B6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1" name="Group 550">
                    <a:extLst>
                      <a:ext uri="{FF2B5EF4-FFF2-40B4-BE49-F238E27FC236}">
                        <a16:creationId xmlns:a16="http://schemas.microsoft.com/office/drawing/2014/main" id="{55A77F25-D2F4-2145-95DF-D15D757815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0" name="Straight Connector 2949">
                      <a:extLst>
                        <a:ext uri="{FF2B5EF4-FFF2-40B4-BE49-F238E27FC236}">
                          <a16:creationId xmlns:a16="http://schemas.microsoft.com/office/drawing/2014/main" id="{796FD85D-C4FC-0F43-ADBC-76E21E76DB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1" name="Straight Connector 2950">
                      <a:extLst>
                        <a:ext uri="{FF2B5EF4-FFF2-40B4-BE49-F238E27FC236}">
                          <a16:creationId xmlns:a16="http://schemas.microsoft.com/office/drawing/2014/main" id="{658E98D7-89D8-1B4D-AEBD-745E34A265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2" name="Group 551">
                    <a:extLst>
                      <a:ext uri="{FF2B5EF4-FFF2-40B4-BE49-F238E27FC236}">
                        <a16:creationId xmlns:a16="http://schemas.microsoft.com/office/drawing/2014/main" id="{7DD8890E-8D54-8E41-8B84-3A2C7EFD82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8" name="Straight Connector 2947">
                      <a:extLst>
                        <a:ext uri="{FF2B5EF4-FFF2-40B4-BE49-F238E27FC236}">
                          <a16:creationId xmlns:a16="http://schemas.microsoft.com/office/drawing/2014/main" id="{E4D30A65-64A5-7F46-A605-8303BEB3D5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9" name="Straight Connector 2948">
                      <a:extLst>
                        <a:ext uri="{FF2B5EF4-FFF2-40B4-BE49-F238E27FC236}">
                          <a16:creationId xmlns:a16="http://schemas.microsoft.com/office/drawing/2014/main" id="{C7C56CA3-AFD9-AC44-970E-56FE6F4ECE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3" name="Group 552">
                    <a:extLst>
                      <a:ext uri="{FF2B5EF4-FFF2-40B4-BE49-F238E27FC236}">
                        <a16:creationId xmlns:a16="http://schemas.microsoft.com/office/drawing/2014/main" id="{343DD91E-FD21-EA47-B19F-7F9CA1A05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6" name="Straight Connector 2945">
                      <a:extLst>
                        <a:ext uri="{FF2B5EF4-FFF2-40B4-BE49-F238E27FC236}">
                          <a16:creationId xmlns:a16="http://schemas.microsoft.com/office/drawing/2014/main" id="{EE84D02A-DACA-DC4E-B776-2726950989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7" name="Straight Connector 2946">
                      <a:extLst>
                        <a:ext uri="{FF2B5EF4-FFF2-40B4-BE49-F238E27FC236}">
                          <a16:creationId xmlns:a16="http://schemas.microsoft.com/office/drawing/2014/main" id="{16922C22-1F28-9648-9C20-FAB96A34A8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4" name="Group 555">
                    <a:extLst>
                      <a:ext uri="{FF2B5EF4-FFF2-40B4-BE49-F238E27FC236}">
                        <a16:creationId xmlns:a16="http://schemas.microsoft.com/office/drawing/2014/main" id="{43068491-AA0B-8348-8399-8172743BC0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4" name="Straight Connector 2943">
                      <a:extLst>
                        <a:ext uri="{FF2B5EF4-FFF2-40B4-BE49-F238E27FC236}">
                          <a16:creationId xmlns:a16="http://schemas.microsoft.com/office/drawing/2014/main" id="{1C395987-ADEF-7E40-BB69-093854DEB6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5" name="Straight Connector 2944">
                      <a:extLst>
                        <a:ext uri="{FF2B5EF4-FFF2-40B4-BE49-F238E27FC236}">
                          <a16:creationId xmlns:a16="http://schemas.microsoft.com/office/drawing/2014/main" id="{B0B3E925-D2C3-BA41-9AEC-0EAA261367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5" name="Group 556">
                    <a:extLst>
                      <a:ext uri="{FF2B5EF4-FFF2-40B4-BE49-F238E27FC236}">
                        <a16:creationId xmlns:a16="http://schemas.microsoft.com/office/drawing/2014/main" id="{305E16B9-FD0A-F141-B8E9-549A9FE535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2" name="Straight Connector 2941">
                      <a:extLst>
                        <a:ext uri="{FF2B5EF4-FFF2-40B4-BE49-F238E27FC236}">
                          <a16:creationId xmlns:a16="http://schemas.microsoft.com/office/drawing/2014/main" id="{A9433817-6942-1341-9C3C-8E8370DAD2F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3" name="Straight Connector 2942">
                      <a:extLst>
                        <a:ext uri="{FF2B5EF4-FFF2-40B4-BE49-F238E27FC236}">
                          <a16:creationId xmlns:a16="http://schemas.microsoft.com/office/drawing/2014/main" id="{FECB823D-F046-6949-9DA7-1B8F261E7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6" name="Group 557">
                    <a:extLst>
                      <a:ext uri="{FF2B5EF4-FFF2-40B4-BE49-F238E27FC236}">
                        <a16:creationId xmlns:a16="http://schemas.microsoft.com/office/drawing/2014/main" id="{EFC3FA28-E4D7-D14A-B812-3A47D8B49E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0" name="Straight Connector 2939">
                      <a:extLst>
                        <a:ext uri="{FF2B5EF4-FFF2-40B4-BE49-F238E27FC236}">
                          <a16:creationId xmlns:a16="http://schemas.microsoft.com/office/drawing/2014/main" id="{70A4415D-B979-4C4D-BACD-EC0A504DD1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1" name="Straight Connector 2940">
                      <a:extLst>
                        <a:ext uri="{FF2B5EF4-FFF2-40B4-BE49-F238E27FC236}">
                          <a16:creationId xmlns:a16="http://schemas.microsoft.com/office/drawing/2014/main" id="{F2282D8E-6C39-2841-BF42-9D003542D1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7" name="Group 558">
                    <a:extLst>
                      <a:ext uri="{FF2B5EF4-FFF2-40B4-BE49-F238E27FC236}">
                        <a16:creationId xmlns:a16="http://schemas.microsoft.com/office/drawing/2014/main" id="{054C09C5-E80B-9B4B-AEDD-9A0B3923AA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38" name="Straight Connector 2937">
                      <a:extLst>
                        <a:ext uri="{FF2B5EF4-FFF2-40B4-BE49-F238E27FC236}">
                          <a16:creationId xmlns:a16="http://schemas.microsoft.com/office/drawing/2014/main" id="{BDA31936-4F87-5F49-B987-FAFF3D35AE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9" name="Straight Connector 2938">
                      <a:extLst>
                        <a:ext uri="{FF2B5EF4-FFF2-40B4-BE49-F238E27FC236}">
                          <a16:creationId xmlns:a16="http://schemas.microsoft.com/office/drawing/2014/main" id="{2A4BB9C4-40F2-8649-9546-57E0C4EB39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00" name="Straight Connector 2899">
                  <a:extLst>
                    <a:ext uri="{FF2B5EF4-FFF2-40B4-BE49-F238E27FC236}">
                      <a16:creationId xmlns:a16="http://schemas.microsoft.com/office/drawing/2014/main" id="{A2E268F5-3C1A-6647-AB8D-EDE099B3D7F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1" name="Straight Connector 2900">
                  <a:extLst>
                    <a:ext uri="{FF2B5EF4-FFF2-40B4-BE49-F238E27FC236}">
                      <a16:creationId xmlns:a16="http://schemas.microsoft.com/office/drawing/2014/main" id="{F3500C6A-BE8C-3444-BEC0-52DE8DEA177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2" name="Straight Connector 2901">
                  <a:extLst>
                    <a:ext uri="{FF2B5EF4-FFF2-40B4-BE49-F238E27FC236}">
                      <a16:creationId xmlns:a16="http://schemas.microsoft.com/office/drawing/2014/main" id="{26894759-600F-214E-BEDF-93D38F40E50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3" name="Straight Connector 2902">
                  <a:extLst>
                    <a:ext uri="{FF2B5EF4-FFF2-40B4-BE49-F238E27FC236}">
                      <a16:creationId xmlns:a16="http://schemas.microsoft.com/office/drawing/2014/main" id="{BA0AAA6E-448A-A848-8F2E-737E0B45BF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4" name="Straight Connector 2903">
                  <a:extLst>
                    <a:ext uri="{FF2B5EF4-FFF2-40B4-BE49-F238E27FC236}">
                      <a16:creationId xmlns:a16="http://schemas.microsoft.com/office/drawing/2014/main" id="{FE27EBC9-84B0-EB40-99C6-C61A35A52BD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5" name="Straight Connector 2904">
                  <a:extLst>
                    <a:ext uri="{FF2B5EF4-FFF2-40B4-BE49-F238E27FC236}">
                      <a16:creationId xmlns:a16="http://schemas.microsoft.com/office/drawing/2014/main" id="{58D73D6F-772E-2F4A-9EA3-46C3BA62778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6" name="Straight Connector 2905">
                  <a:extLst>
                    <a:ext uri="{FF2B5EF4-FFF2-40B4-BE49-F238E27FC236}">
                      <a16:creationId xmlns:a16="http://schemas.microsoft.com/office/drawing/2014/main" id="{D4A28EC0-8669-0840-88CA-A254938B87C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7" name="Straight Connector 2906">
                  <a:extLst>
                    <a:ext uri="{FF2B5EF4-FFF2-40B4-BE49-F238E27FC236}">
                      <a16:creationId xmlns:a16="http://schemas.microsoft.com/office/drawing/2014/main" id="{E0ECAF8D-44C0-184D-8EC6-D551382F668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8" name="Straight Connector 2907">
                  <a:extLst>
                    <a:ext uri="{FF2B5EF4-FFF2-40B4-BE49-F238E27FC236}">
                      <a16:creationId xmlns:a16="http://schemas.microsoft.com/office/drawing/2014/main" id="{11CF50A8-E748-324C-91E6-41DBEC3DF010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9" name="Straight Connector 2908">
                  <a:extLst>
                    <a:ext uri="{FF2B5EF4-FFF2-40B4-BE49-F238E27FC236}">
                      <a16:creationId xmlns:a16="http://schemas.microsoft.com/office/drawing/2014/main" id="{9363A222-950D-5B4B-85B2-46ACF444E06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0" name="Straight Connector 2909">
                  <a:extLst>
                    <a:ext uri="{FF2B5EF4-FFF2-40B4-BE49-F238E27FC236}">
                      <a16:creationId xmlns:a16="http://schemas.microsoft.com/office/drawing/2014/main" id="{4715F7CE-3102-0B49-9402-A77064B48C9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1" name="Straight Connector 2910">
                  <a:extLst>
                    <a:ext uri="{FF2B5EF4-FFF2-40B4-BE49-F238E27FC236}">
                      <a16:creationId xmlns:a16="http://schemas.microsoft.com/office/drawing/2014/main" id="{30839DA8-2DEB-0C46-8675-1994D37DF8AB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2" name="Straight Connector 2911">
                  <a:extLst>
                    <a:ext uri="{FF2B5EF4-FFF2-40B4-BE49-F238E27FC236}">
                      <a16:creationId xmlns:a16="http://schemas.microsoft.com/office/drawing/2014/main" id="{1A5BCFD0-F336-9943-87FE-8656BE1298D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13" name="Group 2912">
                  <a:extLst>
                    <a:ext uri="{FF2B5EF4-FFF2-40B4-BE49-F238E27FC236}">
                      <a16:creationId xmlns:a16="http://schemas.microsoft.com/office/drawing/2014/main" id="{C6850839-CB87-9A49-85D7-1033C03D028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14" name="Rectangle 2913">
                    <a:extLst>
                      <a:ext uri="{FF2B5EF4-FFF2-40B4-BE49-F238E27FC236}">
                        <a16:creationId xmlns:a16="http://schemas.microsoft.com/office/drawing/2014/main" id="{C65CA0C6-40C0-6846-B4A1-8A6134491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15" name="Freeform 2914">
                    <a:extLst>
                      <a:ext uri="{FF2B5EF4-FFF2-40B4-BE49-F238E27FC236}">
                        <a16:creationId xmlns:a16="http://schemas.microsoft.com/office/drawing/2014/main" id="{A2FEC4D4-FE55-AE48-8FC5-720745664E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916" name="Group 2915">
                    <a:extLst>
                      <a:ext uri="{FF2B5EF4-FFF2-40B4-BE49-F238E27FC236}">
                        <a16:creationId xmlns:a16="http://schemas.microsoft.com/office/drawing/2014/main" id="{707BF010-EA01-4549-B631-1C68A6BA66B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17" name="Freeform 2916">
                      <a:extLst>
                        <a:ext uri="{FF2B5EF4-FFF2-40B4-BE49-F238E27FC236}">
                          <a16:creationId xmlns:a16="http://schemas.microsoft.com/office/drawing/2014/main" id="{1911A0DD-6D5F-8941-ADAB-A2A175518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18" name="Freeform 2917">
                      <a:extLst>
                        <a:ext uri="{FF2B5EF4-FFF2-40B4-BE49-F238E27FC236}">
                          <a16:creationId xmlns:a16="http://schemas.microsoft.com/office/drawing/2014/main" id="{EB68124C-FA0A-8C45-8AC5-99BCCFB39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19" name="Freeform 2918">
                      <a:extLst>
                        <a:ext uri="{FF2B5EF4-FFF2-40B4-BE49-F238E27FC236}">
                          <a16:creationId xmlns:a16="http://schemas.microsoft.com/office/drawing/2014/main" id="{EEA05FDC-E062-BF4A-9DCA-8D227382E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20" name="Freeform 2919">
                      <a:extLst>
                        <a:ext uri="{FF2B5EF4-FFF2-40B4-BE49-F238E27FC236}">
                          <a16:creationId xmlns:a16="http://schemas.microsoft.com/office/drawing/2014/main" id="{74229737-4E17-EE42-A329-0BA2E78287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77" name="Group 2776">
                <a:extLst>
                  <a:ext uri="{FF2B5EF4-FFF2-40B4-BE49-F238E27FC236}">
                    <a16:creationId xmlns:a16="http://schemas.microsoft.com/office/drawing/2014/main" id="{DB606D29-A33E-2C4B-8040-793E541098EC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40" name="Group 506">
                  <a:extLst>
                    <a:ext uri="{FF2B5EF4-FFF2-40B4-BE49-F238E27FC236}">
                      <a16:creationId xmlns:a16="http://schemas.microsoft.com/office/drawing/2014/main" id="{AD8B557B-A870-BC4A-9058-FE740957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62" name="Rectangle 2861">
                    <a:extLst>
                      <a:ext uri="{FF2B5EF4-FFF2-40B4-BE49-F238E27FC236}">
                        <a16:creationId xmlns:a16="http://schemas.microsoft.com/office/drawing/2014/main" id="{103441FD-716A-5049-8C91-8AB37CA652EB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3" name="Straight Connector 2862">
                    <a:extLst>
                      <a:ext uri="{FF2B5EF4-FFF2-40B4-BE49-F238E27FC236}">
                        <a16:creationId xmlns:a16="http://schemas.microsoft.com/office/drawing/2014/main" id="{270CDE4C-12D4-1E43-A7C5-E582F8339C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4" name="Rectangle 2863">
                    <a:extLst>
                      <a:ext uri="{FF2B5EF4-FFF2-40B4-BE49-F238E27FC236}">
                        <a16:creationId xmlns:a16="http://schemas.microsoft.com/office/drawing/2014/main" id="{11D10FD8-1603-CE47-8B45-8654A3D11E1C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5" name="Straight Connector 2864">
                    <a:extLst>
                      <a:ext uri="{FF2B5EF4-FFF2-40B4-BE49-F238E27FC236}">
                        <a16:creationId xmlns:a16="http://schemas.microsoft.com/office/drawing/2014/main" id="{E6563579-5B5C-DB4E-AEF0-5808A462E8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6" name="Rectangle 2865">
                    <a:extLst>
                      <a:ext uri="{FF2B5EF4-FFF2-40B4-BE49-F238E27FC236}">
                        <a16:creationId xmlns:a16="http://schemas.microsoft.com/office/drawing/2014/main" id="{BE49DA30-EE43-3C4F-AD11-0FD8EEDE613B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67" name="Rectangle 2866">
                    <a:extLst>
                      <a:ext uri="{FF2B5EF4-FFF2-40B4-BE49-F238E27FC236}">
                        <a16:creationId xmlns:a16="http://schemas.microsoft.com/office/drawing/2014/main" id="{A25995F6-238D-464E-84DF-D0FA9BADBFE3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8" name="Straight Connector 2867">
                    <a:extLst>
                      <a:ext uri="{FF2B5EF4-FFF2-40B4-BE49-F238E27FC236}">
                        <a16:creationId xmlns:a16="http://schemas.microsoft.com/office/drawing/2014/main" id="{F0A06E52-488E-854D-8FA8-19D37C0C97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69" name="Group 544">
                    <a:extLst>
                      <a:ext uri="{FF2B5EF4-FFF2-40B4-BE49-F238E27FC236}">
                        <a16:creationId xmlns:a16="http://schemas.microsoft.com/office/drawing/2014/main" id="{D5DC0A3C-41C1-C148-856C-8F6C453680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7" name="Straight Connector 2896">
                      <a:extLst>
                        <a:ext uri="{FF2B5EF4-FFF2-40B4-BE49-F238E27FC236}">
                          <a16:creationId xmlns:a16="http://schemas.microsoft.com/office/drawing/2014/main" id="{BFF4F588-4409-AD4F-98F9-3AE29E05DF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8" name="Straight Connector 2897">
                      <a:extLst>
                        <a:ext uri="{FF2B5EF4-FFF2-40B4-BE49-F238E27FC236}">
                          <a16:creationId xmlns:a16="http://schemas.microsoft.com/office/drawing/2014/main" id="{F6001990-94CD-2540-8B6B-FA61454FEC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0" name="Group 547">
                    <a:extLst>
                      <a:ext uri="{FF2B5EF4-FFF2-40B4-BE49-F238E27FC236}">
                        <a16:creationId xmlns:a16="http://schemas.microsoft.com/office/drawing/2014/main" id="{EBEE1A08-B7B5-F640-8B37-63BD540A0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5" name="Straight Connector 2894">
                      <a:extLst>
                        <a:ext uri="{FF2B5EF4-FFF2-40B4-BE49-F238E27FC236}">
                          <a16:creationId xmlns:a16="http://schemas.microsoft.com/office/drawing/2014/main" id="{511F5226-E36A-4544-AC06-0C2DD6C2198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6" name="Straight Connector 2895">
                      <a:extLst>
                        <a:ext uri="{FF2B5EF4-FFF2-40B4-BE49-F238E27FC236}">
                          <a16:creationId xmlns:a16="http://schemas.microsoft.com/office/drawing/2014/main" id="{84DE0868-415C-DF4C-AD92-796D69B25F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1" name="Group 549">
                    <a:extLst>
                      <a:ext uri="{FF2B5EF4-FFF2-40B4-BE49-F238E27FC236}">
                        <a16:creationId xmlns:a16="http://schemas.microsoft.com/office/drawing/2014/main" id="{FDF4AE1A-3417-F940-88B4-08DCFEE76A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3" name="Straight Connector 2892">
                      <a:extLst>
                        <a:ext uri="{FF2B5EF4-FFF2-40B4-BE49-F238E27FC236}">
                          <a16:creationId xmlns:a16="http://schemas.microsoft.com/office/drawing/2014/main" id="{C99B2867-56E9-2845-8E45-7CE339C85E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4" name="Straight Connector 2893">
                      <a:extLst>
                        <a:ext uri="{FF2B5EF4-FFF2-40B4-BE49-F238E27FC236}">
                          <a16:creationId xmlns:a16="http://schemas.microsoft.com/office/drawing/2014/main" id="{4D1275A1-CA9B-1C41-BC42-146D6ECCBB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2" name="Group 550">
                    <a:extLst>
                      <a:ext uri="{FF2B5EF4-FFF2-40B4-BE49-F238E27FC236}">
                        <a16:creationId xmlns:a16="http://schemas.microsoft.com/office/drawing/2014/main" id="{C9A2B1F0-2B1B-564F-858F-37B710A5E7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1" name="Straight Connector 2890">
                      <a:extLst>
                        <a:ext uri="{FF2B5EF4-FFF2-40B4-BE49-F238E27FC236}">
                          <a16:creationId xmlns:a16="http://schemas.microsoft.com/office/drawing/2014/main" id="{8F22457D-CA8A-4E44-BAB9-0782556E09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2" name="Straight Connector 2891">
                      <a:extLst>
                        <a:ext uri="{FF2B5EF4-FFF2-40B4-BE49-F238E27FC236}">
                          <a16:creationId xmlns:a16="http://schemas.microsoft.com/office/drawing/2014/main" id="{59887AA4-6674-604E-81A1-B660CC99FF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3" name="Group 551">
                    <a:extLst>
                      <a:ext uri="{FF2B5EF4-FFF2-40B4-BE49-F238E27FC236}">
                        <a16:creationId xmlns:a16="http://schemas.microsoft.com/office/drawing/2014/main" id="{5A221DBF-C897-AA46-AE60-B639342D59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9" name="Straight Connector 2888">
                      <a:extLst>
                        <a:ext uri="{FF2B5EF4-FFF2-40B4-BE49-F238E27FC236}">
                          <a16:creationId xmlns:a16="http://schemas.microsoft.com/office/drawing/2014/main" id="{29833455-2FB5-2D46-9741-8710B43D5E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0" name="Straight Connector 2889">
                      <a:extLst>
                        <a:ext uri="{FF2B5EF4-FFF2-40B4-BE49-F238E27FC236}">
                          <a16:creationId xmlns:a16="http://schemas.microsoft.com/office/drawing/2014/main" id="{AFEAD2A3-F7AF-6644-A0DB-4A0178C359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4" name="Group 552">
                    <a:extLst>
                      <a:ext uri="{FF2B5EF4-FFF2-40B4-BE49-F238E27FC236}">
                        <a16:creationId xmlns:a16="http://schemas.microsoft.com/office/drawing/2014/main" id="{9AA28B10-3424-E743-A90E-CC322E7A18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7" name="Straight Connector 2886">
                      <a:extLst>
                        <a:ext uri="{FF2B5EF4-FFF2-40B4-BE49-F238E27FC236}">
                          <a16:creationId xmlns:a16="http://schemas.microsoft.com/office/drawing/2014/main" id="{4F9C6F7E-C954-DC4C-A308-3704340210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8" name="Straight Connector 2887">
                      <a:extLst>
                        <a:ext uri="{FF2B5EF4-FFF2-40B4-BE49-F238E27FC236}">
                          <a16:creationId xmlns:a16="http://schemas.microsoft.com/office/drawing/2014/main" id="{4E914ACA-765D-1041-B01E-0917CFE307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5" name="Group 555">
                    <a:extLst>
                      <a:ext uri="{FF2B5EF4-FFF2-40B4-BE49-F238E27FC236}">
                        <a16:creationId xmlns:a16="http://schemas.microsoft.com/office/drawing/2014/main" id="{FB9CF352-D2CA-A74E-A2CA-94A18098358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5" name="Straight Connector 2884">
                      <a:extLst>
                        <a:ext uri="{FF2B5EF4-FFF2-40B4-BE49-F238E27FC236}">
                          <a16:creationId xmlns:a16="http://schemas.microsoft.com/office/drawing/2014/main" id="{37CB49B4-7979-C544-9BE1-32257A0D98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6" name="Straight Connector 2885">
                      <a:extLst>
                        <a:ext uri="{FF2B5EF4-FFF2-40B4-BE49-F238E27FC236}">
                          <a16:creationId xmlns:a16="http://schemas.microsoft.com/office/drawing/2014/main" id="{0677A5C2-90F5-4B41-9085-AD3B40433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6" name="Group 556">
                    <a:extLst>
                      <a:ext uri="{FF2B5EF4-FFF2-40B4-BE49-F238E27FC236}">
                        <a16:creationId xmlns:a16="http://schemas.microsoft.com/office/drawing/2014/main" id="{E1E5027A-0753-EC41-8D36-90A99E9BFE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3" name="Straight Connector 2882">
                      <a:extLst>
                        <a:ext uri="{FF2B5EF4-FFF2-40B4-BE49-F238E27FC236}">
                          <a16:creationId xmlns:a16="http://schemas.microsoft.com/office/drawing/2014/main" id="{DA87968E-EC97-0F4D-8943-9C69632A24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4" name="Straight Connector 2883">
                      <a:extLst>
                        <a:ext uri="{FF2B5EF4-FFF2-40B4-BE49-F238E27FC236}">
                          <a16:creationId xmlns:a16="http://schemas.microsoft.com/office/drawing/2014/main" id="{AA32B022-2F0E-E14A-BD17-A31DA005A9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7" name="Group 557">
                    <a:extLst>
                      <a:ext uri="{FF2B5EF4-FFF2-40B4-BE49-F238E27FC236}">
                        <a16:creationId xmlns:a16="http://schemas.microsoft.com/office/drawing/2014/main" id="{38FCFD97-FF15-CF45-AF21-47E9FA4550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1" name="Straight Connector 2880">
                      <a:extLst>
                        <a:ext uri="{FF2B5EF4-FFF2-40B4-BE49-F238E27FC236}">
                          <a16:creationId xmlns:a16="http://schemas.microsoft.com/office/drawing/2014/main" id="{CA361F13-5E87-E648-A18B-7730039151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2" name="Straight Connector 2881">
                      <a:extLst>
                        <a:ext uri="{FF2B5EF4-FFF2-40B4-BE49-F238E27FC236}">
                          <a16:creationId xmlns:a16="http://schemas.microsoft.com/office/drawing/2014/main" id="{2C2C4161-3D0F-2D45-AD57-A0AC01A92D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8" name="Group 558">
                    <a:extLst>
                      <a:ext uri="{FF2B5EF4-FFF2-40B4-BE49-F238E27FC236}">
                        <a16:creationId xmlns:a16="http://schemas.microsoft.com/office/drawing/2014/main" id="{28ACEE5D-235E-4E47-9CA8-6155FE8144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79" name="Straight Connector 2878">
                      <a:extLst>
                        <a:ext uri="{FF2B5EF4-FFF2-40B4-BE49-F238E27FC236}">
                          <a16:creationId xmlns:a16="http://schemas.microsoft.com/office/drawing/2014/main" id="{B3D9D3B7-9C57-904B-B0A1-D761076AB8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0" name="Straight Connector 2879">
                      <a:extLst>
                        <a:ext uri="{FF2B5EF4-FFF2-40B4-BE49-F238E27FC236}">
                          <a16:creationId xmlns:a16="http://schemas.microsoft.com/office/drawing/2014/main" id="{23C84DD9-FC07-F04E-A1EA-4FE649A56EB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841" name="Straight Connector 2840">
                  <a:extLst>
                    <a:ext uri="{FF2B5EF4-FFF2-40B4-BE49-F238E27FC236}">
                      <a16:creationId xmlns:a16="http://schemas.microsoft.com/office/drawing/2014/main" id="{13C490BC-86BD-9C41-9614-FC9F29EED2F7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2" name="Straight Connector 2841">
                  <a:extLst>
                    <a:ext uri="{FF2B5EF4-FFF2-40B4-BE49-F238E27FC236}">
                      <a16:creationId xmlns:a16="http://schemas.microsoft.com/office/drawing/2014/main" id="{A7A38F05-4CF5-0440-A17A-4863D5CED17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3" name="Straight Connector 2842">
                  <a:extLst>
                    <a:ext uri="{FF2B5EF4-FFF2-40B4-BE49-F238E27FC236}">
                      <a16:creationId xmlns:a16="http://schemas.microsoft.com/office/drawing/2014/main" id="{B53122B4-2C3B-3B4D-85B9-8A13A8919D1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4" name="Straight Connector 2843">
                  <a:extLst>
                    <a:ext uri="{FF2B5EF4-FFF2-40B4-BE49-F238E27FC236}">
                      <a16:creationId xmlns:a16="http://schemas.microsoft.com/office/drawing/2014/main" id="{9F45514C-8BAA-004D-99BF-C445EC8E354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5" name="Straight Connector 2844">
                  <a:extLst>
                    <a:ext uri="{FF2B5EF4-FFF2-40B4-BE49-F238E27FC236}">
                      <a16:creationId xmlns:a16="http://schemas.microsoft.com/office/drawing/2014/main" id="{BEC24B19-6647-4347-B16C-036F1E4B9C5E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6" name="Straight Connector 2845">
                  <a:extLst>
                    <a:ext uri="{FF2B5EF4-FFF2-40B4-BE49-F238E27FC236}">
                      <a16:creationId xmlns:a16="http://schemas.microsoft.com/office/drawing/2014/main" id="{9DE1B940-4A0B-014E-A631-EEB556CD895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7" name="Straight Connector 2846">
                  <a:extLst>
                    <a:ext uri="{FF2B5EF4-FFF2-40B4-BE49-F238E27FC236}">
                      <a16:creationId xmlns:a16="http://schemas.microsoft.com/office/drawing/2014/main" id="{6C1C40C1-2CB6-D84E-85CC-A1FC2E21F3A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8" name="Straight Connector 2847">
                  <a:extLst>
                    <a:ext uri="{FF2B5EF4-FFF2-40B4-BE49-F238E27FC236}">
                      <a16:creationId xmlns:a16="http://schemas.microsoft.com/office/drawing/2014/main" id="{DCB9F07F-D163-B34C-A53C-80CC283040A8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9" name="Straight Connector 2848">
                  <a:extLst>
                    <a:ext uri="{FF2B5EF4-FFF2-40B4-BE49-F238E27FC236}">
                      <a16:creationId xmlns:a16="http://schemas.microsoft.com/office/drawing/2014/main" id="{E59DE191-2433-8445-931E-5465D6A4EBDC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0" name="Straight Connector 2849">
                  <a:extLst>
                    <a:ext uri="{FF2B5EF4-FFF2-40B4-BE49-F238E27FC236}">
                      <a16:creationId xmlns:a16="http://schemas.microsoft.com/office/drawing/2014/main" id="{BF9A7A7E-527F-F047-BEE8-44F05F5907C2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1" name="Straight Connector 2850">
                  <a:extLst>
                    <a:ext uri="{FF2B5EF4-FFF2-40B4-BE49-F238E27FC236}">
                      <a16:creationId xmlns:a16="http://schemas.microsoft.com/office/drawing/2014/main" id="{8560C0F2-E886-6A4A-8577-076359DA9FA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" name="Straight Connector 2851">
                  <a:extLst>
                    <a:ext uri="{FF2B5EF4-FFF2-40B4-BE49-F238E27FC236}">
                      <a16:creationId xmlns:a16="http://schemas.microsoft.com/office/drawing/2014/main" id="{2B9817C2-24B0-DE49-BCDD-B08846EC6C0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3" name="Straight Connector 2852">
                  <a:extLst>
                    <a:ext uri="{FF2B5EF4-FFF2-40B4-BE49-F238E27FC236}">
                      <a16:creationId xmlns:a16="http://schemas.microsoft.com/office/drawing/2014/main" id="{879A3023-BE9E-EE4A-BF9E-5F39C1AE28D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54" name="Group 2853">
                  <a:extLst>
                    <a:ext uri="{FF2B5EF4-FFF2-40B4-BE49-F238E27FC236}">
                      <a16:creationId xmlns:a16="http://schemas.microsoft.com/office/drawing/2014/main" id="{DE982EC1-8CE8-A141-B0A0-CA93536BAFE0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855" name="Rectangle 2854">
                    <a:extLst>
                      <a:ext uri="{FF2B5EF4-FFF2-40B4-BE49-F238E27FC236}">
                        <a16:creationId xmlns:a16="http://schemas.microsoft.com/office/drawing/2014/main" id="{727AA80D-4DC0-D549-963D-93C18586DC8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56" name="Freeform 2855">
                    <a:extLst>
                      <a:ext uri="{FF2B5EF4-FFF2-40B4-BE49-F238E27FC236}">
                        <a16:creationId xmlns:a16="http://schemas.microsoft.com/office/drawing/2014/main" id="{27572BCE-2030-8D47-8BE9-120FEDE542C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857" name="Group 2856">
                    <a:extLst>
                      <a:ext uri="{FF2B5EF4-FFF2-40B4-BE49-F238E27FC236}">
                        <a16:creationId xmlns:a16="http://schemas.microsoft.com/office/drawing/2014/main" id="{CDDB4D61-8911-344B-91DB-EBABEDA814BF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858" name="Freeform 2857">
                      <a:extLst>
                        <a:ext uri="{FF2B5EF4-FFF2-40B4-BE49-F238E27FC236}">
                          <a16:creationId xmlns:a16="http://schemas.microsoft.com/office/drawing/2014/main" id="{FAD23800-19D1-1B42-8094-9A619FD1CC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59" name="Freeform 2858">
                      <a:extLst>
                        <a:ext uri="{FF2B5EF4-FFF2-40B4-BE49-F238E27FC236}">
                          <a16:creationId xmlns:a16="http://schemas.microsoft.com/office/drawing/2014/main" id="{F43D6C8D-A6CB-9447-89E2-08300BAFB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60" name="Freeform 2859">
                      <a:extLst>
                        <a:ext uri="{FF2B5EF4-FFF2-40B4-BE49-F238E27FC236}">
                          <a16:creationId xmlns:a16="http://schemas.microsoft.com/office/drawing/2014/main" id="{AD386A59-B62E-2C4E-BFB7-002EDEC9E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61" name="Freeform 2860">
                      <a:extLst>
                        <a:ext uri="{FF2B5EF4-FFF2-40B4-BE49-F238E27FC236}">
                          <a16:creationId xmlns:a16="http://schemas.microsoft.com/office/drawing/2014/main" id="{60BA134D-9E35-694F-B78A-7F3E8BE62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78" name="Group 2777">
                <a:extLst>
                  <a:ext uri="{FF2B5EF4-FFF2-40B4-BE49-F238E27FC236}">
                    <a16:creationId xmlns:a16="http://schemas.microsoft.com/office/drawing/2014/main" id="{556E995C-F664-424D-B244-BD0A89C730E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81" name="Group 506">
                  <a:extLst>
                    <a:ext uri="{FF2B5EF4-FFF2-40B4-BE49-F238E27FC236}">
                      <a16:creationId xmlns:a16="http://schemas.microsoft.com/office/drawing/2014/main" id="{E891E5C7-AF22-984D-8526-D3D35FF929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03" name="Rectangle 2802">
                    <a:extLst>
                      <a:ext uri="{FF2B5EF4-FFF2-40B4-BE49-F238E27FC236}">
                        <a16:creationId xmlns:a16="http://schemas.microsoft.com/office/drawing/2014/main" id="{DEDD60F1-05E7-ED4A-ABD6-8CA25763C57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4" name="Straight Connector 2803">
                    <a:extLst>
                      <a:ext uri="{FF2B5EF4-FFF2-40B4-BE49-F238E27FC236}">
                        <a16:creationId xmlns:a16="http://schemas.microsoft.com/office/drawing/2014/main" id="{97900958-01C9-614D-BF82-A622B8BE66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5" name="Rectangle 2804">
                    <a:extLst>
                      <a:ext uri="{FF2B5EF4-FFF2-40B4-BE49-F238E27FC236}">
                        <a16:creationId xmlns:a16="http://schemas.microsoft.com/office/drawing/2014/main" id="{8B180B85-7B19-5D43-BD6A-A229309B930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6" name="Straight Connector 2805">
                    <a:extLst>
                      <a:ext uri="{FF2B5EF4-FFF2-40B4-BE49-F238E27FC236}">
                        <a16:creationId xmlns:a16="http://schemas.microsoft.com/office/drawing/2014/main" id="{62A171D3-3254-6545-ABC2-FD93CBD3C6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7" name="Rectangle 2806">
                    <a:extLst>
                      <a:ext uri="{FF2B5EF4-FFF2-40B4-BE49-F238E27FC236}">
                        <a16:creationId xmlns:a16="http://schemas.microsoft.com/office/drawing/2014/main" id="{1CC34C3F-8FDC-8C4E-8D88-275ABB3F676E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08" name="Rectangle 2807">
                    <a:extLst>
                      <a:ext uri="{FF2B5EF4-FFF2-40B4-BE49-F238E27FC236}">
                        <a16:creationId xmlns:a16="http://schemas.microsoft.com/office/drawing/2014/main" id="{488D0A49-0589-B040-A8EC-1B8200DDF0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9" name="Straight Connector 2808">
                    <a:extLst>
                      <a:ext uri="{FF2B5EF4-FFF2-40B4-BE49-F238E27FC236}">
                        <a16:creationId xmlns:a16="http://schemas.microsoft.com/office/drawing/2014/main" id="{55E597E0-425C-6A44-A9C0-7A55D562CE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10" name="Group 544">
                    <a:extLst>
                      <a:ext uri="{FF2B5EF4-FFF2-40B4-BE49-F238E27FC236}">
                        <a16:creationId xmlns:a16="http://schemas.microsoft.com/office/drawing/2014/main" id="{2D9A0D7F-D2A1-DC47-B48B-B81715884B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8" name="Straight Connector 2837">
                      <a:extLst>
                        <a:ext uri="{FF2B5EF4-FFF2-40B4-BE49-F238E27FC236}">
                          <a16:creationId xmlns:a16="http://schemas.microsoft.com/office/drawing/2014/main" id="{ED733A2E-A461-FB4E-ACEF-5F9721DC22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9" name="Straight Connector 2838">
                      <a:extLst>
                        <a:ext uri="{FF2B5EF4-FFF2-40B4-BE49-F238E27FC236}">
                          <a16:creationId xmlns:a16="http://schemas.microsoft.com/office/drawing/2014/main" id="{6DBF8BC7-9160-974E-B4D2-D7AF04A026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1" name="Group 547">
                    <a:extLst>
                      <a:ext uri="{FF2B5EF4-FFF2-40B4-BE49-F238E27FC236}">
                        <a16:creationId xmlns:a16="http://schemas.microsoft.com/office/drawing/2014/main" id="{453F67B4-915C-CE42-B68D-9991BDE3F9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6" name="Straight Connector 2835">
                      <a:extLst>
                        <a:ext uri="{FF2B5EF4-FFF2-40B4-BE49-F238E27FC236}">
                          <a16:creationId xmlns:a16="http://schemas.microsoft.com/office/drawing/2014/main" id="{66AEBF8C-8F4D-774A-97D4-02A2A157DD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7" name="Straight Connector 2836">
                      <a:extLst>
                        <a:ext uri="{FF2B5EF4-FFF2-40B4-BE49-F238E27FC236}">
                          <a16:creationId xmlns:a16="http://schemas.microsoft.com/office/drawing/2014/main" id="{F364F406-795A-A14B-A5AE-6B12C5EF2B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2" name="Group 549">
                    <a:extLst>
                      <a:ext uri="{FF2B5EF4-FFF2-40B4-BE49-F238E27FC236}">
                        <a16:creationId xmlns:a16="http://schemas.microsoft.com/office/drawing/2014/main" id="{D0B9A583-5FE5-1A42-BCE2-ECB67C3AE2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4" name="Straight Connector 2833">
                      <a:extLst>
                        <a:ext uri="{FF2B5EF4-FFF2-40B4-BE49-F238E27FC236}">
                          <a16:creationId xmlns:a16="http://schemas.microsoft.com/office/drawing/2014/main" id="{C875CA21-3C4A-2941-9FB3-1DA344F5A2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5" name="Straight Connector 2834">
                      <a:extLst>
                        <a:ext uri="{FF2B5EF4-FFF2-40B4-BE49-F238E27FC236}">
                          <a16:creationId xmlns:a16="http://schemas.microsoft.com/office/drawing/2014/main" id="{47AEBD4D-CFF9-2D40-A9CB-E522D7E7EC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3" name="Group 550">
                    <a:extLst>
                      <a:ext uri="{FF2B5EF4-FFF2-40B4-BE49-F238E27FC236}">
                        <a16:creationId xmlns:a16="http://schemas.microsoft.com/office/drawing/2014/main" id="{51BFC88C-A6AD-5D49-8503-F511310281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2" name="Straight Connector 2831">
                      <a:extLst>
                        <a:ext uri="{FF2B5EF4-FFF2-40B4-BE49-F238E27FC236}">
                          <a16:creationId xmlns:a16="http://schemas.microsoft.com/office/drawing/2014/main" id="{34805F9A-6A57-6F45-ABEC-714876368F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3" name="Straight Connector 2832">
                      <a:extLst>
                        <a:ext uri="{FF2B5EF4-FFF2-40B4-BE49-F238E27FC236}">
                          <a16:creationId xmlns:a16="http://schemas.microsoft.com/office/drawing/2014/main" id="{3B0ECBCA-DF2E-8B47-9046-43BB4E6A49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4" name="Group 551">
                    <a:extLst>
                      <a:ext uri="{FF2B5EF4-FFF2-40B4-BE49-F238E27FC236}">
                        <a16:creationId xmlns:a16="http://schemas.microsoft.com/office/drawing/2014/main" id="{B006B806-F0A6-3540-960D-D4DF87D63B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0" name="Straight Connector 2829">
                      <a:extLst>
                        <a:ext uri="{FF2B5EF4-FFF2-40B4-BE49-F238E27FC236}">
                          <a16:creationId xmlns:a16="http://schemas.microsoft.com/office/drawing/2014/main" id="{30FC17B4-7E34-D442-8ECB-FE59A36E2F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1" name="Straight Connector 2830">
                      <a:extLst>
                        <a:ext uri="{FF2B5EF4-FFF2-40B4-BE49-F238E27FC236}">
                          <a16:creationId xmlns:a16="http://schemas.microsoft.com/office/drawing/2014/main" id="{C01793A3-F515-8F47-98E7-CF596B108F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5" name="Group 552">
                    <a:extLst>
                      <a:ext uri="{FF2B5EF4-FFF2-40B4-BE49-F238E27FC236}">
                        <a16:creationId xmlns:a16="http://schemas.microsoft.com/office/drawing/2014/main" id="{446DB693-3DED-7944-A0CF-1610C920E2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8" name="Straight Connector 2827">
                      <a:extLst>
                        <a:ext uri="{FF2B5EF4-FFF2-40B4-BE49-F238E27FC236}">
                          <a16:creationId xmlns:a16="http://schemas.microsoft.com/office/drawing/2014/main" id="{6C1BCCAE-BC78-AC4F-B278-1FF6D21746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9" name="Straight Connector 2828">
                      <a:extLst>
                        <a:ext uri="{FF2B5EF4-FFF2-40B4-BE49-F238E27FC236}">
                          <a16:creationId xmlns:a16="http://schemas.microsoft.com/office/drawing/2014/main" id="{68E5C6A4-BD2E-0D46-B8E9-DA35E971C7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6" name="Group 555">
                    <a:extLst>
                      <a:ext uri="{FF2B5EF4-FFF2-40B4-BE49-F238E27FC236}">
                        <a16:creationId xmlns:a16="http://schemas.microsoft.com/office/drawing/2014/main" id="{580801D4-40B9-7944-BC21-5DA0E61E43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6" name="Straight Connector 2825">
                      <a:extLst>
                        <a:ext uri="{FF2B5EF4-FFF2-40B4-BE49-F238E27FC236}">
                          <a16:creationId xmlns:a16="http://schemas.microsoft.com/office/drawing/2014/main" id="{F516AA3D-1D96-DE4E-99B5-469AA26B04C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7" name="Straight Connector 2826">
                      <a:extLst>
                        <a:ext uri="{FF2B5EF4-FFF2-40B4-BE49-F238E27FC236}">
                          <a16:creationId xmlns:a16="http://schemas.microsoft.com/office/drawing/2014/main" id="{6436D2CF-D7D7-CB4E-B321-D018A36A6A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7" name="Group 556">
                    <a:extLst>
                      <a:ext uri="{FF2B5EF4-FFF2-40B4-BE49-F238E27FC236}">
                        <a16:creationId xmlns:a16="http://schemas.microsoft.com/office/drawing/2014/main" id="{2CBFEDF7-154A-954C-B206-F85976589B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4" name="Straight Connector 2823">
                      <a:extLst>
                        <a:ext uri="{FF2B5EF4-FFF2-40B4-BE49-F238E27FC236}">
                          <a16:creationId xmlns:a16="http://schemas.microsoft.com/office/drawing/2014/main" id="{FCD580D7-EF37-9A41-ACA0-F49FF5D615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5" name="Straight Connector 2824">
                      <a:extLst>
                        <a:ext uri="{FF2B5EF4-FFF2-40B4-BE49-F238E27FC236}">
                          <a16:creationId xmlns:a16="http://schemas.microsoft.com/office/drawing/2014/main" id="{CBB52D54-0905-CD48-8213-7888C944BBA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8" name="Group 557">
                    <a:extLst>
                      <a:ext uri="{FF2B5EF4-FFF2-40B4-BE49-F238E27FC236}">
                        <a16:creationId xmlns:a16="http://schemas.microsoft.com/office/drawing/2014/main" id="{610462BE-0921-144C-A763-10B5F87822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2" name="Straight Connector 2821">
                      <a:extLst>
                        <a:ext uri="{FF2B5EF4-FFF2-40B4-BE49-F238E27FC236}">
                          <a16:creationId xmlns:a16="http://schemas.microsoft.com/office/drawing/2014/main" id="{C6810B97-7DF8-0F4F-BC78-DE5A30B5FA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3" name="Straight Connector 2822">
                      <a:extLst>
                        <a:ext uri="{FF2B5EF4-FFF2-40B4-BE49-F238E27FC236}">
                          <a16:creationId xmlns:a16="http://schemas.microsoft.com/office/drawing/2014/main" id="{B99336E2-A8CE-2F41-9838-32DFAFB0C2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9" name="Group 558">
                    <a:extLst>
                      <a:ext uri="{FF2B5EF4-FFF2-40B4-BE49-F238E27FC236}">
                        <a16:creationId xmlns:a16="http://schemas.microsoft.com/office/drawing/2014/main" id="{FA16AD09-5873-CB4E-AB3C-2B3D682D50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0" name="Straight Connector 2819">
                      <a:extLst>
                        <a:ext uri="{FF2B5EF4-FFF2-40B4-BE49-F238E27FC236}">
                          <a16:creationId xmlns:a16="http://schemas.microsoft.com/office/drawing/2014/main" id="{17B01E0A-42E5-8A4F-97BD-0F60F83D15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1" name="Straight Connector 2820">
                      <a:extLst>
                        <a:ext uri="{FF2B5EF4-FFF2-40B4-BE49-F238E27FC236}">
                          <a16:creationId xmlns:a16="http://schemas.microsoft.com/office/drawing/2014/main" id="{E894A399-BA10-CB40-B8B6-A6B504041E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82" name="Straight Connector 2781">
                  <a:extLst>
                    <a:ext uri="{FF2B5EF4-FFF2-40B4-BE49-F238E27FC236}">
                      <a16:creationId xmlns:a16="http://schemas.microsoft.com/office/drawing/2014/main" id="{FD696606-412B-464B-A1BA-CC8AD5B3E73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3" name="Straight Connector 2782">
                  <a:extLst>
                    <a:ext uri="{FF2B5EF4-FFF2-40B4-BE49-F238E27FC236}">
                      <a16:creationId xmlns:a16="http://schemas.microsoft.com/office/drawing/2014/main" id="{B98B6F7B-6A51-9442-ADBF-0B90255599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4" name="Straight Connector 2783">
                  <a:extLst>
                    <a:ext uri="{FF2B5EF4-FFF2-40B4-BE49-F238E27FC236}">
                      <a16:creationId xmlns:a16="http://schemas.microsoft.com/office/drawing/2014/main" id="{AE88F997-BDD6-8745-857A-41FCA8F0293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5" name="Straight Connector 2784">
                  <a:extLst>
                    <a:ext uri="{FF2B5EF4-FFF2-40B4-BE49-F238E27FC236}">
                      <a16:creationId xmlns:a16="http://schemas.microsoft.com/office/drawing/2014/main" id="{E963DDDE-EC42-084A-AB8B-D15959425E8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6" name="Straight Connector 2785">
                  <a:extLst>
                    <a:ext uri="{FF2B5EF4-FFF2-40B4-BE49-F238E27FC236}">
                      <a16:creationId xmlns:a16="http://schemas.microsoft.com/office/drawing/2014/main" id="{85AA1C37-DBF8-3849-BFED-DEC4DBF6C2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7" name="Straight Connector 2786">
                  <a:extLst>
                    <a:ext uri="{FF2B5EF4-FFF2-40B4-BE49-F238E27FC236}">
                      <a16:creationId xmlns:a16="http://schemas.microsoft.com/office/drawing/2014/main" id="{70B801C0-D0FF-B64D-B5B6-2839468B78E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8" name="Straight Connector 2787">
                  <a:extLst>
                    <a:ext uri="{FF2B5EF4-FFF2-40B4-BE49-F238E27FC236}">
                      <a16:creationId xmlns:a16="http://schemas.microsoft.com/office/drawing/2014/main" id="{F5F3C608-2618-9B47-B159-4B6D53A9D49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9" name="Straight Connector 2788">
                  <a:extLst>
                    <a:ext uri="{FF2B5EF4-FFF2-40B4-BE49-F238E27FC236}">
                      <a16:creationId xmlns:a16="http://schemas.microsoft.com/office/drawing/2014/main" id="{65D007B1-C9D7-0548-ADAC-9F98BDED0D26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0" name="Straight Connector 2789">
                  <a:extLst>
                    <a:ext uri="{FF2B5EF4-FFF2-40B4-BE49-F238E27FC236}">
                      <a16:creationId xmlns:a16="http://schemas.microsoft.com/office/drawing/2014/main" id="{72500E38-6327-FB47-AC48-31B995F3ACC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1" name="Straight Connector 2790">
                  <a:extLst>
                    <a:ext uri="{FF2B5EF4-FFF2-40B4-BE49-F238E27FC236}">
                      <a16:creationId xmlns:a16="http://schemas.microsoft.com/office/drawing/2014/main" id="{813C095F-9779-7440-A992-EA7B9545B43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2" name="Straight Connector 2791">
                  <a:extLst>
                    <a:ext uri="{FF2B5EF4-FFF2-40B4-BE49-F238E27FC236}">
                      <a16:creationId xmlns:a16="http://schemas.microsoft.com/office/drawing/2014/main" id="{8F795E48-AE63-D54F-B9F2-BF97FB64956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3" name="Straight Connector 2792">
                  <a:extLst>
                    <a:ext uri="{FF2B5EF4-FFF2-40B4-BE49-F238E27FC236}">
                      <a16:creationId xmlns:a16="http://schemas.microsoft.com/office/drawing/2014/main" id="{DF865E8F-EC02-C941-956A-ABB5F5372DE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4" name="Straight Connector 2793">
                  <a:extLst>
                    <a:ext uri="{FF2B5EF4-FFF2-40B4-BE49-F238E27FC236}">
                      <a16:creationId xmlns:a16="http://schemas.microsoft.com/office/drawing/2014/main" id="{2E91C330-FF95-124D-B61D-4E6777BC0819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95" name="Group 2794">
                  <a:extLst>
                    <a:ext uri="{FF2B5EF4-FFF2-40B4-BE49-F238E27FC236}">
                      <a16:creationId xmlns:a16="http://schemas.microsoft.com/office/drawing/2014/main" id="{FBF69602-5369-AC41-BBCC-E1BF0300BDA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96" name="Rectangle 2795">
                    <a:extLst>
                      <a:ext uri="{FF2B5EF4-FFF2-40B4-BE49-F238E27FC236}">
                        <a16:creationId xmlns:a16="http://schemas.microsoft.com/office/drawing/2014/main" id="{93898C04-7928-DB41-8D94-88BB71B33E3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97" name="Freeform 2796">
                    <a:extLst>
                      <a:ext uri="{FF2B5EF4-FFF2-40B4-BE49-F238E27FC236}">
                        <a16:creationId xmlns:a16="http://schemas.microsoft.com/office/drawing/2014/main" id="{E1AC921C-5FA7-2F4A-A852-25CDCF549E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798" name="Group 2797">
                    <a:extLst>
                      <a:ext uri="{FF2B5EF4-FFF2-40B4-BE49-F238E27FC236}">
                        <a16:creationId xmlns:a16="http://schemas.microsoft.com/office/drawing/2014/main" id="{427DADBC-8F00-DC4E-BADF-A0AF39567F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99" name="Freeform 2798">
                      <a:extLst>
                        <a:ext uri="{FF2B5EF4-FFF2-40B4-BE49-F238E27FC236}">
                          <a16:creationId xmlns:a16="http://schemas.microsoft.com/office/drawing/2014/main" id="{3400830A-86F4-8F4C-8306-50DE4ADC4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00" name="Freeform 2799">
                      <a:extLst>
                        <a:ext uri="{FF2B5EF4-FFF2-40B4-BE49-F238E27FC236}">
                          <a16:creationId xmlns:a16="http://schemas.microsoft.com/office/drawing/2014/main" id="{E130D9A8-D590-D043-8965-DEA1B621E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01" name="Freeform 2800">
                      <a:extLst>
                        <a:ext uri="{FF2B5EF4-FFF2-40B4-BE49-F238E27FC236}">
                          <a16:creationId xmlns:a16="http://schemas.microsoft.com/office/drawing/2014/main" id="{B0373382-B60B-2545-AE96-3B03009B8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02" name="Freeform 2801">
                      <a:extLst>
                        <a:ext uri="{FF2B5EF4-FFF2-40B4-BE49-F238E27FC236}">
                          <a16:creationId xmlns:a16="http://schemas.microsoft.com/office/drawing/2014/main" id="{B149BC78-350A-9549-A3BF-7D4AA7B3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35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779" name="TextBox 2778">
                <a:extLst>
                  <a:ext uri="{FF2B5EF4-FFF2-40B4-BE49-F238E27FC236}">
                    <a16:creationId xmlns:a16="http://schemas.microsoft.com/office/drawing/2014/main" id="{E73392ED-3E72-1543-AF01-ED99EE14D934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553997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780" name="TextBox 2779">
                <a:extLst>
                  <a:ext uri="{FF2B5EF4-FFF2-40B4-BE49-F238E27FC236}">
                    <a16:creationId xmlns:a16="http://schemas.microsoft.com/office/drawing/2014/main" id="{D022AC8D-7EAE-8242-881A-2135EC4E0939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553997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251" name="Group 1250">
              <a:extLst>
                <a:ext uri="{FF2B5EF4-FFF2-40B4-BE49-F238E27FC236}">
                  <a16:creationId xmlns:a16="http://schemas.microsoft.com/office/drawing/2014/main" id="{E6753A88-3E5E-5445-8D35-14A16B423370}"/>
                </a:ext>
              </a:extLst>
            </p:cNvPr>
            <p:cNvGrpSpPr/>
            <p:nvPr/>
          </p:nvGrpSpPr>
          <p:grpSpPr>
            <a:xfrm>
              <a:off x="977155" y="3550503"/>
              <a:ext cx="914400" cy="479686"/>
              <a:chOff x="3668110" y="2448910"/>
              <a:chExt cx="3794234" cy="2165130"/>
            </a:xfrm>
          </p:grpSpPr>
          <p:sp>
            <p:nvSpPr>
              <p:cNvPr id="1252" name="Rectangle 1251">
                <a:extLst>
                  <a:ext uri="{FF2B5EF4-FFF2-40B4-BE49-F238E27FC236}">
                    <a16:creationId xmlns:a16="http://schemas.microsoft.com/office/drawing/2014/main" id="{C945D579-5534-E745-8BE5-52C73FE99396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990DFD40-F72C-AD4D-A247-DC1DBC2A6DC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54" name="Group 1253">
                <a:extLst>
                  <a:ext uri="{FF2B5EF4-FFF2-40B4-BE49-F238E27FC236}">
                    <a16:creationId xmlns:a16="http://schemas.microsoft.com/office/drawing/2014/main" id="{4CEB9841-2A55-4545-9261-7C5B90F0A9AD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55" name="Freeform 1254">
                  <a:extLst>
                    <a:ext uri="{FF2B5EF4-FFF2-40B4-BE49-F238E27FC236}">
                      <a16:creationId xmlns:a16="http://schemas.microsoft.com/office/drawing/2014/main" id="{1AA16CD4-9B7C-3A4D-9689-AC63E731CA3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6" name="Freeform 1255">
                  <a:extLst>
                    <a:ext uri="{FF2B5EF4-FFF2-40B4-BE49-F238E27FC236}">
                      <a16:creationId xmlns:a16="http://schemas.microsoft.com/office/drawing/2014/main" id="{46814721-CA53-6D44-9153-931AFD81EAF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7" name="Freeform 1256">
                  <a:extLst>
                    <a:ext uri="{FF2B5EF4-FFF2-40B4-BE49-F238E27FC236}">
                      <a16:creationId xmlns:a16="http://schemas.microsoft.com/office/drawing/2014/main" id="{78F76837-4AEF-FA42-B9F1-4AFCB59A4D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8" name="Freeform 1257">
                  <a:extLst>
                    <a:ext uri="{FF2B5EF4-FFF2-40B4-BE49-F238E27FC236}">
                      <a16:creationId xmlns:a16="http://schemas.microsoft.com/office/drawing/2014/main" id="{43B23EF7-F40E-A947-B228-E2514236BC8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D3D69CFA-AF15-E94E-8914-97945DA574A6}"/>
                </a:ext>
              </a:extLst>
            </p:cNvPr>
            <p:cNvGrpSpPr/>
            <p:nvPr/>
          </p:nvGrpSpPr>
          <p:grpSpPr>
            <a:xfrm>
              <a:off x="2554943" y="3564953"/>
              <a:ext cx="914400" cy="479686"/>
              <a:chOff x="3668110" y="2448910"/>
              <a:chExt cx="3794234" cy="2165130"/>
            </a:xfrm>
          </p:grpSpPr>
          <p:sp>
            <p:nvSpPr>
              <p:cNvPr id="1288" name="Rectangle 1287">
                <a:extLst>
                  <a:ext uri="{FF2B5EF4-FFF2-40B4-BE49-F238E27FC236}">
                    <a16:creationId xmlns:a16="http://schemas.microsoft.com/office/drawing/2014/main" id="{9E5C83BA-FE05-6C44-98FC-DCEA3538DF6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89" name="Freeform 1288">
                <a:extLst>
                  <a:ext uri="{FF2B5EF4-FFF2-40B4-BE49-F238E27FC236}">
                    <a16:creationId xmlns:a16="http://schemas.microsoft.com/office/drawing/2014/main" id="{4C2CD45D-A60E-6146-BAEF-952839A41BD1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id="{F9511E44-72C5-294A-B628-02490F2B54A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91" name="Freeform 1290">
                  <a:extLst>
                    <a:ext uri="{FF2B5EF4-FFF2-40B4-BE49-F238E27FC236}">
                      <a16:creationId xmlns:a16="http://schemas.microsoft.com/office/drawing/2014/main" id="{CDA6D107-925D-AF46-B50F-7EA1D51C266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2" name="Freeform 1291">
                  <a:extLst>
                    <a:ext uri="{FF2B5EF4-FFF2-40B4-BE49-F238E27FC236}">
                      <a16:creationId xmlns:a16="http://schemas.microsoft.com/office/drawing/2014/main" id="{61F50584-2CAF-DD4D-BBD2-277C0549219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3" name="Freeform 1292">
                  <a:extLst>
                    <a:ext uri="{FF2B5EF4-FFF2-40B4-BE49-F238E27FC236}">
                      <a16:creationId xmlns:a16="http://schemas.microsoft.com/office/drawing/2014/main" id="{0457AA84-A21D-4044-8287-23717EAA077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4" name="Freeform 1293">
                  <a:extLst>
                    <a:ext uri="{FF2B5EF4-FFF2-40B4-BE49-F238E27FC236}">
                      <a16:creationId xmlns:a16="http://schemas.microsoft.com/office/drawing/2014/main" id="{23A87F4D-E678-C14D-90D4-EB771A1420C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B9372792-EF46-1D4B-8670-7C9020F4AB8B}"/>
                </a:ext>
              </a:extLst>
            </p:cNvPr>
            <p:cNvGrpSpPr/>
            <p:nvPr/>
          </p:nvGrpSpPr>
          <p:grpSpPr>
            <a:xfrm>
              <a:off x="4132731" y="3579403"/>
              <a:ext cx="914400" cy="479686"/>
              <a:chOff x="3668110" y="2448910"/>
              <a:chExt cx="3794234" cy="2165130"/>
            </a:xfrm>
          </p:grpSpPr>
          <p:sp>
            <p:nvSpPr>
              <p:cNvPr id="1541" name="Rectangle 1540">
                <a:extLst>
                  <a:ext uri="{FF2B5EF4-FFF2-40B4-BE49-F238E27FC236}">
                    <a16:creationId xmlns:a16="http://schemas.microsoft.com/office/drawing/2014/main" id="{8CADAA24-4288-C54C-95B9-CBFB6719E452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42" name="Freeform 1541">
                <a:extLst>
                  <a:ext uri="{FF2B5EF4-FFF2-40B4-BE49-F238E27FC236}">
                    <a16:creationId xmlns:a16="http://schemas.microsoft.com/office/drawing/2014/main" id="{43F73091-63A7-D54A-8E00-153C03FDB7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43" name="Group 1542">
                <a:extLst>
                  <a:ext uri="{FF2B5EF4-FFF2-40B4-BE49-F238E27FC236}">
                    <a16:creationId xmlns:a16="http://schemas.microsoft.com/office/drawing/2014/main" id="{C8CDB562-CBBF-044F-8E72-6C6D6ACA52A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44" name="Freeform 1543">
                  <a:extLst>
                    <a:ext uri="{FF2B5EF4-FFF2-40B4-BE49-F238E27FC236}">
                      <a16:creationId xmlns:a16="http://schemas.microsoft.com/office/drawing/2014/main" id="{25EF3E88-8BE2-0A4B-9BBA-B488791FA62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5" name="Freeform 1544">
                  <a:extLst>
                    <a:ext uri="{FF2B5EF4-FFF2-40B4-BE49-F238E27FC236}">
                      <a16:creationId xmlns:a16="http://schemas.microsoft.com/office/drawing/2014/main" id="{E98DF7AD-6E40-394E-BD9D-497D59FD1E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6" name="Freeform 1545">
                  <a:extLst>
                    <a:ext uri="{FF2B5EF4-FFF2-40B4-BE49-F238E27FC236}">
                      <a16:creationId xmlns:a16="http://schemas.microsoft.com/office/drawing/2014/main" id="{42BC86F8-28FF-B34E-A558-43CF931B0B4F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7" name="Freeform 1546">
                  <a:extLst>
                    <a:ext uri="{FF2B5EF4-FFF2-40B4-BE49-F238E27FC236}">
                      <a16:creationId xmlns:a16="http://schemas.microsoft.com/office/drawing/2014/main" id="{B37EC887-92E7-8045-A1E0-A139E10C88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396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8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Straight Connector 507"/>
          <p:cNvCxnSpPr>
            <a:stCxn id="53" idx="3"/>
            <a:endCxn id="71" idx="1"/>
          </p:cNvCxnSpPr>
          <p:nvPr/>
        </p:nvCxnSpPr>
        <p:spPr>
          <a:xfrm flipH="1">
            <a:off x="1606550" y="4151313"/>
            <a:ext cx="893763" cy="392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2638425" y="4017963"/>
            <a:ext cx="374650" cy="538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/>
          <p:nvPr/>
        </p:nvCxnSpPr>
        <p:spPr>
          <a:xfrm flipH="1">
            <a:off x="4868863" y="4121150"/>
            <a:ext cx="415925" cy="538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/>
          <p:nvPr/>
        </p:nvCxnSpPr>
        <p:spPr>
          <a:xfrm>
            <a:off x="5597525" y="4005263"/>
            <a:ext cx="374650" cy="538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07" name="Group 187"/>
          <p:cNvGrpSpPr>
            <a:grpSpLocks/>
          </p:cNvGrpSpPr>
          <p:nvPr/>
        </p:nvGrpSpPr>
        <p:grpSpPr bwMode="auto">
          <a:xfrm>
            <a:off x="2105025" y="3932238"/>
            <a:ext cx="1052513" cy="355600"/>
            <a:chOff x="4410" y="1365"/>
            <a:chExt cx="663" cy="224"/>
          </a:xfrm>
        </p:grpSpPr>
        <p:sp>
          <p:nvSpPr>
            <p:cNvPr id="52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808" name="Group 187"/>
          <p:cNvGrpSpPr>
            <a:grpSpLocks/>
          </p:cNvGrpSpPr>
          <p:nvPr/>
        </p:nvGrpSpPr>
        <p:grpSpPr bwMode="auto">
          <a:xfrm>
            <a:off x="4924425" y="3932238"/>
            <a:ext cx="1052513" cy="355600"/>
            <a:chOff x="4410" y="1365"/>
            <a:chExt cx="663" cy="224"/>
          </a:xfrm>
        </p:grpSpPr>
        <p:sp>
          <p:nvSpPr>
            <p:cNvPr id="58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98" name="Straight Connector 497"/>
          <p:cNvCxnSpPr>
            <a:stCxn id="55" idx="0"/>
          </p:cNvCxnSpPr>
          <p:nvPr/>
        </p:nvCxnSpPr>
        <p:spPr>
          <a:xfrm flipH="1" flipV="1">
            <a:off x="1724025" y="3779838"/>
            <a:ext cx="484188" cy="32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/>
          <p:cNvCxnSpPr/>
          <p:nvPr/>
        </p:nvCxnSpPr>
        <p:spPr>
          <a:xfrm flipH="1">
            <a:off x="5915025" y="3856038"/>
            <a:ext cx="45720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>
            <a:off x="5534025" y="3563938"/>
            <a:ext cx="0" cy="368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/>
          <p:nvPr/>
        </p:nvCxnSpPr>
        <p:spPr>
          <a:xfrm flipH="1">
            <a:off x="2714625" y="3551238"/>
            <a:ext cx="0" cy="368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TextBox 546"/>
          <p:cNvSpPr txBox="1"/>
          <p:nvPr/>
        </p:nvSpPr>
        <p:spPr>
          <a:xfrm>
            <a:off x="6908800" y="5600700"/>
            <a:ext cx="10652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Server racks</a:t>
            </a:r>
          </a:p>
        </p:txBody>
      </p:sp>
      <p:sp>
        <p:nvSpPr>
          <p:cNvPr id="555" name="TextBox 554"/>
          <p:cNvSpPr txBox="1"/>
          <p:nvPr/>
        </p:nvSpPr>
        <p:spPr>
          <a:xfrm>
            <a:off x="6894513" y="5143500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TOR switches</a:t>
            </a:r>
          </a:p>
        </p:txBody>
      </p:sp>
      <p:sp>
        <p:nvSpPr>
          <p:cNvPr id="432" name="TextBox 431"/>
          <p:cNvSpPr txBox="1"/>
          <p:nvPr/>
        </p:nvSpPr>
        <p:spPr>
          <a:xfrm>
            <a:off x="6985000" y="4008438"/>
            <a:ext cx="15906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Tier-1 switches</a:t>
            </a:r>
          </a:p>
        </p:txBody>
      </p:sp>
      <p:sp>
        <p:nvSpPr>
          <p:cNvPr id="433" name="TextBox 432"/>
          <p:cNvSpPr txBox="1"/>
          <p:nvPr/>
        </p:nvSpPr>
        <p:spPr>
          <a:xfrm>
            <a:off x="6892925" y="4654550"/>
            <a:ext cx="15906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Tier-2 switches</a:t>
            </a:r>
          </a:p>
        </p:txBody>
      </p:sp>
      <p:grpSp>
        <p:nvGrpSpPr>
          <p:cNvPr id="204818" name="Group 1287"/>
          <p:cNvGrpSpPr>
            <a:grpSpLocks/>
          </p:cNvGrpSpPr>
          <p:nvPr/>
        </p:nvGrpSpPr>
        <p:grpSpPr bwMode="auto">
          <a:xfrm>
            <a:off x="6359525" y="3449638"/>
            <a:ext cx="381000" cy="609600"/>
            <a:chOff x="4140" y="429"/>
            <a:chExt cx="1425" cy="2396"/>
          </a:xfrm>
        </p:grpSpPr>
        <p:sp>
          <p:nvSpPr>
            <p:cNvPr id="434" name="Freeform 1288"/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5" name="Rectangle 1289"/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6" name="Freeform 1290"/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7" name="Freeform 1291"/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8" name="Rectangle 1292"/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804" name="Group 129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64" name="AutoShape 1294"/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5" name="AutoShape 1295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0" name="Rectangle 1296"/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806" name="Group 129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2" name="AutoShape 1298"/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3" name="AutoShape 1299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2" name="Rectangle 1300"/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3" name="Rectangle 1301"/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809" name="Group 130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60" name="AutoShape 1303"/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1" name="AutoShape 1304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5" name="Freeform 1305"/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811" name="Group 130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8" name="AutoShape 130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9" name="AutoShape 1308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7" name="Rectangle 1309"/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310"/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1311"/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Oval 1312"/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1313"/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AutoShape 1314"/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AutoShape 1315"/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Oval 1316"/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5" name="Oval 1317"/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Aft>
                  <a:spcPts val="0"/>
                </a:spcAft>
                <a:defRPr/>
              </a:pPr>
              <a:endParaRPr lang="en-US" i="0" dirty="0">
                <a:solidFill>
                  <a:srgbClr val="FF0000"/>
                </a:solidFill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56" name="Oval 1318"/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7" name="Rectangle 1319"/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6" name="TextBox 465"/>
          <p:cNvSpPr txBox="1"/>
          <p:nvPr/>
        </p:nvSpPr>
        <p:spPr>
          <a:xfrm>
            <a:off x="6753225" y="3398838"/>
            <a:ext cx="15922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Load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balancer</a:t>
            </a:r>
          </a:p>
        </p:txBody>
      </p:sp>
      <p:grpSp>
        <p:nvGrpSpPr>
          <p:cNvPr id="204820" name="Group 1287"/>
          <p:cNvGrpSpPr>
            <a:grpSpLocks/>
          </p:cNvGrpSpPr>
          <p:nvPr/>
        </p:nvGrpSpPr>
        <p:grpSpPr bwMode="auto">
          <a:xfrm>
            <a:off x="1343025" y="3322638"/>
            <a:ext cx="381000" cy="609600"/>
            <a:chOff x="4140" y="429"/>
            <a:chExt cx="1425" cy="2396"/>
          </a:xfrm>
        </p:grpSpPr>
        <p:sp>
          <p:nvSpPr>
            <p:cNvPr id="468" name="Freeform 1288"/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9" name="Rectangle 1289"/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0" name="Freeform 1290"/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1" name="Freeform 1291"/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2" name="Rectangle 1292"/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772" name="Group 129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02" name="AutoShape 1294"/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3" name="AutoShape 1295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74" name="Rectangle 1296"/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774" name="Group 129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00" name="AutoShape 1298"/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1" name="AutoShape 1299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76" name="Rectangle 1300"/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7" name="Rectangle 1301"/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777" name="Group 130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97" name="AutoShape 1303"/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9" name="AutoShape 1304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79" name="Freeform 1305"/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779" name="Group 130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92" name="AutoShape 130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3" name="AutoShape 1308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81" name="Rectangle 1309"/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2" name="Freeform 1310"/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3" name="Freeform 1311"/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Oval 1312"/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Freeform 1313"/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AutoShape 1314"/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AutoShape 1315"/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8" name="Oval 1316"/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9" name="Oval 1317"/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Aft>
                  <a:spcPts val="0"/>
                </a:spcAft>
                <a:defRPr/>
              </a:pPr>
              <a:endParaRPr lang="en-US" i="0" dirty="0">
                <a:solidFill>
                  <a:srgbClr val="FF0000"/>
                </a:solidFill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90" name="Oval 1318"/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1" name="Rectangle 1319"/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4" name="TextBox 503"/>
          <p:cNvSpPr txBox="1"/>
          <p:nvPr/>
        </p:nvSpPr>
        <p:spPr>
          <a:xfrm>
            <a:off x="379413" y="3336925"/>
            <a:ext cx="9810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Load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balancer</a:t>
            </a: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835025" y="4676775"/>
            <a:ext cx="355600" cy="49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70" idx="2"/>
          </p:cNvCxnSpPr>
          <p:nvPr/>
        </p:nvCxnSpPr>
        <p:spPr>
          <a:xfrm flipH="1">
            <a:off x="1139825" y="4891088"/>
            <a:ext cx="201613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457325" y="4691063"/>
            <a:ext cx="57150" cy="490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endCxn id="775" idx="0"/>
          </p:cNvCxnSpPr>
          <p:nvPr/>
        </p:nvCxnSpPr>
        <p:spPr>
          <a:xfrm>
            <a:off x="1597025" y="4714875"/>
            <a:ext cx="274638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26" name="Group 505"/>
          <p:cNvGrpSpPr>
            <a:grpSpLocks/>
          </p:cNvGrpSpPr>
          <p:nvPr/>
        </p:nvGrpSpPr>
        <p:grpSpPr bwMode="auto">
          <a:xfrm>
            <a:off x="569913" y="5172075"/>
            <a:ext cx="331787" cy="1030288"/>
            <a:chOff x="6240352" y="2055335"/>
            <a:chExt cx="771307" cy="1017716"/>
          </a:xfrm>
        </p:grpSpPr>
        <p:grpSp>
          <p:nvGrpSpPr>
            <p:cNvPr id="205797" name="Group 506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534" name="Rectangle 533"/>
              <p:cNvSpPr/>
              <p:nvPr/>
            </p:nvSpPr>
            <p:spPr>
              <a:xfrm>
                <a:off x="6509397" y="3062521"/>
                <a:ext cx="447629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35" name="Straight Connector 534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6" name="Rectangle 535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37" name="Straight Connector 536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Rectangle 539"/>
              <p:cNvSpPr/>
              <p:nvPr/>
            </p:nvSpPr>
            <p:spPr>
              <a:xfrm>
                <a:off x="6816769" y="3703885"/>
                <a:ext cx="131305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404950" y="3158176"/>
                <a:ext cx="444646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3" name="Straight Connector 542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737" name="Group 544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8" name="Straight Connector 577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/>
                <p:cNvCxnSpPr/>
                <p:nvPr/>
              </p:nvCxnSpPr>
              <p:spPr>
                <a:xfrm flipV="1">
                  <a:off x="6580707" y="2938972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38" name="Group 547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6" name="Straight Connector 575"/>
                <p:cNvCxnSpPr/>
                <p:nvPr/>
              </p:nvCxnSpPr>
              <p:spPr>
                <a:xfrm flipV="1">
                  <a:off x="7028816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Connector 576"/>
                <p:cNvCxnSpPr/>
                <p:nvPr/>
              </p:nvCxnSpPr>
              <p:spPr>
                <a:xfrm flipV="1">
                  <a:off x="6581187" y="2938969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39" name="Group 549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4" name="Straight Connector 573"/>
                <p:cNvCxnSpPr/>
                <p:nvPr/>
              </p:nvCxnSpPr>
              <p:spPr>
                <a:xfrm flipV="1">
                  <a:off x="7026314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/>
                <p:cNvCxnSpPr/>
                <p:nvPr/>
              </p:nvCxnSpPr>
              <p:spPr>
                <a:xfrm flipV="1">
                  <a:off x="6581668" y="2938966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0" name="Group 550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2" name="Straight Connector 571"/>
                <p:cNvCxnSpPr/>
                <p:nvPr/>
              </p:nvCxnSpPr>
              <p:spPr>
                <a:xfrm flipV="1">
                  <a:off x="7026794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/>
                <p:cNvCxnSpPr/>
                <p:nvPr/>
              </p:nvCxnSpPr>
              <p:spPr>
                <a:xfrm flipV="1">
                  <a:off x="6582147" y="2938964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1" name="Group 551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0" name="Straight Connector 569"/>
                <p:cNvCxnSpPr/>
                <p:nvPr/>
              </p:nvCxnSpPr>
              <p:spPr>
                <a:xfrm flipV="1">
                  <a:off x="7027273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Connector 570"/>
                <p:cNvCxnSpPr/>
                <p:nvPr/>
              </p:nvCxnSpPr>
              <p:spPr>
                <a:xfrm flipV="1">
                  <a:off x="6582627" y="2938961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2" name="Group 552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8" name="Straight Connector 567"/>
                <p:cNvCxnSpPr/>
                <p:nvPr/>
              </p:nvCxnSpPr>
              <p:spPr>
                <a:xfrm flipV="1">
                  <a:off x="7027754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/>
                <p:cNvCxnSpPr/>
                <p:nvPr/>
              </p:nvCxnSpPr>
              <p:spPr>
                <a:xfrm flipV="1">
                  <a:off x="6583108" y="2938959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3" name="Group 555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6" name="Straight Connector 565"/>
                <p:cNvCxnSpPr/>
                <p:nvPr/>
              </p:nvCxnSpPr>
              <p:spPr>
                <a:xfrm flipV="1">
                  <a:off x="7028234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/>
                <p:cNvCxnSpPr/>
                <p:nvPr/>
              </p:nvCxnSpPr>
              <p:spPr>
                <a:xfrm flipV="1">
                  <a:off x="6580604" y="2938956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4" name="Group 556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4" name="Straight Connector 563"/>
                <p:cNvCxnSpPr/>
                <p:nvPr/>
              </p:nvCxnSpPr>
              <p:spPr>
                <a:xfrm flipV="1">
                  <a:off x="7028713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/>
                <p:cNvCxnSpPr/>
                <p:nvPr/>
              </p:nvCxnSpPr>
              <p:spPr>
                <a:xfrm flipV="1">
                  <a:off x="6581083" y="293895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5" name="Group 557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2" name="Straight Connector 561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6" name="Group 558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0" name="Straight Connector 559"/>
                <p:cNvCxnSpPr/>
                <p:nvPr/>
              </p:nvCxnSpPr>
              <p:spPr>
                <a:xfrm flipV="1">
                  <a:off x="7026688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798" name="Group 508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799" name="Group 509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526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190"/>
                <p:cNvSpPr>
                  <a:spLocks/>
                </p:cNvSpPr>
                <p:nvPr/>
              </p:nvSpPr>
              <p:spPr bwMode="auto">
                <a:xfrm>
                  <a:off x="5968753" y="2922667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11" name="Straight Connector 510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/>
              <p:cNvCxnSpPr/>
              <p:nvPr/>
            </p:nvCxnSpPr>
            <p:spPr>
              <a:xfrm>
                <a:off x="6875113" y="230466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/>
              <p:cNvCxnSpPr/>
              <p:nvPr/>
            </p:nvCxnSpPr>
            <p:spPr>
              <a:xfrm>
                <a:off x="6867732" y="2508525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/>
              <p:cNvCxnSpPr/>
              <p:nvPr/>
            </p:nvCxnSpPr>
            <p:spPr>
              <a:xfrm>
                <a:off x="6864040" y="2569681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>
                <a:off x="6867732" y="277510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/>
              <p:nvPr/>
            </p:nvCxnSpPr>
            <p:spPr>
              <a:xfrm>
                <a:off x="6871421" y="291153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 flipH="1">
                <a:off x="6875113" y="2132174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27" name="Group 638"/>
          <p:cNvGrpSpPr>
            <a:grpSpLocks/>
          </p:cNvGrpSpPr>
          <p:nvPr/>
        </p:nvGrpSpPr>
        <p:grpSpPr bwMode="auto">
          <a:xfrm>
            <a:off x="955675" y="5172075"/>
            <a:ext cx="331788" cy="1030288"/>
            <a:chOff x="6240352" y="2055335"/>
            <a:chExt cx="771307" cy="1017716"/>
          </a:xfrm>
        </p:grpSpPr>
        <p:grpSp>
          <p:nvGrpSpPr>
            <p:cNvPr id="205739" name="Group 639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661" name="Rectangle 660"/>
              <p:cNvSpPr/>
              <p:nvPr/>
            </p:nvSpPr>
            <p:spPr>
              <a:xfrm>
                <a:off x="6509397" y="3062521"/>
                <a:ext cx="447628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62" name="Straight Connector 661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3" name="Rectangle 662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64" name="Straight Connector 663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5" name="Rectangle 664"/>
              <p:cNvSpPr/>
              <p:nvPr/>
            </p:nvSpPr>
            <p:spPr>
              <a:xfrm>
                <a:off x="6816769" y="3703885"/>
                <a:ext cx="131304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404951" y="3158176"/>
                <a:ext cx="44464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67" name="Straight Connector 666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767" name="Group 667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96" name="Straight Connector 695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/>
                <p:cNvCxnSpPr/>
                <p:nvPr/>
              </p:nvCxnSpPr>
              <p:spPr>
                <a:xfrm flipV="1">
                  <a:off x="6580709" y="2938972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68" name="Group 668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94" name="Straight Connector 693"/>
                <p:cNvCxnSpPr/>
                <p:nvPr/>
              </p:nvCxnSpPr>
              <p:spPr>
                <a:xfrm flipV="1">
                  <a:off x="7028817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Straight Connector 694"/>
                <p:cNvCxnSpPr/>
                <p:nvPr/>
              </p:nvCxnSpPr>
              <p:spPr>
                <a:xfrm flipV="1">
                  <a:off x="6581189" y="293896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69" name="Group 669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92" name="Straight Connector 691"/>
                <p:cNvCxnSpPr/>
                <p:nvPr/>
              </p:nvCxnSpPr>
              <p:spPr>
                <a:xfrm flipV="1">
                  <a:off x="7026313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Straight Connector 692"/>
                <p:cNvCxnSpPr/>
                <p:nvPr/>
              </p:nvCxnSpPr>
              <p:spPr>
                <a:xfrm flipV="1">
                  <a:off x="6581670" y="2938966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0" name="Group 670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90" name="Straight Connector 689"/>
                <p:cNvCxnSpPr/>
                <p:nvPr/>
              </p:nvCxnSpPr>
              <p:spPr>
                <a:xfrm flipV="1">
                  <a:off x="7026792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Straight Connector 690"/>
                <p:cNvCxnSpPr/>
                <p:nvPr/>
              </p:nvCxnSpPr>
              <p:spPr>
                <a:xfrm flipV="1">
                  <a:off x="6582149" y="293896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1" name="Group 671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8" name="Straight Connector 687"/>
                <p:cNvCxnSpPr/>
                <p:nvPr/>
              </p:nvCxnSpPr>
              <p:spPr>
                <a:xfrm flipV="1">
                  <a:off x="7027272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Connector 688"/>
                <p:cNvCxnSpPr/>
                <p:nvPr/>
              </p:nvCxnSpPr>
              <p:spPr>
                <a:xfrm flipV="1">
                  <a:off x="6582629" y="2938961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2" name="Group 672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6" name="Straight Connector 685"/>
                <p:cNvCxnSpPr/>
                <p:nvPr/>
              </p:nvCxnSpPr>
              <p:spPr>
                <a:xfrm flipV="1">
                  <a:off x="7027753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/>
                <p:cNvCxnSpPr/>
                <p:nvPr/>
              </p:nvCxnSpPr>
              <p:spPr>
                <a:xfrm flipV="1">
                  <a:off x="6583110" y="2938959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3" name="Group 673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4" name="Straight Connector 683"/>
                <p:cNvCxnSpPr/>
                <p:nvPr/>
              </p:nvCxnSpPr>
              <p:spPr>
                <a:xfrm flipV="1">
                  <a:off x="7028232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/>
                <p:cNvCxnSpPr/>
                <p:nvPr/>
              </p:nvCxnSpPr>
              <p:spPr>
                <a:xfrm flipV="1">
                  <a:off x="6580604" y="293895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4" name="Group 674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2" name="Straight Connector 681"/>
                <p:cNvCxnSpPr/>
                <p:nvPr/>
              </p:nvCxnSpPr>
              <p:spPr>
                <a:xfrm flipV="1">
                  <a:off x="7028711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Straight Connector 682"/>
                <p:cNvCxnSpPr/>
                <p:nvPr/>
              </p:nvCxnSpPr>
              <p:spPr>
                <a:xfrm flipV="1">
                  <a:off x="6581083" y="293895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5" name="Group 675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0" name="Straight Connector 679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Straight Connector 680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6" name="Group 676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78" name="Straight Connector 677"/>
                <p:cNvCxnSpPr/>
                <p:nvPr/>
              </p:nvCxnSpPr>
              <p:spPr>
                <a:xfrm flipV="1">
                  <a:off x="7026689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740" name="Group 640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741" name="Group 641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656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190"/>
                <p:cNvSpPr>
                  <a:spLocks/>
                </p:cNvSpPr>
                <p:nvPr/>
              </p:nvSpPr>
              <p:spPr bwMode="auto">
                <a:xfrm>
                  <a:off x="5968754" y="2922667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43" name="Straight Connector 642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/>
              <p:cNvCxnSpPr/>
              <p:nvPr/>
            </p:nvCxnSpPr>
            <p:spPr>
              <a:xfrm>
                <a:off x="6875111" y="230466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>
                <a:off x="6867730" y="250852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/>
              <p:cNvCxnSpPr/>
              <p:nvPr/>
            </p:nvCxnSpPr>
            <p:spPr>
              <a:xfrm>
                <a:off x="6864041" y="2569681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/>
              <p:nvPr/>
            </p:nvCxnSpPr>
            <p:spPr>
              <a:xfrm>
                <a:off x="6867730" y="277510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/>
              <p:cNvCxnSpPr/>
              <p:nvPr/>
            </p:nvCxnSpPr>
            <p:spPr>
              <a:xfrm>
                <a:off x="6871422" y="291153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653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/>
              <p:cNvCxnSpPr/>
              <p:nvPr/>
            </p:nvCxnSpPr>
            <p:spPr>
              <a:xfrm flipH="1">
                <a:off x="6875111" y="2132174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28" name="Group 697"/>
          <p:cNvGrpSpPr>
            <a:grpSpLocks/>
          </p:cNvGrpSpPr>
          <p:nvPr/>
        </p:nvGrpSpPr>
        <p:grpSpPr bwMode="auto">
          <a:xfrm>
            <a:off x="1331913" y="5172075"/>
            <a:ext cx="331787" cy="1030288"/>
            <a:chOff x="6240352" y="2055335"/>
            <a:chExt cx="771307" cy="1017716"/>
          </a:xfrm>
        </p:grpSpPr>
        <p:grpSp>
          <p:nvGrpSpPr>
            <p:cNvPr id="205681" name="Group 698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720" name="Rectangle 719"/>
              <p:cNvSpPr/>
              <p:nvPr/>
            </p:nvSpPr>
            <p:spPr>
              <a:xfrm>
                <a:off x="6509397" y="3062521"/>
                <a:ext cx="447629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21" name="Straight Connector 720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2" name="Rectangle 721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23" name="Straight Connector 722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4" name="Rectangle 723"/>
              <p:cNvSpPr/>
              <p:nvPr/>
            </p:nvSpPr>
            <p:spPr>
              <a:xfrm>
                <a:off x="6816769" y="3703885"/>
                <a:ext cx="131305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6404950" y="3158176"/>
                <a:ext cx="444646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26" name="Straight Connector 725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709" name="Group 726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55" name="Straight Connector 754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 flipV="1">
                  <a:off x="6580707" y="2938972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0" name="Group 727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53" name="Straight Connector 752"/>
                <p:cNvCxnSpPr/>
                <p:nvPr/>
              </p:nvCxnSpPr>
              <p:spPr>
                <a:xfrm flipV="1">
                  <a:off x="7028816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 flipV="1">
                  <a:off x="6581187" y="2938969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1" name="Group 728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51" name="Straight Connector 750"/>
                <p:cNvCxnSpPr/>
                <p:nvPr/>
              </p:nvCxnSpPr>
              <p:spPr>
                <a:xfrm flipV="1">
                  <a:off x="7026314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 flipV="1">
                  <a:off x="6581668" y="2938966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2" name="Group 729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9" name="Straight Connector 748"/>
                <p:cNvCxnSpPr/>
                <p:nvPr/>
              </p:nvCxnSpPr>
              <p:spPr>
                <a:xfrm flipV="1">
                  <a:off x="7026794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 flipV="1">
                  <a:off x="6582147" y="2938964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3" name="Group 730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7" name="Straight Connector 746"/>
                <p:cNvCxnSpPr/>
                <p:nvPr/>
              </p:nvCxnSpPr>
              <p:spPr>
                <a:xfrm flipV="1">
                  <a:off x="7027273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Straight Connector 747"/>
                <p:cNvCxnSpPr/>
                <p:nvPr/>
              </p:nvCxnSpPr>
              <p:spPr>
                <a:xfrm flipV="1">
                  <a:off x="6582627" y="2938961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4" name="Group 731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5" name="Straight Connector 744"/>
                <p:cNvCxnSpPr/>
                <p:nvPr/>
              </p:nvCxnSpPr>
              <p:spPr>
                <a:xfrm flipV="1">
                  <a:off x="7027754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 flipV="1">
                  <a:off x="6583108" y="2938959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5" name="Group 732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3" name="Straight Connector 742"/>
                <p:cNvCxnSpPr/>
                <p:nvPr/>
              </p:nvCxnSpPr>
              <p:spPr>
                <a:xfrm flipV="1">
                  <a:off x="7028234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 flipV="1">
                  <a:off x="6580604" y="2938956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6" name="Group 733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1" name="Straight Connector 740"/>
                <p:cNvCxnSpPr/>
                <p:nvPr/>
              </p:nvCxnSpPr>
              <p:spPr>
                <a:xfrm flipV="1">
                  <a:off x="7028713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 flipV="1">
                  <a:off x="6581083" y="293895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7" name="Group 734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39" name="Straight Connector 738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8" name="Group 735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37" name="Straight Connector 736"/>
                <p:cNvCxnSpPr/>
                <p:nvPr/>
              </p:nvCxnSpPr>
              <p:spPr>
                <a:xfrm flipV="1">
                  <a:off x="7026688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682" name="Group 699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683" name="Group 700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715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190"/>
                <p:cNvSpPr>
                  <a:spLocks/>
                </p:cNvSpPr>
                <p:nvPr/>
              </p:nvSpPr>
              <p:spPr bwMode="auto">
                <a:xfrm>
                  <a:off x="5968753" y="2922667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02" name="Straight Connector 701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Straight Connector 702"/>
              <p:cNvCxnSpPr/>
              <p:nvPr/>
            </p:nvCxnSpPr>
            <p:spPr>
              <a:xfrm>
                <a:off x="6875113" y="230466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Straight Connector 703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Straight Connector 704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Straight Connector 705"/>
              <p:cNvCxnSpPr/>
              <p:nvPr/>
            </p:nvCxnSpPr>
            <p:spPr>
              <a:xfrm>
                <a:off x="6867732" y="2508525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Straight Connector 706"/>
              <p:cNvCxnSpPr/>
              <p:nvPr/>
            </p:nvCxnSpPr>
            <p:spPr>
              <a:xfrm>
                <a:off x="6864040" y="2569681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Straight Connector 707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Connector 708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/>
              <p:cNvCxnSpPr/>
              <p:nvPr/>
            </p:nvCxnSpPr>
            <p:spPr>
              <a:xfrm>
                <a:off x="6867732" y="277510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Connector 710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Connector 711"/>
              <p:cNvCxnSpPr/>
              <p:nvPr/>
            </p:nvCxnSpPr>
            <p:spPr>
              <a:xfrm>
                <a:off x="6871421" y="291153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Connector 712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Connector 713"/>
              <p:cNvCxnSpPr/>
              <p:nvPr/>
            </p:nvCxnSpPr>
            <p:spPr>
              <a:xfrm flipH="1">
                <a:off x="6875113" y="2132174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29" name="Group 756"/>
          <p:cNvGrpSpPr>
            <a:grpSpLocks/>
          </p:cNvGrpSpPr>
          <p:nvPr/>
        </p:nvGrpSpPr>
        <p:grpSpPr bwMode="auto">
          <a:xfrm>
            <a:off x="1708150" y="5172075"/>
            <a:ext cx="331788" cy="1030288"/>
            <a:chOff x="6240352" y="2055335"/>
            <a:chExt cx="771307" cy="1017716"/>
          </a:xfrm>
        </p:grpSpPr>
        <p:grpSp>
          <p:nvGrpSpPr>
            <p:cNvPr id="205623" name="Group 757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779" name="Rectangle 778"/>
              <p:cNvSpPr/>
              <p:nvPr/>
            </p:nvSpPr>
            <p:spPr>
              <a:xfrm>
                <a:off x="6509397" y="3062521"/>
                <a:ext cx="447628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80" name="Straight Connector 779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1" name="Rectangle 780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82" name="Straight Connector 781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3" name="Rectangle 782"/>
              <p:cNvSpPr/>
              <p:nvPr/>
            </p:nvSpPr>
            <p:spPr>
              <a:xfrm>
                <a:off x="6816769" y="3703885"/>
                <a:ext cx="131304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6404951" y="3158176"/>
                <a:ext cx="44464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85" name="Straight Connector 784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651" name="Group 785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14" name="Straight Connector 813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 flipV="1">
                  <a:off x="6580709" y="2938972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2" name="Group 786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12" name="Straight Connector 811"/>
                <p:cNvCxnSpPr/>
                <p:nvPr/>
              </p:nvCxnSpPr>
              <p:spPr>
                <a:xfrm flipV="1">
                  <a:off x="7028817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 flipV="1">
                  <a:off x="6581189" y="293896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3" name="Group 787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10" name="Straight Connector 809"/>
                <p:cNvCxnSpPr/>
                <p:nvPr/>
              </p:nvCxnSpPr>
              <p:spPr>
                <a:xfrm flipV="1">
                  <a:off x="7026313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 flipV="1">
                  <a:off x="6581670" y="2938966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4" name="Group 788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8" name="Straight Connector 807"/>
                <p:cNvCxnSpPr/>
                <p:nvPr/>
              </p:nvCxnSpPr>
              <p:spPr>
                <a:xfrm flipV="1">
                  <a:off x="7026792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Straight Connector 808"/>
                <p:cNvCxnSpPr/>
                <p:nvPr/>
              </p:nvCxnSpPr>
              <p:spPr>
                <a:xfrm flipV="1">
                  <a:off x="6582149" y="293896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5" name="Group 789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6" name="Straight Connector 805"/>
                <p:cNvCxnSpPr/>
                <p:nvPr/>
              </p:nvCxnSpPr>
              <p:spPr>
                <a:xfrm flipV="1">
                  <a:off x="7027272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 flipV="1">
                  <a:off x="6582629" y="2938961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6" name="Group 790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4" name="Straight Connector 803"/>
                <p:cNvCxnSpPr/>
                <p:nvPr/>
              </p:nvCxnSpPr>
              <p:spPr>
                <a:xfrm flipV="1">
                  <a:off x="7027753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 flipV="1">
                  <a:off x="6583110" y="2938959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7" name="Group 791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2" name="Straight Connector 801"/>
                <p:cNvCxnSpPr/>
                <p:nvPr/>
              </p:nvCxnSpPr>
              <p:spPr>
                <a:xfrm flipV="1">
                  <a:off x="7028232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 flipV="1">
                  <a:off x="6580604" y="293895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8" name="Group 792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0" name="Straight Connector 799"/>
                <p:cNvCxnSpPr/>
                <p:nvPr/>
              </p:nvCxnSpPr>
              <p:spPr>
                <a:xfrm flipV="1">
                  <a:off x="7028711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 flipV="1">
                  <a:off x="6581083" y="293895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9" name="Group 793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98" name="Straight Connector 797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60" name="Group 794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96" name="Straight Connector 795"/>
                <p:cNvCxnSpPr/>
                <p:nvPr/>
              </p:nvCxnSpPr>
              <p:spPr>
                <a:xfrm flipV="1">
                  <a:off x="7026689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624" name="Group 758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625" name="Group 759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774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0"/>
                <p:cNvSpPr>
                  <a:spLocks/>
                </p:cNvSpPr>
                <p:nvPr/>
              </p:nvSpPr>
              <p:spPr bwMode="auto">
                <a:xfrm>
                  <a:off x="5968754" y="2922667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61" name="Straight Connector 760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/>
              <p:cNvCxnSpPr/>
              <p:nvPr/>
            </p:nvCxnSpPr>
            <p:spPr>
              <a:xfrm>
                <a:off x="6875111" y="230466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Connector 762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/>
              <p:cNvCxnSpPr/>
              <p:nvPr/>
            </p:nvCxnSpPr>
            <p:spPr>
              <a:xfrm>
                <a:off x="6867730" y="250852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Connector 765"/>
              <p:cNvCxnSpPr/>
              <p:nvPr/>
            </p:nvCxnSpPr>
            <p:spPr>
              <a:xfrm>
                <a:off x="6864041" y="2569681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Connector 766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Connector 767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/>
              <p:cNvCxnSpPr/>
              <p:nvPr/>
            </p:nvCxnSpPr>
            <p:spPr>
              <a:xfrm>
                <a:off x="6867730" y="277510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/>
              <p:cNvCxnSpPr/>
              <p:nvPr/>
            </p:nvCxnSpPr>
            <p:spPr>
              <a:xfrm>
                <a:off x="6871422" y="291153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/>
              <p:cNvCxnSpPr/>
              <p:nvPr/>
            </p:nvCxnSpPr>
            <p:spPr>
              <a:xfrm flipH="1">
                <a:off x="6875111" y="2132174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18" name="Straight Connector 817"/>
          <p:cNvCxnSpPr/>
          <p:nvPr/>
        </p:nvCxnSpPr>
        <p:spPr>
          <a:xfrm flipH="1">
            <a:off x="2398713" y="4676775"/>
            <a:ext cx="357187" cy="496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/>
          <p:cNvCxnSpPr>
            <a:stCxn id="1058" idx="2"/>
          </p:cNvCxnSpPr>
          <p:nvPr/>
        </p:nvCxnSpPr>
        <p:spPr>
          <a:xfrm flipH="1">
            <a:off x="2703513" y="4892675"/>
            <a:ext cx="203200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/>
          <p:cNvCxnSpPr/>
          <p:nvPr/>
        </p:nvCxnSpPr>
        <p:spPr>
          <a:xfrm>
            <a:off x="3021013" y="4692650"/>
            <a:ext cx="57150" cy="490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/>
          <p:cNvCxnSpPr>
            <a:endCxn id="843" idx="0"/>
          </p:cNvCxnSpPr>
          <p:nvPr/>
        </p:nvCxnSpPr>
        <p:spPr>
          <a:xfrm>
            <a:off x="3160713" y="4716463"/>
            <a:ext cx="274637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34" name="Group 821"/>
          <p:cNvGrpSpPr>
            <a:grpSpLocks/>
          </p:cNvGrpSpPr>
          <p:nvPr/>
        </p:nvGrpSpPr>
        <p:grpSpPr bwMode="auto">
          <a:xfrm>
            <a:off x="2133600" y="5173663"/>
            <a:ext cx="331788" cy="1030287"/>
            <a:chOff x="6240352" y="2055335"/>
            <a:chExt cx="771307" cy="1017716"/>
          </a:xfrm>
        </p:grpSpPr>
        <p:grpSp>
          <p:nvGrpSpPr>
            <p:cNvPr id="205565" name="Group 999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021" name="Rectangle 1020"/>
              <p:cNvSpPr/>
              <p:nvPr/>
            </p:nvSpPr>
            <p:spPr>
              <a:xfrm>
                <a:off x="6509397" y="3062521"/>
                <a:ext cx="447628" cy="7417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22" name="Straight Connector 1021"/>
              <p:cNvCxnSpPr/>
              <p:nvPr/>
            </p:nvCxnSpPr>
            <p:spPr>
              <a:xfrm flipV="1">
                <a:off x="6846611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3" name="Rectangle 1022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24" name="Straight Connector 1023"/>
              <p:cNvCxnSpPr/>
              <p:nvPr/>
            </p:nvCxnSpPr>
            <p:spPr>
              <a:xfrm flipV="1">
                <a:off x="6395998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5" name="Rectangle 1024"/>
              <p:cNvSpPr/>
              <p:nvPr/>
            </p:nvSpPr>
            <p:spPr>
              <a:xfrm>
                <a:off x="6816769" y="3703886"/>
                <a:ext cx="131304" cy="11447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6404951" y="3158177"/>
                <a:ext cx="444643" cy="7417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27" name="Straight Connector 1026"/>
              <p:cNvCxnSpPr/>
              <p:nvPr/>
            </p:nvCxnSpPr>
            <p:spPr>
              <a:xfrm flipV="1">
                <a:off x="6846611" y="3804247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593" name="Group 1027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56" name="Straight Connector 1055"/>
                <p:cNvCxnSpPr/>
                <p:nvPr/>
              </p:nvCxnSpPr>
              <p:spPr>
                <a:xfrm flipV="1">
                  <a:off x="7028337" y="284645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Connector 1056"/>
                <p:cNvCxnSpPr/>
                <p:nvPr/>
              </p:nvCxnSpPr>
              <p:spPr>
                <a:xfrm flipV="1">
                  <a:off x="6580709" y="293897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4" name="Group 1028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54" name="Straight Connector 1053"/>
                <p:cNvCxnSpPr/>
                <p:nvPr/>
              </p:nvCxnSpPr>
              <p:spPr>
                <a:xfrm flipV="1">
                  <a:off x="7028817" y="284644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Straight Connector 1054"/>
                <p:cNvCxnSpPr/>
                <p:nvPr/>
              </p:nvCxnSpPr>
              <p:spPr>
                <a:xfrm flipV="1">
                  <a:off x="6581189" y="2938970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5" name="Group 1029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52" name="Straight Connector 1051"/>
                <p:cNvCxnSpPr/>
                <p:nvPr/>
              </p:nvCxnSpPr>
              <p:spPr>
                <a:xfrm flipV="1">
                  <a:off x="7026313" y="28464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Connector 1052"/>
                <p:cNvCxnSpPr/>
                <p:nvPr/>
              </p:nvCxnSpPr>
              <p:spPr>
                <a:xfrm flipV="1">
                  <a:off x="6581670" y="2938967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6" name="Group 1030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50" name="Straight Connector 1049"/>
                <p:cNvCxnSpPr/>
                <p:nvPr/>
              </p:nvCxnSpPr>
              <p:spPr>
                <a:xfrm flipV="1">
                  <a:off x="7026792" y="2846445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1" name="Straight Connector 1050"/>
                <p:cNvCxnSpPr/>
                <p:nvPr/>
              </p:nvCxnSpPr>
              <p:spPr>
                <a:xfrm flipV="1">
                  <a:off x="6582149" y="2938965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7" name="Group 1031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8" name="Straight Connector 1047"/>
                <p:cNvCxnSpPr/>
                <p:nvPr/>
              </p:nvCxnSpPr>
              <p:spPr>
                <a:xfrm flipV="1">
                  <a:off x="7027272" y="284644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9" name="Straight Connector 1048"/>
                <p:cNvCxnSpPr/>
                <p:nvPr/>
              </p:nvCxnSpPr>
              <p:spPr>
                <a:xfrm flipV="1">
                  <a:off x="6582629" y="2938962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8" name="Group 1032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6" name="Straight Connector 1045"/>
                <p:cNvCxnSpPr/>
                <p:nvPr/>
              </p:nvCxnSpPr>
              <p:spPr>
                <a:xfrm flipV="1">
                  <a:off x="7027753" y="2846440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Straight Connector 1046"/>
                <p:cNvCxnSpPr/>
                <p:nvPr/>
              </p:nvCxnSpPr>
              <p:spPr>
                <a:xfrm flipV="1">
                  <a:off x="6583110" y="2938960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9" name="Group 1033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4" name="Straight Connector 1043"/>
                <p:cNvCxnSpPr/>
                <p:nvPr/>
              </p:nvCxnSpPr>
              <p:spPr>
                <a:xfrm flipV="1">
                  <a:off x="7028232" y="2846437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Straight Connector 1044"/>
                <p:cNvCxnSpPr/>
                <p:nvPr/>
              </p:nvCxnSpPr>
              <p:spPr>
                <a:xfrm flipV="1">
                  <a:off x="6580604" y="2938957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00" name="Group 1034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2" name="Straight Connector 1041"/>
                <p:cNvCxnSpPr/>
                <p:nvPr/>
              </p:nvCxnSpPr>
              <p:spPr>
                <a:xfrm flipV="1">
                  <a:off x="7028711" y="2846434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/>
                <p:cNvCxnSpPr/>
                <p:nvPr/>
              </p:nvCxnSpPr>
              <p:spPr>
                <a:xfrm flipV="1">
                  <a:off x="6581083" y="2938954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01" name="Group 1035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0" name="Straight Connector 1039"/>
                <p:cNvCxnSpPr/>
                <p:nvPr/>
              </p:nvCxnSpPr>
              <p:spPr>
                <a:xfrm flipV="1">
                  <a:off x="7026209" y="2846432"/>
                  <a:ext cx="107431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1" name="Straight Connector 1040"/>
                <p:cNvCxnSpPr/>
                <p:nvPr/>
              </p:nvCxnSpPr>
              <p:spPr>
                <a:xfrm flipV="1">
                  <a:off x="6581565" y="2938952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02" name="Group 1036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38" name="Straight Connector 1037"/>
                <p:cNvCxnSpPr/>
                <p:nvPr/>
              </p:nvCxnSpPr>
              <p:spPr>
                <a:xfrm flipV="1">
                  <a:off x="7026689" y="284642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/>
                <p:cNvCxnSpPr/>
                <p:nvPr/>
              </p:nvCxnSpPr>
              <p:spPr>
                <a:xfrm flipV="1">
                  <a:off x="6582044" y="2938949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566" name="Group 1000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567" name="Group 1001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016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7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8" name="Freeform 190"/>
                <p:cNvSpPr>
                  <a:spLocks/>
                </p:cNvSpPr>
                <p:nvPr/>
              </p:nvSpPr>
              <p:spPr bwMode="auto">
                <a:xfrm>
                  <a:off x="5968754" y="2922666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9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5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0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03" name="Straight Connector 1002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Connector 1003"/>
              <p:cNvCxnSpPr/>
              <p:nvPr/>
            </p:nvCxnSpPr>
            <p:spPr>
              <a:xfrm>
                <a:off x="6875111" y="230466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Connector 1004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Connector 1005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Connector 1006"/>
              <p:cNvCxnSpPr/>
              <p:nvPr/>
            </p:nvCxnSpPr>
            <p:spPr>
              <a:xfrm>
                <a:off x="6867730" y="250852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Connector 1007"/>
              <p:cNvCxnSpPr/>
              <p:nvPr/>
            </p:nvCxnSpPr>
            <p:spPr>
              <a:xfrm>
                <a:off x="6864041" y="2569682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Connector 1008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Connector 1009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Connector 1010"/>
              <p:cNvCxnSpPr/>
              <p:nvPr/>
            </p:nvCxnSpPr>
            <p:spPr>
              <a:xfrm>
                <a:off x="6867730" y="277510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Connector 1011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Connector 1012"/>
              <p:cNvCxnSpPr/>
              <p:nvPr/>
            </p:nvCxnSpPr>
            <p:spPr>
              <a:xfrm>
                <a:off x="6871422" y="291153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Straight Connector 1013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Straight Connector 1014"/>
              <p:cNvCxnSpPr/>
              <p:nvPr/>
            </p:nvCxnSpPr>
            <p:spPr>
              <a:xfrm flipH="1">
                <a:off x="6875111" y="2132173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35" name="Group 822"/>
          <p:cNvGrpSpPr>
            <a:grpSpLocks/>
          </p:cNvGrpSpPr>
          <p:nvPr/>
        </p:nvGrpSpPr>
        <p:grpSpPr bwMode="auto">
          <a:xfrm>
            <a:off x="2519363" y="5173663"/>
            <a:ext cx="331787" cy="1030287"/>
            <a:chOff x="6240352" y="2055335"/>
            <a:chExt cx="771307" cy="1017716"/>
          </a:xfrm>
        </p:grpSpPr>
        <p:grpSp>
          <p:nvGrpSpPr>
            <p:cNvPr id="205507" name="Group 941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963" name="Rectangle 962"/>
              <p:cNvSpPr/>
              <p:nvPr/>
            </p:nvSpPr>
            <p:spPr>
              <a:xfrm>
                <a:off x="6509397" y="3062521"/>
                <a:ext cx="447629" cy="7417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64" name="Straight Connector 963"/>
              <p:cNvCxnSpPr/>
              <p:nvPr/>
            </p:nvCxnSpPr>
            <p:spPr>
              <a:xfrm flipV="1">
                <a:off x="6846611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5" name="Rectangle 964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66" name="Straight Connector 965"/>
              <p:cNvCxnSpPr/>
              <p:nvPr/>
            </p:nvCxnSpPr>
            <p:spPr>
              <a:xfrm flipV="1">
                <a:off x="6395998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7" name="Rectangle 966"/>
              <p:cNvSpPr/>
              <p:nvPr/>
            </p:nvSpPr>
            <p:spPr>
              <a:xfrm>
                <a:off x="6816769" y="3703886"/>
                <a:ext cx="131305" cy="11447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6404950" y="3158177"/>
                <a:ext cx="444646" cy="7417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69" name="Straight Connector 968"/>
              <p:cNvCxnSpPr/>
              <p:nvPr/>
            </p:nvCxnSpPr>
            <p:spPr>
              <a:xfrm flipV="1">
                <a:off x="6846611" y="3804247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535" name="Group 969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8" name="Straight Connector 997"/>
                <p:cNvCxnSpPr/>
                <p:nvPr/>
              </p:nvCxnSpPr>
              <p:spPr>
                <a:xfrm flipV="1">
                  <a:off x="7028337" y="284645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/>
                <p:cNvCxnSpPr/>
                <p:nvPr/>
              </p:nvCxnSpPr>
              <p:spPr>
                <a:xfrm flipV="1">
                  <a:off x="6580707" y="293897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36" name="Group 970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6" name="Straight Connector 995"/>
                <p:cNvCxnSpPr/>
                <p:nvPr/>
              </p:nvCxnSpPr>
              <p:spPr>
                <a:xfrm flipV="1">
                  <a:off x="7028816" y="284644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7" name="Straight Connector 996"/>
                <p:cNvCxnSpPr/>
                <p:nvPr/>
              </p:nvCxnSpPr>
              <p:spPr>
                <a:xfrm flipV="1">
                  <a:off x="6581187" y="2938970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37" name="Group 971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4" name="Straight Connector 993"/>
                <p:cNvCxnSpPr/>
                <p:nvPr/>
              </p:nvCxnSpPr>
              <p:spPr>
                <a:xfrm flipV="1">
                  <a:off x="7026314" y="28464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5" name="Straight Connector 994"/>
                <p:cNvCxnSpPr/>
                <p:nvPr/>
              </p:nvCxnSpPr>
              <p:spPr>
                <a:xfrm flipV="1">
                  <a:off x="6581668" y="2938967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38" name="Group 972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2" name="Straight Connector 991"/>
                <p:cNvCxnSpPr/>
                <p:nvPr/>
              </p:nvCxnSpPr>
              <p:spPr>
                <a:xfrm flipV="1">
                  <a:off x="7026794" y="2846445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3" name="Straight Connector 992"/>
                <p:cNvCxnSpPr/>
                <p:nvPr/>
              </p:nvCxnSpPr>
              <p:spPr>
                <a:xfrm flipV="1">
                  <a:off x="6582147" y="2938965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39" name="Group 973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0" name="Straight Connector 989"/>
                <p:cNvCxnSpPr/>
                <p:nvPr/>
              </p:nvCxnSpPr>
              <p:spPr>
                <a:xfrm flipV="1">
                  <a:off x="7027273" y="284644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1" name="Straight Connector 990"/>
                <p:cNvCxnSpPr/>
                <p:nvPr/>
              </p:nvCxnSpPr>
              <p:spPr>
                <a:xfrm flipV="1">
                  <a:off x="6582627" y="2938962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0" name="Group 974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8" name="Straight Connector 987"/>
                <p:cNvCxnSpPr/>
                <p:nvPr/>
              </p:nvCxnSpPr>
              <p:spPr>
                <a:xfrm flipV="1">
                  <a:off x="7027754" y="2846440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/>
                <p:cNvCxnSpPr/>
                <p:nvPr/>
              </p:nvCxnSpPr>
              <p:spPr>
                <a:xfrm flipV="1">
                  <a:off x="6583108" y="2938960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1" name="Group 975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6" name="Straight Connector 985"/>
                <p:cNvCxnSpPr/>
                <p:nvPr/>
              </p:nvCxnSpPr>
              <p:spPr>
                <a:xfrm flipV="1">
                  <a:off x="7028234" y="2846437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Straight Connector 986"/>
                <p:cNvCxnSpPr/>
                <p:nvPr/>
              </p:nvCxnSpPr>
              <p:spPr>
                <a:xfrm flipV="1">
                  <a:off x="6580604" y="2938957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2" name="Group 976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4" name="Straight Connector 983"/>
                <p:cNvCxnSpPr/>
                <p:nvPr/>
              </p:nvCxnSpPr>
              <p:spPr>
                <a:xfrm flipV="1">
                  <a:off x="7028713" y="2846434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5" name="Straight Connector 984"/>
                <p:cNvCxnSpPr/>
                <p:nvPr/>
              </p:nvCxnSpPr>
              <p:spPr>
                <a:xfrm flipV="1">
                  <a:off x="6581083" y="2938954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3" name="Group 977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2" name="Straight Connector 981"/>
                <p:cNvCxnSpPr/>
                <p:nvPr/>
              </p:nvCxnSpPr>
              <p:spPr>
                <a:xfrm flipV="1">
                  <a:off x="7026209" y="2846432"/>
                  <a:ext cx="107431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Straight Connector 982"/>
                <p:cNvCxnSpPr/>
                <p:nvPr/>
              </p:nvCxnSpPr>
              <p:spPr>
                <a:xfrm flipV="1">
                  <a:off x="6581565" y="2938952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4" name="Group 978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0" name="Straight Connector 979"/>
                <p:cNvCxnSpPr/>
                <p:nvPr/>
              </p:nvCxnSpPr>
              <p:spPr>
                <a:xfrm flipV="1">
                  <a:off x="7026688" y="284642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1" name="Straight Connector 980"/>
                <p:cNvCxnSpPr/>
                <p:nvPr/>
              </p:nvCxnSpPr>
              <p:spPr>
                <a:xfrm flipV="1">
                  <a:off x="6582044" y="2938949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508" name="Group 942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509" name="Group 943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958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0" name="Freeform 190"/>
                <p:cNvSpPr>
                  <a:spLocks/>
                </p:cNvSpPr>
                <p:nvPr/>
              </p:nvSpPr>
              <p:spPr bwMode="auto">
                <a:xfrm>
                  <a:off x="5968753" y="2922666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1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5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2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45" name="Straight Connector 944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Connector 945"/>
              <p:cNvCxnSpPr/>
              <p:nvPr/>
            </p:nvCxnSpPr>
            <p:spPr>
              <a:xfrm>
                <a:off x="6875113" y="230466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Connector 946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Straight Connector 947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Connector 948"/>
              <p:cNvCxnSpPr/>
              <p:nvPr/>
            </p:nvCxnSpPr>
            <p:spPr>
              <a:xfrm>
                <a:off x="6867732" y="250852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Straight Connector 949"/>
              <p:cNvCxnSpPr/>
              <p:nvPr/>
            </p:nvCxnSpPr>
            <p:spPr>
              <a:xfrm>
                <a:off x="6864040" y="2569682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Straight Connector 950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Connector 951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Connector 952"/>
              <p:cNvCxnSpPr/>
              <p:nvPr/>
            </p:nvCxnSpPr>
            <p:spPr>
              <a:xfrm>
                <a:off x="6867732" y="277510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Connector 953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Connector 954"/>
              <p:cNvCxnSpPr/>
              <p:nvPr/>
            </p:nvCxnSpPr>
            <p:spPr>
              <a:xfrm>
                <a:off x="6871421" y="291153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Connector 955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Connector 956"/>
              <p:cNvCxnSpPr/>
              <p:nvPr/>
            </p:nvCxnSpPr>
            <p:spPr>
              <a:xfrm flipH="1">
                <a:off x="6875113" y="2132173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36" name="Group 823"/>
          <p:cNvGrpSpPr>
            <a:grpSpLocks/>
          </p:cNvGrpSpPr>
          <p:nvPr/>
        </p:nvGrpSpPr>
        <p:grpSpPr bwMode="auto">
          <a:xfrm>
            <a:off x="2895600" y="5173663"/>
            <a:ext cx="331788" cy="1030287"/>
            <a:chOff x="6240352" y="2055335"/>
            <a:chExt cx="771307" cy="1017716"/>
          </a:xfrm>
        </p:grpSpPr>
        <p:grpSp>
          <p:nvGrpSpPr>
            <p:cNvPr id="205449" name="Group 883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905" name="Rectangle 904"/>
              <p:cNvSpPr/>
              <p:nvPr/>
            </p:nvSpPr>
            <p:spPr>
              <a:xfrm>
                <a:off x="6509397" y="3062521"/>
                <a:ext cx="447628" cy="7417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06" name="Straight Connector 905"/>
              <p:cNvCxnSpPr/>
              <p:nvPr/>
            </p:nvCxnSpPr>
            <p:spPr>
              <a:xfrm flipV="1">
                <a:off x="6846611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7" name="Rectangle 906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08" name="Straight Connector 907"/>
              <p:cNvCxnSpPr/>
              <p:nvPr/>
            </p:nvCxnSpPr>
            <p:spPr>
              <a:xfrm flipV="1">
                <a:off x="6395998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9" name="Rectangle 908"/>
              <p:cNvSpPr/>
              <p:nvPr/>
            </p:nvSpPr>
            <p:spPr>
              <a:xfrm>
                <a:off x="6816769" y="3703886"/>
                <a:ext cx="131304" cy="11447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6404951" y="3158177"/>
                <a:ext cx="444643" cy="7417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11" name="Straight Connector 910"/>
              <p:cNvCxnSpPr/>
              <p:nvPr/>
            </p:nvCxnSpPr>
            <p:spPr>
              <a:xfrm flipV="1">
                <a:off x="6846611" y="3804247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477" name="Group 911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40" name="Straight Connector 939"/>
                <p:cNvCxnSpPr/>
                <p:nvPr/>
              </p:nvCxnSpPr>
              <p:spPr>
                <a:xfrm flipV="1">
                  <a:off x="7028337" y="284645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1" name="Straight Connector 940"/>
                <p:cNvCxnSpPr/>
                <p:nvPr/>
              </p:nvCxnSpPr>
              <p:spPr>
                <a:xfrm flipV="1">
                  <a:off x="6580709" y="293897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78" name="Group 912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8" name="Straight Connector 937"/>
                <p:cNvCxnSpPr/>
                <p:nvPr/>
              </p:nvCxnSpPr>
              <p:spPr>
                <a:xfrm flipV="1">
                  <a:off x="7028817" y="284644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 flipV="1">
                  <a:off x="6581189" y="2938970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79" name="Group 913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6" name="Straight Connector 935"/>
                <p:cNvCxnSpPr/>
                <p:nvPr/>
              </p:nvCxnSpPr>
              <p:spPr>
                <a:xfrm flipV="1">
                  <a:off x="7026313" y="28464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 flipV="1">
                  <a:off x="6581670" y="2938967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0" name="Group 914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4" name="Straight Connector 933"/>
                <p:cNvCxnSpPr/>
                <p:nvPr/>
              </p:nvCxnSpPr>
              <p:spPr>
                <a:xfrm flipV="1">
                  <a:off x="7026792" y="2846445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 flipV="1">
                  <a:off x="6582149" y="2938965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1" name="Group 915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2" name="Straight Connector 931"/>
                <p:cNvCxnSpPr/>
                <p:nvPr/>
              </p:nvCxnSpPr>
              <p:spPr>
                <a:xfrm flipV="1">
                  <a:off x="7027272" y="284644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 flipV="1">
                  <a:off x="6582629" y="2938962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2" name="Group 916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0" name="Straight Connector 929"/>
                <p:cNvCxnSpPr/>
                <p:nvPr/>
              </p:nvCxnSpPr>
              <p:spPr>
                <a:xfrm flipV="1">
                  <a:off x="7027753" y="2846440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 flipV="1">
                  <a:off x="6583110" y="2938960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3" name="Group 917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28" name="Straight Connector 927"/>
                <p:cNvCxnSpPr/>
                <p:nvPr/>
              </p:nvCxnSpPr>
              <p:spPr>
                <a:xfrm flipV="1">
                  <a:off x="7028232" y="2846437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 flipV="1">
                  <a:off x="6580604" y="2938957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4" name="Group 918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26" name="Straight Connector 925"/>
                <p:cNvCxnSpPr/>
                <p:nvPr/>
              </p:nvCxnSpPr>
              <p:spPr>
                <a:xfrm flipV="1">
                  <a:off x="7028711" y="2846434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 flipV="1">
                  <a:off x="6581083" y="2938954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5" name="Group 919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24" name="Straight Connector 923"/>
                <p:cNvCxnSpPr/>
                <p:nvPr/>
              </p:nvCxnSpPr>
              <p:spPr>
                <a:xfrm flipV="1">
                  <a:off x="7026209" y="2846432"/>
                  <a:ext cx="107431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 flipV="1">
                  <a:off x="6581565" y="2938952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6" name="Group 920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22" name="Straight Connector 921"/>
                <p:cNvCxnSpPr/>
                <p:nvPr/>
              </p:nvCxnSpPr>
              <p:spPr>
                <a:xfrm flipV="1">
                  <a:off x="7026689" y="284642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 flipV="1">
                  <a:off x="6582044" y="2938949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450" name="Group 884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451" name="Group 885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900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190"/>
                <p:cNvSpPr>
                  <a:spLocks/>
                </p:cNvSpPr>
                <p:nvPr/>
              </p:nvSpPr>
              <p:spPr bwMode="auto">
                <a:xfrm>
                  <a:off x="5968754" y="2922666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5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87" name="Straight Connector 886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Connector 887"/>
              <p:cNvCxnSpPr/>
              <p:nvPr/>
            </p:nvCxnSpPr>
            <p:spPr>
              <a:xfrm>
                <a:off x="6875111" y="230466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Connector 888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Connector 889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Connector 890"/>
              <p:cNvCxnSpPr/>
              <p:nvPr/>
            </p:nvCxnSpPr>
            <p:spPr>
              <a:xfrm>
                <a:off x="6867730" y="250852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Connector 891"/>
              <p:cNvCxnSpPr/>
              <p:nvPr/>
            </p:nvCxnSpPr>
            <p:spPr>
              <a:xfrm>
                <a:off x="6864041" y="2569682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Connector 892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Connector 893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Connector 894"/>
              <p:cNvCxnSpPr/>
              <p:nvPr/>
            </p:nvCxnSpPr>
            <p:spPr>
              <a:xfrm>
                <a:off x="6867730" y="277510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Connector 895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/>
              <p:cNvCxnSpPr/>
              <p:nvPr/>
            </p:nvCxnSpPr>
            <p:spPr>
              <a:xfrm>
                <a:off x="6871422" y="291153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Connector 897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Connector 898"/>
              <p:cNvCxnSpPr/>
              <p:nvPr/>
            </p:nvCxnSpPr>
            <p:spPr>
              <a:xfrm flipH="1">
                <a:off x="6875111" y="2132173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37" name="Group 824"/>
          <p:cNvGrpSpPr>
            <a:grpSpLocks/>
          </p:cNvGrpSpPr>
          <p:nvPr/>
        </p:nvGrpSpPr>
        <p:grpSpPr bwMode="auto">
          <a:xfrm>
            <a:off x="3271838" y="5173663"/>
            <a:ext cx="331787" cy="1030287"/>
            <a:chOff x="6240352" y="2055335"/>
            <a:chExt cx="771307" cy="1017716"/>
          </a:xfrm>
        </p:grpSpPr>
        <p:grpSp>
          <p:nvGrpSpPr>
            <p:cNvPr id="205391" name="Group 825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847" name="Rectangle 846"/>
              <p:cNvSpPr/>
              <p:nvPr/>
            </p:nvSpPr>
            <p:spPr>
              <a:xfrm>
                <a:off x="6509397" y="3062521"/>
                <a:ext cx="447629" cy="7417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48" name="Straight Connector 847"/>
              <p:cNvCxnSpPr/>
              <p:nvPr/>
            </p:nvCxnSpPr>
            <p:spPr>
              <a:xfrm flipV="1">
                <a:off x="6846611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9" name="Rectangle 848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50" name="Straight Connector 849"/>
              <p:cNvCxnSpPr/>
              <p:nvPr/>
            </p:nvCxnSpPr>
            <p:spPr>
              <a:xfrm flipV="1">
                <a:off x="6395998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1" name="Rectangle 850"/>
              <p:cNvSpPr/>
              <p:nvPr/>
            </p:nvSpPr>
            <p:spPr>
              <a:xfrm>
                <a:off x="6816769" y="3703886"/>
                <a:ext cx="131305" cy="11447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404950" y="3158177"/>
                <a:ext cx="444646" cy="7417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53" name="Straight Connector 852"/>
              <p:cNvCxnSpPr/>
              <p:nvPr/>
            </p:nvCxnSpPr>
            <p:spPr>
              <a:xfrm flipV="1">
                <a:off x="6846611" y="3804247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419" name="Group 853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82" name="Straight Connector 881"/>
                <p:cNvCxnSpPr/>
                <p:nvPr/>
              </p:nvCxnSpPr>
              <p:spPr>
                <a:xfrm flipV="1">
                  <a:off x="7028337" y="284645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 flipV="1">
                  <a:off x="6580707" y="293897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0" name="Group 854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80" name="Straight Connector 879"/>
                <p:cNvCxnSpPr/>
                <p:nvPr/>
              </p:nvCxnSpPr>
              <p:spPr>
                <a:xfrm flipV="1">
                  <a:off x="7028816" y="284644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 flipV="1">
                  <a:off x="6581187" y="2938970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1" name="Group 855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8" name="Straight Connector 877"/>
                <p:cNvCxnSpPr/>
                <p:nvPr/>
              </p:nvCxnSpPr>
              <p:spPr>
                <a:xfrm flipV="1">
                  <a:off x="7026314" y="28464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9" name="Straight Connector 878"/>
                <p:cNvCxnSpPr/>
                <p:nvPr/>
              </p:nvCxnSpPr>
              <p:spPr>
                <a:xfrm flipV="1">
                  <a:off x="6581668" y="2938967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2" name="Group 856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6" name="Straight Connector 875"/>
                <p:cNvCxnSpPr/>
                <p:nvPr/>
              </p:nvCxnSpPr>
              <p:spPr>
                <a:xfrm flipV="1">
                  <a:off x="7026794" y="2846445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 flipV="1">
                  <a:off x="6582147" y="2938965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3" name="Group 857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4" name="Straight Connector 873"/>
                <p:cNvCxnSpPr/>
                <p:nvPr/>
              </p:nvCxnSpPr>
              <p:spPr>
                <a:xfrm flipV="1">
                  <a:off x="7027273" y="284644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 flipV="1">
                  <a:off x="6582627" y="2938962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4" name="Group 858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2" name="Straight Connector 871"/>
                <p:cNvCxnSpPr/>
                <p:nvPr/>
              </p:nvCxnSpPr>
              <p:spPr>
                <a:xfrm flipV="1">
                  <a:off x="7027754" y="2846440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 flipV="1">
                  <a:off x="6583108" y="2938960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5" name="Group 859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0" name="Straight Connector 869"/>
                <p:cNvCxnSpPr/>
                <p:nvPr/>
              </p:nvCxnSpPr>
              <p:spPr>
                <a:xfrm flipV="1">
                  <a:off x="7028234" y="2846437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 flipV="1">
                  <a:off x="6580604" y="2938957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6" name="Group 860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68" name="Straight Connector 867"/>
                <p:cNvCxnSpPr/>
                <p:nvPr/>
              </p:nvCxnSpPr>
              <p:spPr>
                <a:xfrm flipV="1">
                  <a:off x="7028713" y="2846434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 flipV="1">
                  <a:off x="6581083" y="2938954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7" name="Group 861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66" name="Straight Connector 865"/>
                <p:cNvCxnSpPr/>
                <p:nvPr/>
              </p:nvCxnSpPr>
              <p:spPr>
                <a:xfrm flipV="1">
                  <a:off x="7026209" y="2846432"/>
                  <a:ext cx="107431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 flipV="1">
                  <a:off x="6581565" y="2938952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8" name="Group 862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64" name="Straight Connector 863"/>
                <p:cNvCxnSpPr/>
                <p:nvPr/>
              </p:nvCxnSpPr>
              <p:spPr>
                <a:xfrm flipV="1">
                  <a:off x="7026688" y="284642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 flipV="1">
                  <a:off x="6582044" y="2938949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392" name="Group 826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393" name="Group 827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842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190"/>
                <p:cNvSpPr>
                  <a:spLocks/>
                </p:cNvSpPr>
                <p:nvPr/>
              </p:nvSpPr>
              <p:spPr bwMode="auto">
                <a:xfrm>
                  <a:off x="5968753" y="2922666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5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29" name="Straight Connector 828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Connector 829"/>
              <p:cNvCxnSpPr/>
              <p:nvPr/>
            </p:nvCxnSpPr>
            <p:spPr>
              <a:xfrm>
                <a:off x="6875113" y="230466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/>
              <p:cNvCxnSpPr/>
              <p:nvPr/>
            </p:nvCxnSpPr>
            <p:spPr>
              <a:xfrm>
                <a:off x="6867732" y="250852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/>
              <p:cNvCxnSpPr/>
              <p:nvPr/>
            </p:nvCxnSpPr>
            <p:spPr>
              <a:xfrm>
                <a:off x="6864040" y="2569682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/>
              <p:cNvCxnSpPr/>
              <p:nvPr/>
            </p:nvCxnSpPr>
            <p:spPr>
              <a:xfrm>
                <a:off x="6867732" y="277510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/>
              <p:cNvCxnSpPr/>
              <p:nvPr/>
            </p:nvCxnSpPr>
            <p:spPr>
              <a:xfrm>
                <a:off x="6871421" y="291153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/>
              <p:cNvCxnSpPr/>
              <p:nvPr/>
            </p:nvCxnSpPr>
            <p:spPr>
              <a:xfrm flipH="1">
                <a:off x="6875113" y="2132173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5" name="Straight Connector 1064"/>
          <p:cNvCxnSpPr/>
          <p:nvPr/>
        </p:nvCxnSpPr>
        <p:spPr>
          <a:xfrm flipH="1">
            <a:off x="3989388" y="4705350"/>
            <a:ext cx="357187" cy="49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/>
          <p:cNvCxnSpPr>
            <a:stCxn id="1305" idx="2"/>
          </p:cNvCxnSpPr>
          <p:nvPr/>
        </p:nvCxnSpPr>
        <p:spPr>
          <a:xfrm flipH="1">
            <a:off x="4294188" y="4919663"/>
            <a:ext cx="203200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/>
          <p:cNvCxnSpPr/>
          <p:nvPr/>
        </p:nvCxnSpPr>
        <p:spPr>
          <a:xfrm>
            <a:off x="4611688" y="4719638"/>
            <a:ext cx="58737" cy="490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/>
          <p:cNvCxnSpPr>
            <a:endCxn id="1090" idx="0"/>
          </p:cNvCxnSpPr>
          <p:nvPr/>
        </p:nvCxnSpPr>
        <p:spPr>
          <a:xfrm>
            <a:off x="4751388" y="4743450"/>
            <a:ext cx="274637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42" name="Group 1068"/>
          <p:cNvGrpSpPr>
            <a:grpSpLocks/>
          </p:cNvGrpSpPr>
          <p:nvPr/>
        </p:nvGrpSpPr>
        <p:grpSpPr bwMode="auto">
          <a:xfrm>
            <a:off x="3724275" y="5200650"/>
            <a:ext cx="331788" cy="1030288"/>
            <a:chOff x="6240352" y="2055335"/>
            <a:chExt cx="771307" cy="1017716"/>
          </a:xfrm>
        </p:grpSpPr>
        <p:grpSp>
          <p:nvGrpSpPr>
            <p:cNvPr id="205333" name="Group 1246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268" name="Rectangle 1267"/>
              <p:cNvSpPr/>
              <p:nvPr/>
            </p:nvSpPr>
            <p:spPr>
              <a:xfrm>
                <a:off x="6509397" y="3062521"/>
                <a:ext cx="447628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69" name="Straight Connector 1268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0" name="Rectangle 1269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71" name="Straight Connector 1270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2" name="Rectangle 1271"/>
              <p:cNvSpPr/>
              <p:nvPr/>
            </p:nvSpPr>
            <p:spPr>
              <a:xfrm>
                <a:off x="6816769" y="3703885"/>
                <a:ext cx="131304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73" name="Rectangle 1272"/>
              <p:cNvSpPr/>
              <p:nvPr/>
            </p:nvSpPr>
            <p:spPr>
              <a:xfrm>
                <a:off x="6404951" y="3158176"/>
                <a:ext cx="44464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74" name="Straight Connector 1273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361" name="Group 1274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03" name="Straight Connector 1302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4" name="Straight Connector 1303"/>
                <p:cNvCxnSpPr/>
                <p:nvPr/>
              </p:nvCxnSpPr>
              <p:spPr>
                <a:xfrm flipV="1">
                  <a:off x="6580709" y="2938972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2" name="Group 1275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01" name="Straight Connector 1300"/>
                <p:cNvCxnSpPr/>
                <p:nvPr/>
              </p:nvCxnSpPr>
              <p:spPr>
                <a:xfrm flipV="1">
                  <a:off x="7028817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2" name="Straight Connector 1301"/>
                <p:cNvCxnSpPr/>
                <p:nvPr/>
              </p:nvCxnSpPr>
              <p:spPr>
                <a:xfrm flipV="1">
                  <a:off x="6581189" y="293896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3" name="Group 1276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9" name="Straight Connector 1298"/>
                <p:cNvCxnSpPr/>
                <p:nvPr/>
              </p:nvCxnSpPr>
              <p:spPr>
                <a:xfrm flipV="1">
                  <a:off x="7026313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0" name="Straight Connector 1299"/>
                <p:cNvCxnSpPr/>
                <p:nvPr/>
              </p:nvCxnSpPr>
              <p:spPr>
                <a:xfrm flipV="1">
                  <a:off x="6581670" y="2938966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4" name="Group 1277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7" name="Straight Connector 1296"/>
                <p:cNvCxnSpPr/>
                <p:nvPr/>
              </p:nvCxnSpPr>
              <p:spPr>
                <a:xfrm flipV="1">
                  <a:off x="7026792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8" name="Straight Connector 1297"/>
                <p:cNvCxnSpPr/>
                <p:nvPr/>
              </p:nvCxnSpPr>
              <p:spPr>
                <a:xfrm flipV="1">
                  <a:off x="6582149" y="293896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5" name="Group 1278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5" name="Straight Connector 1294"/>
                <p:cNvCxnSpPr/>
                <p:nvPr/>
              </p:nvCxnSpPr>
              <p:spPr>
                <a:xfrm flipV="1">
                  <a:off x="7027272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6" name="Straight Connector 1295"/>
                <p:cNvCxnSpPr/>
                <p:nvPr/>
              </p:nvCxnSpPr>
              <p:spPr>
                <a:xfrm flipV="1">
                  <a:off x="6582629" y="2938961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6" name="Group 1279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3" name="Straight Connector 1292"/>
                <p:cNvCxnSpPr/>
                <p:nvPr/>
              </p:nvCxnSpPr>
              <p:spPr>
                <a:xfrm flipV="1">
                  <a:off x="7027753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Straight Connector 1293"/>
                <p:cNvCxnSpPr/>
                <p:nvPr/>
              </p:nvCxnSpPr>
              <p:spPr>
                <a:xfrm flipV="1">
                  <a:off x="6583110" y="2938959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7" name="Group 1280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1" name="Straight Connector 1290"/>
                <p:cNvCxnSpPr/>
                <p:nvPr/>
              </p:nvCxnSpPr>
              <p:spPr>
                <a:xfrm flipV="1">
                  <a:off x="7028232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2" name="Straight Connector 1291"/>
                <p:cNvCxnSpPr/>
                <p:nvPr/>
              </p:nvCxnSpPr>
              <p:spPr>
                <a:xfrm flipV="1">
                  <a:off x="6580604" y="293895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8" name="Group 1281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89" name="Straight Connector 1288"/>
                <p:cNvCxnSpPr/>
                <p:nvPr/>
              </p:nvCxnSpPr>
              <p:spPr>
                <a:xfrm flipV="1">
                  <a:off x="7028711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Straight Connector 1289"/>
                <p:cNvCxnSpPr/>
                <p:nvPr/>
              </p:nvCxnSpPr>
              <p:spPr>
                <a:xfrm flipV="1">
                  <a:off x="6581083" y="293895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9" name="Group 1282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87" name="Straight Connector 1286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8" name="Straight Connector 1287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70" name="Group 1283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85" name="Straight Connector 1284"/>
                <p:cNvCxnSpPr/>
                <p:nvPr/>
              </p:nvCxnSpPr>
              <p:spPr>
                <a:xfrm flipV="1">
                  <a:off x="7026689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6" name="Straight Connector 1285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334" name="Group 1247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335" name="Group 1248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263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65" name="Freeform 190"/>
                <p:cNvSpPr>
                  <a:spLocks/>
                </p:cNvSpPr>
                <p:nvPr/>
              </p:nvSpPr>
              <p:spPr bwMode="auto">
                <a:xfrm>
                  <a:off x="5968754" y="2922667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67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250" name="Straight Connector 1249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1" name="Straight Connector 1250"/>
              <p:cNvCxnSpPr/>
              <p:nvPr/>
            </p:nvCxnSpPr>
            <p:spPr>
              <a:xfrm>
                <a:off x="6875111" y="230466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2" name="Straight Connector 1251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3" name="Straight Connector 1252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4" name="Straight Connector 1253"/>
              <p:cNvCxnSpPr/>
              <p:nvPr/>
            </p:nvCxnSpPr>
            <p:spPr>
              <a:xfrm>
                <a:off x="6867730" y="250852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5" name="Straight Connector 1254"/>
              <p:cNvCxnSpPr/>
              <p:nvPr/>
            </p:nvCxnSpPr>
            <p:spPr>
              <a:xfrm>
                <a:off x="6864041" y="2569681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6" name="Straight Connector 1255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7" name="Straight Connector 1256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8" name="Straight Connector 1257"/>
              <p:cNvCxnSpPr/>
              <p:nvPr/>
            </p:nvCxnSpPr>
            <p:spPr>
              <a:xfrm>
                <a:off x="6867730" y="277510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9" name="Straight Connector 1258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0" name="Straight Connector 1259"/>
              <p:cNvCxnSpPr/>
              <p:nvPr/>
            </p:nvCxnSpPr>
            <p:spPr>
              <a:xfrm>
                <a:off x="6871422" y="291153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1" name="Straight Connector 1260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2" name="Straight Connector 1261"/>
              <p:cNvCxnSpPr/>
              <p:nvPr/>
            </p:nvCxnSpPr>
            <p:spPr>
              <a:xfrm flipH="1">
                <a:off x="6875111" y="2132174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43" name="Group 1069"/>
          <p:cNvGrpSpPr>
            <a:grpSpLocks/>
          </p:cNvGrpSpPr>
          <p:nvPr/>
        </p:nvGrpSpPr>
        <p:grpSpPr bwMode="auto">
          <a:xfrm>
            <a:off x="4110038" y="5200650"/>
            <a:ext cx="331787" cy="1030288"/>
            <a:chOff x="6240352" y="2055335"/>
            <a:chExt cx="771307" cy="1017716"/>
          </a:xfrm>
        </p:grpSpPr>
        <p:grpSp>
          <p:nvGrpSpPr>
            <p:cNvPr id="205275" name="Group 1188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210" name="Rectangle 1209"/>
              <p:cNvSpPr/>
              <p:nvPr/>
            </p:nvSpPr>
            <p:spPr>
              <a:xfrm>
                <a:off x="6509397" y="3062521"/>
                <a:ext cx="447629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11" name="Straight Connector 1210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2" name="Rectangle 1211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13" name="Straight Connector 1212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Rectangle 1213"/>
              <p:cNvSpPr/>
              <p:nvPr/>
            </p:nvSpPr>
            <p:spPr>
              <a:xfrm>
                <a:off x="6816769" y="3703885"/>
                <a:ext cx="131305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15" name="Rectangle 1214"/>
              <p:cNvSpPr/>
              <p:nvPr/>
            </p:nvSpPr>
            <p:spPr>
              <a:xfrm>
                <a:off x="6404950" y="3158176"/>
                <a:ext cx="444646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16" name="Straight Connector 1215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303" name="Group 1216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45" name="Straight Connector 1244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6" name="Straight Connector 1245"/>
                <p:cNvCxnSpPr/>
                <p:nvPr/>
              </p:nvCxnSpPr>
              <p:spPr>
                <a:xfrm flipV="1">
                  <a:off x="6580707" y="2938972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4" name="Group 1217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43" name="Straight Connector 1242"/>
                <p:cNvCxnSpPr/>
                <p:nvPr/>
              </p:nvCxnSpPr>
              <p:spPr>
                <a:xfrm flipV="1">
                  <a:off x="7028816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4" name="Straight Connector 1243"/>
                <p:cNvCxnSpPr/>
                <p:nvPr/>
              </p:nvCxnSpPr>
              <p:spPr>
                <a:xfrm flipV="1">
                  <a:off x="6581187" y="2938969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5" name="Group 1218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41" name="Straight Connector 1240"/>
                <p:cNvCxnSpPr/>
                <p:nvPr/>
              </p:nvCxnSpPr>
              <p:spPr>
                <a:xfrm flipV="1">
                  <a:off x="7026314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Straight Connector 1241"/>
                <p:cNvCxnSpPr/>
                <p:nvPr/>
              </p:nvCxnSpPr>
              <p:spPr>
                <a:xfrm flipV="1">
                  <a:off x="6581668" y="2938966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6" name="Group 1219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9" name="Straight Connector 1238"/>
                <p:cNvCxnSpPr/>
                <p:nvPr/>
              </p:nvCxnSpPr>
              <p:spPr>
                <a:xfrm flipV="1">
                  <a:off x="7026794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/>
                <p:cNvCxnSpPr/>
                <p:nvPr/>
              </p:nvCxnSpPr>
              <p:spPr>
                <a:xfrm flipV="1">
                  <a:off x="6582147" y="2938964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7" name="Group 1220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7" name="Straight Connector 1236"/>
                <p:cNvCxnSpPr/>
                <p:nvPr/>
              </p:nvCxnSpPr>
              <p:spPr>
                <a:xfrm flipV="1">
                  <a:off x="7027273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8" name="Straight Connector 1237"/>
                <p:cNvCxnSpPr/>
                <p:nvPr/>
              </p:nvCxnSpPr>
              <p:spPr>
                <a:xfrm flipV="1">
                  <a:off x="6582627" y="2938961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8" name="Group 1221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5" name="Straight Connector 1234"/>
                <p:cNvCxnSpPr/>
                <p:nvPr/>
              </p:nvCxnSpPr>
              <p:spPr>
                <a:xfrm flipV="1">
                  <a:off x="7027754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Straight Connector 1235"/>
                <p:cNvCxnSpPr/>
                <p:nvPr/>
              </p:nvCxnSpPr>
              <p:spPr>
                <a:xfrm flipV="1">
                  <a:off x="6583108" y="2938959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9" name="Group 1222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3" name="Straight Connector 1232"/>
                <p:cNvCxnSpPr/>
                <p:nvPr/>
              </p:nvCxnSpPr>
              <p:spPr>
                <a:xfrm flipV="1">
                  <a:off x="7028234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4" name="Straight Connector 1233"/>
                <p:cNvCxnSpPr/>
                <p:nvPr/>
              </p:nvCxnSpPr>
              <p:spPr>
                <a:xfrm flipV="1">
                  <a:off x="6580604" y="2938956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10" name="Group 1223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1" name="Straight Connector 1230"/>
                <p:cNvCxnSpPr/>
                <p:nvPr/>
              </p:nvCxnSpPr>
              <p:spPr>
                <a:xfrm flipV="1">
                  <a:off x="7028713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2" name="Straight Connector 1231"/>
                <p:cNvCxnSpPr/>
                <p:nvPr/>
              </p:nvCxnSpPr>
              <p:spPr>
                <a:xfrm flipV="1">
                  <a:off x="6581083" y="293895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11" name="Group 1224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29" name="Straight Connector 1228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12" name="Group 1225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27" name="Straight Connector 1226"/>
                <p:cNvCxnSpPr/>
                <p:nvPr/>
              </p:nvCxnSpPr>
              <p:spPr>
                <a:xfrm flipV="1">
                  <a:off x="7026688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8" name="Straight Connector 1227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276" name="Group 1189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277" name="Group 1190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205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6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7" name="Freeform 190"/>
                <p:cNvSpPr>
                  <a:spLocks/>
                </p:cNvSpPr>
                <p:nvPr/>
              </p:nvSpPr>
              <p:spPr bwMode="auto">
                <a:xfrm>
                  <a:off x="5968753" y="2922667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8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9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92" name="Straight Connector 1191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Straight Connector 1192"/>
              <p:cNvCxnSpPr/>
              <p:nvPr/>
            </p:nvCxnSpPr>
            <p:spPr>
              <a:xfrm>
                <a:off x="6875113" y="230466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4" name="Straight Connector 1193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5" name="Straight Connector 1194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Connector 1195"/>
              <p:cNvCxnSpPr/>
              <p:nvPr/>
            </p:nvCxnSpPr>
            <p:spPr>
              <a:xfrm>
                <a:off x="6867732" y="2508525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Connector 1196"/>
              <p:cNvCxnSpPr/>
              <p:nvPr/>
            </p:nvCxnSpPr>
            <p:spPr>
              <a:xfrm>
                <a:off x="6864040" y="2569681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Connector 1197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Connector 1198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Connector 1199"/>
              <p:cNvCxnSpPr/>
              <p:nvPr/>
            </p:nvCxnSpPr>
            <p:spPr>
              <a:xfrm>
                <a:off x="6867732" y="277510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Connector 1200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Connector 1201"/>
              <p:cNvCxnSpPr/>
              <p:nvPr/>
            </p:nvCxnSpPr>
            <p:spPr>
              <a:xfrm>
                <a:off x="6871421" y="291153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Connector 1202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4" name="Straight Connector 1203"/>
              <p:cNvCxnSpPr/>
              <p:nvPr/>
            </p:nvCxnSpPr>
            <p:spPr>
              <a:xfrm flipH="1">
                <a:off x="6875113" y="2132174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44" name="Group 1070"/>
          <p:cNvGrpSpPr>
            <a:grpSpLocks/>
          </p:cNvGrpSpPr>
          <p:nvPr/>
        </p:nvGrpSpPr>
        <p:grpSpPr bwMode="auto">
          <a:xfrm>
            <a:off x="4486275" y="5200650"/>
            <a:ext cx="331788" cy="1030288"/>
            <a:chOff x="6240352" y="2055335"/>
            <a:chExt cx="771307" cy="1017716"/>
          </a:xfrm>
        </p:grpSpPr>
        <p:grpSp>
          <p:nvGrpSpPr>
            <p:cNvPr id="205217" name="Group 1130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152" name="Rectangle 1151"/>
              <p:cNvSpPr/>
              <p:nvPr/>
            </p:nvSpPr>
            <p:spPr>
              <a:xfrm>
                <a:off x="6509397" y="3062521"/>
                <a:ext cx="447628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53" name="Straight Connector 1152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Rectangle 1153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55" name="Straight Connector 1154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6" name="Rectangle 1155"/>
              <p:cNvSpPr/>
              <p:nvPr/>
            </p:nvSpPr>
            <p:spPr>
              <a:xfrm>
                <a:off x="6816769" y="3703885"/>
                <a:ext cx="131304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57" name="Rectangle 1156"/>
              <p:cNvSpPr/>
              <p:nvPr/>
            </p:nvSpPr>
            <p:spPr>
              <a:xfrm>
                <a:off x="6404951" y="3158176"/>
                <a:ext cx="44464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58" name="Straight Connector 1157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245" name="Group 1158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87" name="Straight Connector 1186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8" name="Straight Connector 1187"/>
                <p:cNvCxnSpPr/>
                <p:nvPr/>
              </p:nvCxnSpPr>
              <p:spPr>
                <a:xfrm flipV="1">
                  <a:off x="6580709" y="2938972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46" name="Group 1159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85" name="Straight Connector 1184"/>
                <p:cNvCxnSpPr/>
                <p:nvPr/>
              </p:nvCxnSpPr>
              <p:spPr>
                <a:xfrm flipV="1">
                  <a:off x="7028817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6" name="Straight Connector 1185"/>
                <p:cNvCxnSpPr/>
                <p:nvPr/>
              </p:nvCxnSpPr>
              <p:spPr>
                <a:xfrm flipV="1">
                  <a:off x="6581189" y="293896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47" name="Group 1160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83" name="Straight Connector 1182"/>
                <p:cNvCxnSpPr/>
                <p:nvPr/>
              </p:nvCxnSpPr>
              <p:spPr>
                <a:xfrm flipV="1">
                  <a:off x="7026313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4" name="Straight Connector 1183"/>
                <p:cNvCxnSpPr/>
                <p:nvPr/>
              </p:nvCxnSpPr>
              <p:spPr>
                <a:xfrm flipV="1">
                  <a:off x="6581670" y="2938966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48" name="Group 1161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81" name="Straight Connector 1180"/>
                <p:cNvCxnSpPr/>
                <p:nvPr/>
              </p:nvCxnSpPr>
              <p:spPr>
                <a:xfrm flipV="1">
                  <a:off x="7026792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2" name="Straight Connector 1181"/>
                <p:cNvCxnSpPr/>
                <p:nvPr/>
              </p:nvCxnSpPr>
              <p:spPr>
                <a:xfrm flipV="1">
                  <a:off x="6582149" y="293896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49" name="Group 1162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9" name="Straight Connector 1178"/>
                <p:cNvCxnSpPr/>
                <p:nvPr/>
              </p:nvCxnSpPr>
              <p:spPr>
                <a:xfrm flipV="1">
                  <a:off x="7027272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0" name="Straight Connector 1179"/>
                <p:cNvCxnSpPr/>
                <p:nvPr/>
              </p:nvCxnSpPr>
              <p:spPr>
                <a:xfrm flipV="1">
                  <a:off x="6582629" y="2938961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0" name="Group 1163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7" name="Straight Connector 1176"/>
                <p:cNvCxnSpPr/>
                <p:nvPr/>
              </p:nvCxnSpPr>
              <p:spPr>
                <a:xfrm flipV="1">
                  <a:off x="7027753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8" name="Straight Connector 1177"/>
                <p:cNvCxnSpPr/>
                <p:nvPr/>
              </p:nvCxnSpPr>
              <p:spPr>
                <a:xfrm flipV="1">
                  <a:off x="6583110" y="2938959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1" name="Group 1164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5" name="Straight Connector 1174"/>
                <p:cNvCxnSpPr/>
                <p:nvPr/>
              </p:nvCxnSpPr>
              <p:spPr>
                <a:xfrm flipV="1">
                  <a:off x="7028232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6" name="Straight Connector 1175"/>
                <p:cNvCxnSpPr/>
                <p:nvPr/>
              </p:nvCxnSpPr>
              <p:spPr>
                <a:xfrm flipV="1">
                  <a:off x="6580604" y="293895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2" name="Group 1165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3" name="Straight Connector 1172"/>
                <p:cNvCxnSpPr/>
                <p:nvPr/>
              </p:nvCxnSpPr>
              <p:spPr>
                <a:xfrm flipV="1">
                  <a:off x="7028711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4" name="Straight Connector 1173"/>
                <p:cNvCxnSpPr/>
                <p:nvPr/>
              </p:nvCxnSpPr>
              <p:spPr>
                <a:xfrm flipV="1">
                  <a:off x="6581083" y="293895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3" name="Group 1166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1" name="Straight Connector 1170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2" name="Straight Connector 1171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4" name="Group 1167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69" name="Straight Connector 1168"/>
                <p:cNvCxnSpPr/>
                <p:nvPr/>
              </p:nvCxnSpPr>
              <p:spPr>
                <a:xfrm flipV="1">
                  <a:off x="7026689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0" name="Straight Connector 1169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218" name="Group 1131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219" name="Group 1132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147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48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49" name="Freeform 190"/>
                <p:cNvSpPr>
                  <a:spLocks/>
                </p:cNvSpPr>
                <p:nvPr/>
              </p:nvSpPr>
              <p:spPr bwMode="auto">
                <a:xfrm>
                  <a:off x="5968754" y="2922667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50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51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34" name="Straight Connector 1133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/>
              <p:cNvCxnSpPr/>
              <p:nvPr/>
            </p:nvCxnSpPr>
            <p:spPr>
              <a:xfrm>
                <a:off x="6875111" y="230466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Connector 1136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/>
              <p:cNvCxnSpPr/>
              <p:nvPr/>
            </p:nvCxnSpPr>
            <p:spPr>
              <a:xfrm>
                <a:off x="6867730" y="250852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/>
              <p:cNvCxnSpPr/>
              <p:nvPr/>
            </p:nvCxnSpPr>
            <p:spPr>
              <a:xfrm>
                <a:off x="6864041" y="2569681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/>
              <p:cNvCxnSpPr/>
              <p:nvPr/>
            </p:nvCxnSpPr>
            <p:spPr>
              <a:xfrm>
                <a:off x="6867730" y="277510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/>
              <p:cNvCxnSpPr/>
              <p:nvPr/>
            </p:nvCxnSpPr>
            <p:spPr>
              <a:xfrm>
                <a:off x="6871422" y="291153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/>
              <p:cNvCxnSpPr/>
              <p:nvPr/>
            </p:nvCxnSpPr>
            <p:spPr>
              <a:xfrm flipH="1">
                <a:off x="6875111" y="2132174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45" name="Group 1071"/>
          <p:cNvGrpSpPr>
            <a:grpSpLocks/>
          </p:cNvGrpSpPr>
          <p:nvPr/>
        </p:nvGrpSpPr>
        <p:grpSpPr bwMode="auto">
          <a:xfrm>
            <a:off x="4864100" y="5200650"/>
            <a:ext cx="330200" cy="1030288"/>
            <a:chOff x="6240352" y="2055335"/>
            <a:chExt cx="771307" cy="1017716"/>
          </a:xfrm>
        </p:grpSpPr>
        <p:grpSp>
          <p:nvGrpSpPr>
            <p:cNvPr id="205159" name="Group 1072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094" name="Rectangle 1093"/>
              <p:cNvSpPr/>
              <p:nvPr/>
            </p:nvSpPr>
            <p:spPr>
              <a:xfrm>
                <a:off x="6509942" y="3062521"/>
                <a:ext cx="446783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95" name="Straight Connector 1094"/>
              <p:cNvCxnSpPr/>
              <p:nvPr/>
            </p:nvCxnSpPr>
            <p:spPr>
              <a:xfrm flipV="1">
                <a:off x="6845779" y="3062521"/>
                <a:ext cx="113944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6" name="Rectangle 1095"/>
              <p:cNvSpPr/>
              <p:nvPr/>
            </p:nvSpPr>
            <p:spPr>
              <a:xfrm>
                <a:off x="6476959" y="3071930"/>
                <a:ext cx="131936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97" name="Straight Connector 1096"/>
              <p:cNvCxnSpPr/>
              <p:nvPr/>
            </p:nvCxnSpPr>
            <p:spPr>
              <a:xfrm flipV="1">
                <a:off x="6395998" y="3062521"/>
                <a:ext cx="113944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8" name="Rectangle 1097"/>
              <p:cNvSpPr/>
              <p:nvPr/>
            </p:nvSpPr>
            <p:spPr>
              <a:xfrm>
                <a:off x="6815793" y="3703885"/>
                <a:ext cx="131936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99" name="Rectangle 1098"/>
              <p:cNvSpPr/>
              <p:nvPr/>
            </p:nvSpPr>
            <p:spPr>
              <a:xfrm>
                <a:off x="6404995" y="3158176"/>
                <a:ext cx="44378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00" name="Straight Connector 1099"/>
              <p:cNvCxnSpPr/>
              <p:nvPr/>
            </p:nvCxnSpPr>
            <p:spPr>
              <a:xfrm flipV="1">
                <a:off x="6848778" y="3804246"/>
                <a:ext cx="110945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187" name="Group 1100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9" name="Straight Connector 1128"/>
                <p:cNvCxnSpPr/>
                <p:nvPr/>
              </p:nvCxnSpPr>
              <p:spPr>
                <a:xfrm flipV="1">
                  <a:off x="7027504" y="2846452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0" name="Straight Connector 1129"/>
                <p:cNvCxnSpPr/>
                <p:nvPr/>
              </p:nvCxnSpPr>
              <p:spPr>
                <a:xfrm flipV="1">
                  <a:off x="6580724" y="2938972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88" name="Group 1101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7" name="Straight Connector 1126"/>
                <p:cNvCxnSpPr/>
                <p:nvPr/>
              </p:nvCxnSpPr>
              <p:spPr>
                <a:xfrm flipV="1">
                  <a:off x="7027984" y="2846449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8" name="Straight Connector 1127"/>
                <p:cNvCxnSpPr/>
                <p:nvPr/>
              </p:nvCxnSpPr>
              <p:spPr>
                <a:xfrm flipV="1">
                  <a:off x="6581203" y="2938969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89" name="Group 1102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5" name="Straight Connector 1124"/>
                <p:cNvCxnSpPr/>
                <p:nvPr/>
              </p:nvCxnSpPr>
              <p:spPr>
                <a:xfrm flipV="1">
                  <a:off x="7028464" y="2846446"/>
                  <a:ext cx="104950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/>
                <p:cNvCxnSpPr/>
                <p:nvPr/>
              </p:nvCxnSpPr>
              <p:spPr>
                <a:xfrm flipV="1">
                  <a:off x="6581683" y="2938966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0" name="Group 1103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3" name="Straight Connector 1122"/>
                <p:cNvCxnSpPr/>
                <p:nvPr/>
              </p:nvCxnSpPr>
              <p:spPr>
                <a:xfrm flipV="1">
                  <a:off x="7028943" y="2846445"/>
                  <a:ext cx="110947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/>
                <p:cNvCxnSpPr/>
                <p:nvPr/>
              </p:nvCxnSpPr>
              <p:spPr>
                <a:xfrm flipV="1">
                  <a:off x="6582163" y="2938964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1" name="Group 1104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1" name="Straight Connector 1120"/>
                <p:cNvCxnSpPr/>
                <p:nvPr/>
              </p:nvCxnSpPr>
              <p:spPr>
                <a:xfrm flipV="1">
                  <a:off x="7029423" y="2846442"/>
                  <a:ext cx="110947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Straight Connector 1121"/>
                <p:cNvCxnSpPr/>
                <p:nvPr/>
              </p:nvCxnSpPr>
              <p:spPr>
                <a:xfrm flipV="1">
                  <a:off x="6582643" y="2938961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2" name="Group 1105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9" name="Straight Connector 1118"/>
                <p:cNvCxnSpPr/>
                <p:nvPr/>
              </p:nvCxnSpPr>
              <p:spPr>
                <a:xfrm flipV="1">
                  <a:off x="7029905" y="2846440"/>
                  <a:ext cx="110947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/>
                <p:cNvCxnSpPr/>
                <p:nvPr/>
              </p:nvCxnSpPr>
              <p:spPr>
                <a:xfrm flipV="1">
                  <a:off x="6583124" y="2938959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3" name="Group 1106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7" name="Straight Connector 1116"/>
                <p:cNvCxnSpPr/>
                <p:nvPr/>
              </p:nvCxnSpPr>
              <p:spPr>
                <a:xfrm flipV="1">
                  <a:off x="7027387" y="2846437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8" name="Straight Connector 1117"/>
                <p:cNvCxnSpPr/>
                <p:nvPr/>
              </p:nvCxnSpPr>
              <p:spPr>
                <a:xfrm flipV="1">
                  <a:off x="6580605" y="2938956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4" name="Group 1107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5" name="Straight Connector 1114"/>
                <p:cNvCxnSpPr/>
                <p:nvPr/>
              </p:nvCxnSpPr>
              <p:spPr>
                <a:xfrm flipV="1">
                  <a:off x="7027867" y="2846434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6" name="Straight Connector 1115"/>
                <p:cNvCxnSpPr/>
                <p:nvPr/>
              </p:nvCxnSpPr>
              <p:spPr>
                <a:xfrm flipV="1">
                  <a:off x="6581084" y="2938953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5" name="Group 1108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3" name="Straight Connector 1112"/>
                <p:cNvCxnSpPr/>
                <p:nvPr/>
              </p:nvCxnSpPr>
              <p:spPr>
                <a:xfrm flipV="1">
                  <a:off x="7022349" y="2846432"/>
                  <a:ext cx="110945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/>
                <p:cNvCxnSpPr/>
                <p:nvPr/>
              </p:nvCxnSpPr>
              <p:spPr>
                <a:xfrm flipV="1">
                  <a:off x="6581564" y="2938951"/>
                  <a:ext cx="44678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6" name="Group 1109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1" name="Straight Connector 1110"/>
                <p:cNvCxnSpPr/>
                <p:nvPr/>
              </p:nvCxnSpPr>
              <p:spPr>
                <a:xfrm flipV="1">
                  <a:off x="7028826" y="2846429"/>
                  <a:ext cx="110945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2" name="Straight Connector 1111"/>
                <p:cNvCxnSpPr/>
                <p:nvPr/>
              </p:nvCxnSpPr>
              <p:spPr>
                <a:xfrm flipV="1">
                  <a:off x="6582044" y="2938948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160" name="Group 1073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161" name="Group 1074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089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382" y="2996368"/>
                  <a:ext cx="548815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0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382" y="2921098"/>
                  <a:ext cx="674894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1" name="Freeform 190"/>
                <p:cNvSpPr>
                  <a:spLocks/>
                </p:cNvSpPr>
                <p:nvPr/>
              </p:nvSpPr>
              <p:spPr bwMode="auto">
                <a:xfrm>
                  <a:off x="5971613" y="2922667"/>
                  <a:ext cx="122370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2" name="Freeform 191"/>
                <p:cNvSpPr>
                  <a:spLocks/>
                </p:cNvSpPr>
                <p:nvPr/>
              </p:nvSpPr>
              <p:spPr bwMode="auto">
                <a:xfrm>
                  <a:off x="5500669" y="2936779"/>
                  <a:ext cx="522858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3" name="Freeform 192"/>
                <p:cNvSpPr>
                  <a:spLocks/>
                </p:cNvSpPr>
                <p:nvPr/>
              </p:nvSpPr>
              <p:spPr bwMode="auto">
                <a:xfrm>
                  <a:off x="5623041" y="2933643"/>
                  <a:ext cx="300364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76" name="Straight Connector 1075"/>
              <p:cNvCxnSpPr/>
              <p:nvPr/>
            </p:nvCxnSpPr>
            <p:spPr>
              <a:xfrm flipH="1">
                <a:off x="6996826" y="2124333"/>
                <a:ext cx="11126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/>
              <p:cNvCxnSpPr/>
              <p:nvPr/>
            </p:nvCxnSpPr>
            <p:spPr>
              <a:xfrm>
                <a:off x="6874457" y="2304668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/>
              <p:cNvCxnSpPr/>
              <p:nvPr/>
            </p:nvCxnSpPr>
            <p:spPr>
              <a:xfrm>
                <a:off x="6870747" y="2368961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/>
              <p:cNvCxnSpPr/>
              <p:nvPr/>
            </p:nvCxnSpPr>
            <p:spPr>
              <a:xfrm>
                <a:off x="6870747" y="2444231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/>
              <p:cNvCxnSpPr/>
              <p:nvPr/>
            </p:nvCxnSpPr>
            <p:spPr>
              <a:xfrm>
                <a:off x="6867040" y="2508525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/>
              <p:cNvCxnSpPr/>
              <p:nvPr/>
            </p:nvCxnSpPr>
            <p:spPr>
              <a:xfrm>
                <a:off x="6867040" y="2569681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/>
              <p:cNvCxnSpPr/>
              <p:nvPr/>
            </p:nvCxnSpPr>
            <p:spPr>
              <a:xfrm>
                <a:off x="6863331" y="2638679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/>
              <p:cNvCxnSpPr/>
              <p:nvPr/>
            </p:nvCxnSpPr>
            <p:spPr>
              <a:xfrm>
                <a:off x="6859624" y="2706109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/>
              <p:cNvCxnSpPr/>
              <p:nvPr/>
            </p:nvCxnSpPr>
            <p:spPr>
              <a:xfrm>
                <a:off x="6867040" y="2775107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/>
              <p:cNvCxnSpPr/>
              <p:nvPr/>
            </p:nvCxnSpPr>
            <p:spPr>
              <a:xfrm>
                <a:off x="6870747" y="2842536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/>
              <p:cNvCxnSpPr/>
              <p:nvPr/>
            </p:nvCxnSpPr>
            <p:spPr>
              <a:xfrm>
                <a:off x="6870747" y="2911533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/>
              <p:cNvCxnSpPr/>
              <p:nvPr/>
            </p:nvCxnSpPr>
            <p:spPr>
              <a:xfrm>
                <a:off x="6874457" y="2975827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/>
              <p:cNvCxnSpPr/>
              <p:nvPr/>
            </p:nvCxnSpPr>
            <p:spPr>
              <a:xfrm flipH="1">
                <a:off x="6878164" y="2132174"/>
                <a:ext cx="133495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12" name="Straight Connector 1311"/>
          <p:cNvCxnSpPr/>
          <p:nvPr/>
        </p:nvCxnSpPr>
        <p:spPr>
          <a:xfrm flipH="1">
            <a:off x="5554663" y="4711700"/>
            <a:ext cx="355600" cy="49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3" name="Straight Connector 1312"/>
          <p:cNvCxnSpPr>
            <a:stCxn id="1552" idx="2"/>
          </p:cNvCxnSpPr>
          <p:nvPr/>
        </p:nvCxnSpPr>
        <p:spPr>
          <a:xfrm flipH="1">
            <a:off x="5859463" y="4927600"/>
            <a:ext cx="201612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4" name="Straight Connector 1313"/>
          <p:cNvCxnSpPr/>
          <p:nvPr/>
        </p:nvCxnSpPr>
        <p:spPr>
          <a:xfrm>
            <a:off x="6176963" y="4725988"/>
            <a:ext cx="57150" cy="492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" name="Straight Connector 1314"/>
          <p:cNvCxnSpPr>
            <a:endCxn id="1337" idx="0"/>
          </p:cNvCxnSpPr>
          <p:nvPr/>
        </p:nvCxnSpPr>
        <p:spPr>
          <a:xfrm>
            <a:off x="6316663" y="4749800"/>
            <a:ext cx="27305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50" name="Group 1315"/>
          <p:cNvGrpSpPr>
            <a:grpSpLocks/>
          </p:cNvGrpSpPr>
          <p:nvPr/>
        </p:nvGrpSpPr>
        <p:grpSpPr bwMode="auto">
          <a:xfrm>
            <a:off x="5289550" y="5207000"/>
            <a:ext cx="331788" cy="1031875"/>
            <a:chOff x="6240352" y="2055335"/>
            <a:chExt cx="771307" cy="1017716"/>
          </a:xfrm>
        </p:grpSpPr>
        <p:grpSp>
          <p:nvGrpSpPr>
            <p:cNvPr id="205101" name="Group 1493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515" name="Rectangle 1514"/>
              <p:cNvSpPr/>
              <p:nvPr/>
            </p:nvSpPr>
            <p:spPr>
              <a:xfrm>
                <a:off x="6509397" y="3062244"/>
                <a:ext cx="447628" cy="7421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516" name="Straight Connector 1515"/>
              <p:cNvCxnSpPr/>
              <p:nvPr/>
            </p:nvCxnSpPr>
            <p:spPr>
              <a:xfrm flipV="1">
                <a:off x="6846611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7" name="Rectangle 1516"/>
              <p:cNvSpPr/>
              <p:nvPr/>
            </p:nvSpPr>
            <p:spPr>
              <a:xfrm>
                <a:off x="6476572" y="3071638"/>
                <a:ext cx="131304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518" name="Straight Connector 1517"/>
              <p:cNvCxnSpPr/>
              <p:nvPr/>
            </p:nvCxnSpPr>
            <p:spPr>
              <a:xfrm flipV="1">
                <a:off x="6395998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9" name="Rectangle 1518"/>
              <p:cNvSpPr/>
              <p:nvPr/>
            </p:nvSpPr>
            <p:spPr>
              <a:xfrm>
                <a:off x="6816769" y="3702622"/>
                <a:ext cx="131304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20" name="Rectangle 1519"/>
              <p:cNvSpPr/>
              <p:nvPr/>
            </p:nvSpPr>
            <p:spPr>
              <a:xfrm>
                <a:off x="6404951" y="3157752"/>
                <a:ext cx="444643" cy="7421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521" name="Straight Connector 1520"/>
              <p:cNvCxnSpPr/>
              <p:nvPr/>
            </p:nvCxnSpPr>
            <p:spPr>
              <a:xfrm flipV="1">
                <a:off x="6846611" y="380439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129" name="Group 1521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50" name="Straight Connector 1549"/>
                <p:cNvCxnSpPr/>
                <p:nvPr/>
              </p:nvCxnSpPr>
              <p:spPr>
                <a:xfrm flipV="1">
                  <a:off x="7028337" y="2846059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1" name="Straight Connector 1550"/>
                <p:cNvCxnSpPr/>
                <p:nvPr/>
              </p:nvCxnSpPr>
              <p:spPr>
                <a:xfrm flipV="1">
                  <a:off x="6580709" y="293843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0" name="Group 1522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8" name="Straight Connector 1547"/>
                <p:cNvCxnSpPr/>
                <p:nvPr/>
              </p:nvCxnSpPr>
              <p:spPr>
                <a:xfrm flipV="1">
                  <a:off x="7028817" y="2845955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9" name="Straight Connector 1548"/>
                <p:cNvCxnSpPr/>
                <p:nvPr/>
              </p:nvCxnSpPr>
              <p:spPr>
                <a:xfrm flipV="1">
                  <a:off x="6581189" y="2938331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1" name="Group 1523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6" name="Straight Connector 1545"/>
                <p:cNvCxnSpPr/>
                <p:nvPr/>
              </p:nvCxnSpPr>
              <p:spPr>
                <a:xfrm flipV="1">
                  <a:off x="7026313" y="2845851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7" name="Straight Connector 1546"/>
                <p:cNvCxnSpPr/>
                <p:nvPr/>
              </p:nvCxnSpPr>
              <p:spPr>
                <a:xfrm flipV="1">
                  <a:off x="6581670" y="2938228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2" name="Group 1524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4" name="Straight Connector 1543"/>
                <p:cNvCxnSpPr/>
                <p:nvPr/>
              </p:nvCxnSpPr>
              <p:spPr>
                <a:xfrm flipV="1">
                  <a:off x="7026792" y="2845748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5" name="Straight Connector 1544"/>
                <p:cNvCxnSpPr/>
                <p:nvPr/>
              </p:nvCxnSpPr>
              <p:spPr>
                <a:xfrm flipV="1">
                  <a:off x="6582149" y="293812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3" name="Group 1525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2" name="Straight Connector 1541"/>
                <p:cNvCxnSpPr/>
                <p:nvPr/>
              </p:nvCxnSpPr>
              <p:spPr>
                <a:xfrm flipV="1">
                  <a:off x="7027272" y="2845643"/>
                  <a:ext cx="113399" cy="8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3" name="Straight Connector 1542"/>
                <p:cNvCxnSpPr/>
                <p:nvPr/>
              </p:nvCxnSpPr>
              <p:spPr>
                <a:xfrm flipV="1">
                  <a:off x="6582629" y="2934888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4" name="Group 1526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0" name="Straight Connector 1539"/>
                <p:cNvCxnSpPr/>
                <p:nvPr/>
              </p:nvCxnSpPr>
              <p:spPr>
                <a:xfrm flipV="1">
                  <a:off x="7027753" y="2845540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1" name="Straight Connector 1540"/>
                <p:cNvCxnSpPr/>
                <p:nvPr/>
              </p:nvCxnSpPr>
              <p:spPr>
                <a:xfrm flipV="1">
                  <a:off x="6583110" y="2939482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5" name="Group 1527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38" name="Straight Connector 1537"/>
                <p:cNvCxnSpPr/>
                <p:nvPr/>
              </p:nvCxnSpPr>
              <p:spPr>
                <a:xfrm flipV="1">
                  <a:off x="7028232" y="2845436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9" name="Straight Connector 1538"/>
                <p:cNvCxnSpPr/>
                <p:nvPr/>
              </p:nvCxnSpPr>
              <p:spPr>
                <a:xfrm flipV="1">
                  <a:off x="6580604" y="293937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6" name="Group 1528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 flipV="1">
                  <a:off x="7028711" y="2845332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7" name="Straight Connector 1536"/>
                <p:cNvCxnSpPr/>
                <p:nvPr/>
              </p:nvCxnSpPr>
              <p:spPr>
                <a:xfrm flipV="1">
                  <a:off x="6581083" y="2939275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7" name="Group 1529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34" name="Straight Connector 1533"/>
                <p:cNvCxnSpPr/>
                <p:nvPr/>
              </p:nvCxnSpPr>
              <p:spPr>
                <a:xfrm flipV="1">
                  <a:off x="7026209" y="2846793"/>
                  <a:ext cx="107431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5" name="Straight Connector 1534"/>
                <p:cNvCxnSpPr/>
                <p:nvPr/>
              </p:nvCxnSpPr>
              <p:spPr>
                <a:xfrm flipV="1">
                  <a:off x="6581565" y="293917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8" name="Group 1530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32" name="Straight Connector 1531"/>
                <p:cNvCxnSpPr/>
                <p:nvPr/>
              </p:nvCxnSpPr>
              <p:spPr>
                <a:xfrm flipV="1">
                  <a:off x="7026689" y="2846690"/>
                  <a:ext cx="113399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3" name="Straight Connector 1532"/>
                <p:cNvCxnSpPr/>
                <p:nvPr/>
              </p:nvCxnSpPr>
              <p:spPr>
                <a:xfrm flipV="1">
                  <a:off x="6582044" y="2939067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102" name="Group 1494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103" name="Group 1495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510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253"/>
                  <a:ext cx="549876" cy="64195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1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28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2" name="Freeform 190"/>
                <p:cNvSpPr>
                  <a:spLocks/>
                </p:cNvSpPr>
                <p:nvPr/>
              </p:nvSpPr>
              <p:spPr bwMode="auto">
                <a:xfrm>
                  <a:off x="5968754" y="2922664"/>
                  <a:ext cx="125475" cy="137783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3" name="Freeform 191"/>
                <p:cNvSpPr>
                  <a:spLocks/>
                </p:cNvSpPr>
                <p:nvPr/>
              </p:nvSpPr>
              <p:spPr bwMode="auto">
                <a:xfrm>
                  <a:off x="5500065" y="2936755"/>
                  <a:ext cx="524044" cy="4540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4" name="Freeform 192"/>
                <p:cNvSpPr>
                  <a:spLocks/>
                </p:cNvSpPr>
                <p:nvPr/>
              </p:nvSpPr>
              <p:spPr bwMode="auto">
                <a:xfrm>
                  <a:off x="5621851" y="2933624"/>
                  <a:ext cx="302617" cy="53235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497" name="Straight Connector 1496"/>
              <p:cNvCxnSpPr/>
              <p:nvPr/>
            </p:nvCxnSpPr>
            <p:spPr>
              <a:xfrm flipH="1">
                <a:off x="6996897" y="2125793"/>
                <a:ext cx="11070" cy="8439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8" name="Straight Connector 1497"/>
              <p:cNvCxnSpPr/>
              <p:nvPr/>
            </p:nvCxnSpPr>
            <p:spPr>
              <a:xfrm>
                <a:off x="6875111" y="230428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9" name="Straight Connector 1498"/>
              <p:cNvCxnSpPr/>
              <p:nvPr/>
            </p:nvCxnSpPr>
            <p:spPr>
              <a:xfrm>
                <a:off x="6871422" y="236847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499"/>
              <p:cNvCxnSpPr/>
              <p:nvPr/>
            </p:nvCxnSpPr>
            <p:spPr>
              <a:xfrm>
                <a:off x="6871422" y="244519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500"/>
              <p:cNvCxnSpPr/>
              <p:nvPr/>
            </p:nvCxnSpPr>
            <p:spPr>
              <a:xfrm>
                <a:off x="6867730" y="250939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501"/>
              <p:cNvCxnSpPr/>
              <p:nvPr/>
            </p:nvCxnSpPr>
            <p:spPr>
              <a:xfrm>
                <a:off x="6864041" y="2570456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/>
              <p:nvPr/>
            </p:nvCxnSpPr>
            <p:spPr>
              <a:xfrm>
                <a:off x="6864041" y="2637782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4" name="Straight Connector 1503"/>
              <p:cNvCxnSpPr/>
              <p:nvPr/>
            </p:nvCxnSpPr>
            <p:spPr>
              <a:xfrm>
                <a:off x="6860349" y="270667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5" name="Straight Connector 1504"/>
              <p:cNvCxnSpPr/>
              <p:nvPr/>
            </p:nvCxnSpPr>
            <p:spPr>
              <a:xfrm>
                <a:off x="6867730" y="277556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505"/>
              <p:cNvCxnSpPr/>
              <p:nvPr/>
            </p:nvCxnSpPr>
            <p:spPr>
              <a:xfrm>
                <a:off x="6871422" y="284289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506"/>
              <p:cNvCxnSpPr/>
              <p:nvPr/>
            </p:nvCxnSpPr>
            <p:spPr>
              <a:xfrm>
                <a:off x="6871422" y="2911782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507"/>
              <p:cNvCxnSpPr/>
              <p:nvPr/>
            </p:nvCxnSpPr>
            <p:spPr>
              <a:xfrm>
                <a:off x="6875111" y="297597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9" name="Straight Connector 1508"/>
              <p:cNvCxnSpPr/>
              <p:nvPr/>
            </p:nvCxnSpPr>
            <p:spPr>
              <a:xfrm flipH="1">
                <a:off x="6875111" y="2132056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51" name="Group 1316"/>
          <p:cNvGrpSpPr>
            <a:grpSpLocks/>
          </p:cNvGrpSpPr>
          <p:nvPr/>
        </p:nvGrpSpPr>
        <p:grpSpPr bwMode="auto">
          <a:xfrm>
            <a:off x="5675313" y="5207000"/>
            <a:ext cx="330200" cy="1031875"/>
            <a:chOff x="6240352" y="2055335"/>
            <a:chExt cx="771307" cy="1017716"/>
          </a:xfrm>
        </p:grpSpPr>
        <p:grpSp>
          <p:nvGrpSpPr>
            <p:cNvPr id="205043" name="Group 1435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457" name="Rectangle 1456"/>
              <p:cNvSpPr/>
              <p:nvPr/>
            </p:nvSpPr>
            <p:spPr>
              <a:xfrm>
                <a:off x="6509942" y="3062244"/>
                <a:ext cx="446781" cy="7421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58" name="Straight Connector 1457"/>
              <p:cNvCxnSpPr/>
              <p:nvPr/>
            </p:nvCxnSpPr>
            <p:spPr>
              <a:xfrm flipV="1">
                <a:off x="6845779" y="3062244"/>
                <a:ext cx="113944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9" name="Rectangle 1458"/>
              <p:cNvSpPr/>
              <p:nvPr/>
            </p:nvSpPr>
            <p:spPr>
              <a:xfrm>
                <a:off x="6476958" y="3071638"/>
                <a:ext cx="131936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60" name="Straight Connector 1459"/>
              <p:cNvCxnSpPr/>
              <p:nvPr/>
            </p:nvCxnSpPr>
            <p:spPr>
              <a:xfrm flipV="1">
                <a:off x="6395998" y="3062244"/>
                <a:ext cx="113944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Rectangle 1460"/>
              <p:cNvSpPr/>
              <p:nvPr/>
            </p:nvSpPr>
            <p:spPr>
              <a:xfrm>
                <a:off x="6815793" y="3702622"/>
                <a:ext cx="131936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62" name="Rectangle 1461"/>
              <p:cNvSpPr/>
              <p:nvPr/>
            </p:nvSpPr>
            <p:spPr>
              <a:xfrm>
                <a:off x="6404993" y="3157752"/>
                <a:ext cx="443783" cy="7421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63" name="Straight Connector 1462"/>
              <p:cNvCxnSpPr/>
              <p:nvPr/>
            </p:nvCxnSpPr>
            <p:spPr>
              <a:xfrm flipV="1">
                <a:off x="6848776" y="3804394"/>
                <a:ext cx="110947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071" name="Group 1463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92" name="Straight Connector 1491"/>
                <p:cNvCxnSpPr/>
                <p:nvPr/>
              </p:nvCxnSpPr>
              <p:spPr>
                <a:xfrm flipV="1">
                  <a:off x="7027504" y="2846059"/>
                  <a:ext cx="113944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3" name="Straight Connector 1492"/>
                <p:cNvCxnSpPr/>
                <p:nvPr/>
              </p:nvCxnSpPr>
              <p:spPr>
                <a:xfrm flipV="1">
                  <a:off x="6580722" y="2938436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2" name="Group 1464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90" name="Straight Connector 1489"/>
                <p:cNvCxnSpPr/>
                <p:nvPr/>
              </p:nvCxnSpPr>
              <p:spPr>
                <a:xfrm flipV="1">
                  <a:off x="7027984" y="2845955"/>
                  <a:ext cx="113944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1" name="Straight Connector 1490"/>
                <p:cNvCxnSpPr/>
                <p:nvPr/>
              </p:nvCxnSpPr>
              <p:spPr>
                <a:xfrm flipV="1">
                  <a:off x="6581202" y="2938331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3" name="Group 1465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8" name="Straight Connector 1487"/>
                <p:cNvCxnSpPr/>
                <p:nvPr/>
              </p:nvCxnSpPr>
              <p:spPr>
                <a:xfrm flipV="1">
                  <a:off x="7028464" y="2845851"/>
                  <a:ext cx="104948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9" name="Straight Connector 1488"/>
                <p:cNvCxnSpPr/>
                <p:nvPr/>
              </p:nvCxnSpPr>
              <p:spPr>
                <a:xfrm flipV="1">
                  <a:off x="6581681" y="2938228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4" name="Group 1466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6" name="Straight Connector 1485"/>
                <p:cNvCxnSpPr/>
                <p:nvPr/>
              </p:nvCxnSpPr>
              <p:spPr>
                <a:xfrm flipV="1">
                  <a:off x="7028943" y="2845748"/>
                  <a:ext cx="110945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7" name="Straight Connector 1486"/>
                <p:cNvCxnSpPr/>
                <p:nvPr/>
              </p:nvCxnSpPr>
              <p:spPr>
                <a:xfrm flipV="1">
                  <a:off x="6582161" y="2938124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5" name="Group 1467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4" name="Straight Connector 1483"/>
                <p:cNvCxnSpPr/>
                <p:nvPr/>
              </p:nvCxnSpPr>
              <p:spPr>
                <a:xfrm flipV="1">
                  <a:off x="7029423" y="2845643"/>
                  <a:ext cx="110945" cy="8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5" name="Straight Connector 1484"/>
                <p:cNvCxnSpPr/>
                <p:nvPr/>
              </p:nvCxnSpPr>
              <p:spPr>
                <a:xfrm flipV="1">
                  <a:off x="6582641" y="2934888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6" name="Group 1468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2" name="Straight Connector 1481"/>
                <p:cNvCxnSpPr/>
                <p:nvPr/>
              </p:nvCxnSpPr>
              <p:spPr>
                <a:xfrm flipV="1">
                  <a:off x="7029905" y="2845540"/>
                  <a:ext cx="110945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3" name="Straight Connector 1482"/>
                <p:cNvCxnSpPr/>
                <p:nvPr/>
              </p:nvCxnSpPr>
              <p:spPr>
                <a:xfrm flipV="1">
                  <a:off x="6583123" y="2939482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7" name="Group 1469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0" name="Straight Connector 1479"/>
                <p:cNvCxnSpPr/>
                <p:nvPr/>
              </p:nvCxnSpPr>
              <p:spPr>
                <a:xfrm flipV="1">
                  <a:off x="7027385" y="2845436"/>
                  <a:ext cx="113944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1" name="Straight Connector 1480"/>
                <p:cNvCxnSpPr/>
                <p:nvPr/>
              </p:nvCxnSpPr>
              <p:spPr>
                <a:xfrm flipV="1">
                  <a:off x="6580605" y="2939379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8" name="Group 1470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78" name="Straight Connector 1477"/>
                <p:cNvCxnSpPr/>
                <p:nvPr/>
              </p:nvCxnSpPr>
              <p:spPr>
                <a:xfrm flipV="1">
                  <a:off x="7027865" y="2845332"/>
                  <a:ext cx="113944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9" name="Straight Connector 1478"/>
                <p:cNvCxnSpPr/>
                <p:nvPr/>
              </p:nvCxnSpPr>
              <p:spPr>
                <a:xfrm flipV="1">
                  <a:off x="6581084" y="2939275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9" name="Group 1471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76" name="Straight Connector 1475"/>
                <p:cNvCxnSpPr/>
                <p:nvPr/>
              </p:nvCxnSpPr>
              <p:spPr>
                <a:xfrm flipV="1">
                  <a:off x="7022348" y="2846793"/>
                  <a:ext cx="110947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7" name="Straight Connector 1476"/>
                <p:cNvCxnSpPr/>
                <p:nvPr/>
              </p:nvCxnSpPr>
              <p:spPr>
                <a:xfrm flipV="1">
                  <a:off x="6581564" y="2939171"/>
                  <a:ext cx="4467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80" name="Group 1472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74" name="Straight Connector 1473"/>
                <p:cNvCxnSpPr/>
                <p:nvPr/>
              </p:nvCxnSpPr>
              <p:spPr>
                <a:xfrm flipV="1">
                  <a:off x="7028824" y="2846690"/>
                  <a:ext cx="110947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5" name="Straight Connector 1474"/>
                <p:cNvCxnSpPr/>
                <p:nvPr/>
              </p:nvCxnSpPr>
              <p:spPr>
                <a:xfrm flipV="1">
                  <a:off x="6582044" y="2939067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044" name="Group 1436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045" name="Group 1437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452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379" y="2996253"/>
                  <a:ext cx="548815" cy="64195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3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379" y="2921098"/>
                  <a:ext cx="674894" cy="7828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4" name="Freeform 190"/>
                <p:cNvSpPr>
                  <a:spLocks/>
                </p:cNvSpPr>
                <p:nvPr/>
              </p:nvSpPr>
              <p:spPr bwMode="auto">
                <a:xfrm>
                  <a:off x="5971610" y="2922664"/>
                  <a:ext cx="122372" cy="137783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5" name="Freeform 191"/>
                <p:cNvSpPr>
                  <a:spLocks/>
                </p:cNvSpPr>
                <p:nvPr/>
              </p:nvSpPr>
              <p:spPr bwMode="auto">
                <a:xfrm>
                  <a:off x="5500669" y="2936755"/>
                  <a:ext cx="522856" cy="4540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6" name="Freeform 192"/>
                <p:cNvSpPr>
                  <a:spLocks/>
                </p:cNvSpPr>
                <p:nvPr/>
              </p:nvSpPr>
              <p:spPr bwMode="auto">
                <a:xfrm>
                  <a:off x="5623039" y="2933624"/>
                  <a:ext cx="300366" cy="53235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439" name="Straight Connector 1438"/>
              <p:cNvCxnSpPr/>
              <p:nvPr/>
            </p:nvCxnSpPr>
            <p:spPr>
              <a:xfrm flipH="1">
                <a:off x="6996826" y="2125793"/>
                <a:ext cx="11123" cy="8439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Straight Connector 1439"/>
              <p:cNvCxnSpPr/>
              <p:nvPr/>
            </p:nvCxnSpPr>
            <p:spPr>
              <a:xfrm>
                <a:off x="6874454" y="2304284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" name="Straight Connector 1440"/>
              <p:cNvCxnSpPr/>
              <p:nvPr/>
            </p:nvCxnSpPr>
            <p:spPr>
              <a:xfrm>
                <a:off x="6870747" y="2368478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" name="Straight Connector 1441"/>
              <p:cNvCxnSpPr/>
              <p:nvPr/>
            </p:nvCxnSpPr>
            <p:spPr>
              <a:xfrm>
                <a:off x="6870747" y="2445199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" name="Straight Connector 1442"/>
              <p:cNvCxnSpPr/>
              <p:nvPr/>
            </p:nvCxnSpPr>
            <p:spPr>
              <a:xfrm>
                <a:off x="6867038" y="2509393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" name="Straight Connector 1443"/>
              <p:cNvCxnSpPr/>
              <p:nvPr/>
            </p:nvCxnSpPr>
            <p:spPr>
              <a:xfrm>
                <a:off x="6867038" y="2570456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" name="Straight Connector 1444"/>
              <p:cNvCxnSpPr/>
              <p:nvPr/>
            </p:nvCxnSpPr>
            <p:spPr>
              <a:xfrm>
                <a:off x="6863331" y="2637782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" name="Straight Connector 1445"/>
              <p:cNvCxnSpPr/>
              <p:nvPr/>
            </p:nvCxnSpPr>
            <p:spPr>
              <a:xfrm>
                <a:off x="6859622" y="2706673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446"/>
              <p:cNvCxnSpPr/>
              <p:nvPr/>
            </p:nvCxnSpPr>
            <p:spPr>
              <a:xfrm>
                <a:off x="6867038" y="2775565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447"/>
              <p:cNvCxnSpPr/>
              <p:nvPr/>
            </p:nvCxnSpPr>
            <p:spPr>
              <a:xfrm>
                <a:off x="6870747" y="2842891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" name="Straight Connector 1448"/>
              <p:cNvCxnSpPr/>
              <p:nvPr/>
            </p:nvCxnSpPr>
            <p:spPr>
              <a:xfrm>
                <a:off x="6870747" y="2911782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" name="Straight Connector 1449"/>
              <p:cNvCxnSpPr/>
              <p:nvPr/>
            </p:nvCxnSpPr>
            <p:spPr>
              <a:xfrm>
                <a:off x="6874454" y="2975976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" name="Straight Connector 1450"/>
              <p:cNvCxnSpPr/>
              <p:nvPr/>
            </p:nvCxnSpPr>
            <p:spPr>
              <a:xfrm flipH="1">
                <a:off x="6878164" y="2132056"/>
                <a:ext cx="133495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52" name="Group 1317"/>
          <p:cNvGrpSpPr>
            <a:grpSpLocks/>
          </p:cNvGrpSpPr>
          <p:nvPr/>
        </p:nvGrpSpPr>
        <p:grpSpPr bwMode="auto">
          <a:xfrm>
            <a:off x="6051550" y="5207000"/>
            <a:ext cx="331788" cy="1031875"/>
            <a:chOff x="6240352" y="2055335"/>
            <a:chExt cx="771307" cy="1017716"/>
          </a:xfrm>
        </p:grpSpPr>
        <p:grpSp>
          <p:nvGrpSpPr>
            <p:cNvPr id="204985" name="Group 1377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399" name="Rectangle 1398"/>
              <p:cNvSpPr/>
              <p:nvPr/>
            </p:nvSpPr>
            <p:spPr>
              <a:xfrm>
                <a:off x="6509397" y="3062244"/>
                <a:ext cx="447628" cy="7421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00" name="Straight Connector 1399"/>
              <p:cNvCxnSpPr/>
              <p:nvPr/>
            </p:nvCxnSpPr>
            <p:spPr>
              <a:xfrm flipV="1">
                <a:off x="6846611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1" name="Rectangle 1400"/>
              <p:cNvSpPr/>
              <p:nvPr/>
            </p:nvSpPr>
            <p:spPr>
              <a:xfrm>
                <a:off x="6476572" y="3071638"/>
                <a:ext cx="131304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02" name="Straight Connector 1401"/>
              <p:cNvCxnSpPr/>
              <p:nvPr/>
            </p:nvCxnSpPr>
            <p:spPr>
              <a:xfrm flipV="1">
                <a:off x="6395998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3" name="Rectangle 1402"/>
              <p:cNvSpPr/>
              <p:nvPr/>
            </p:nvSpPr>
            <p:spPr>
              <a:xfrm>
                <a:off x="6816769" y="3702622"/>
                <a:ext cx="131304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04" name="Rectangle 1403"/>
              <p:cNvSpPr/>
              <p:nvPr/>
            </p:nvSpPr>
            <p:spPr>
              <a:xfrm>
                <a:off x="6404951" y="3157752"/>
                <a:ext cx="444643" cy="7421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05" name="Straight Connector 1404"/>
              <p:cNvCxnSpPr/>
              <p:nvPr/>
            </p:nvCxnSpPr>
            <p:spPr>
              <a:xfrm flipV="1">
                <a:off x="6846611" y="380439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013" name="Group 1405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34" name="Straight Connector 1433"/>
                <p:cNvCxnSpPr/>
                <p:nvPr/>
              </p:nvCxnSpPr>
              <p:spPr>
                <a:xfrm flipV="1">
                  <a:off x="7028337" y="2846059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5" name="Straight Connector 1434"/>
                <p:cNvCxnSpPr/>
                <p:nvPr/>
              </p:nvCxnSpPr>
              <p:spPr>
                <a:xfrm flipV="1">
                  <a:off x="6580709" y="293843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4" name="Group 1406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32" name="Straight Connector 1431"/>
                <p:cNvCxnSpPr/>
                <p:nvPr/>
              </p:nvCxnSpPr>
              <p:spPr>
                <a:xfrm flipV="1">
                  <a:off x="7028817" y="2845955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3" name="Straight Connector 1432"/>
                <p:cNvCxnSpPr/>
                <p:nvPr/>
              </p:nvCxnSpPr>
              <p:spPr>
                <a:xfrm flipV="1">
                  <a:off x="6581189" y="2938331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5" name="Group 1407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30" name="Straight Connector 1429"/>
                <p:cNvCxnSpPr/>
                <p:nvPr/>
              </p:nvCxnSpPr>
              <p:spPr>
                <a:xfrm flipV="1">
                  <a:off x="7026313" y="2845851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1" name="Straight Connector 1430"/>
                <p:cNvCxnSpPr/>
                <p:nvPr/>
              </p:nvCxnSpPr>
              <p:spPr>
                <a:xfrm flipV="1">
                  <a:off x="6581670" y="2938228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6" name="Group 1408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8" name="Straight Connector 1427"/>
                <p:cNvCxnSpPr/>
                <p:nvPr/>
              </p:nvCxnSpPr>
              <p:spPr>
                <a:xfrm flipV="1">
                  <a:off x="7026792" y="2845748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9" name="Straight Connector 1428"/>
                <p:cNvCxnSpPr/>
                <p:nvPr/>
              </p:nvCxnSpPr>
              <p:spPr>
                <a:xfrm flipV="1">
                  <a:off x="6582149" y="293812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7" name="Group 1409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6" name="Straight Connector 1425"/>
                <p:cNvCxnSpPr/>
                <p:nvPr/>
              </p:nvCxnSpPr>
              <p:spPr>
                <a:xfrm flipV="1">
                  <a:off x="7027272" y="2845643"/>
                  <a:ext cx="113399" cy="8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7" name="Straight Connector 1426"/>
                <p:cNvCxnSpPr/>
                <p:nvPr/>
              </p:nvCxnSpPr>
              <p:spPr>
                <a:xfrm flipV="1">
                  <a:off x="6582629" y="2934888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8" name="Group 1410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4" name="Straight Connector 1423"/>
                <p:cNvCxnSpPr/>
                <p:nvPr/>
              </p:nvCxnSpPr>
              <p:spPr>
                <a:xfrm flipV="1">
                  <a:off x="7027753" y="2845540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5" name="Straight Connector 1424"/>
                <p:cNvCxnSpPr/>
                <p:nvPr/>
              </p:nvCxnSpPr>
              <p:spPr>
                <a:xfrm flipV="1">
                  <a:off x="6583110" y="2939482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9" name="Group 1411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2" name="Straight Connector 1421"/>
                <p:cNvCxnSpPr/>
                <p:nvPr/>
              </p:nvCxnSpPr>
              <p:spPr>
                <a:xfrm flipV="1">
                  <a:off x="7028232" y="2845436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3" name="Straight Connector 1422"/>
                <p:cNvCxnSpPr/>
                <p:nvPr/>
              </p:nvCxnSpPr>
              <p:spPr>
                <a:xfrm flipV="1">
                  <a:off x="6580604" y="293937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20" name="Group 1412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0" name="Straight Connector 1419"/>
                <p:cNvCxnSpPr/>
                <p:nvPr/>
              </p:nvCxnSpPr>
              <p:spPr>
                <a:xfrm flipV="1">
                  <a:off x="7028711" y="2845332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1" name="Straight Connector 1420"/>
                <p:cNvCxnSpPr/>
                <p:nvPr/>
              </p:nvCxnSpPr>
              <p:spPr>
                <a:xfrm flipV="1">
                  <a:off x="6581083" y="2939275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21" name="Group 1413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18" name="Straight Connector 1417"/>
                <p:cNvCxnSpPr/>
                <p:nvPr/>
              </p:nvCxnSpPr>
              <p:spPr>
                <a:xfrm flipV="1">
                  <a:off x="7026209" y="2846793"/>
                  <a:ext cx="107431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9" name="Straight Connector 1418"/>
                <p:cNvCxnSpPr/>
                <p:nvPr/>
              </p:nvCxnSpPr>
              <p:spPr>
                <a:xfrm flipV="1">
                  <a:off x="6581565" y="293917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22" name="Group 1414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16" name="Straight Connector 1415"/>
                <p:cNvCxnSpPr/>
                <p:nvPr/>
              </p:nvCxnSpPr>
              <p:spPr>
                <a:xfrm flipV="1">
                  <a:off x="7026689" y="2846690"/>
                  <a:ext cx="113399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7" name="Straight Connector 1416"/>
                <p:cNvCxnSpPr/>
                <p:nvPr/>
              </p:nvCxnSpPr>
              <p:spPr>
                <a:xfrm flipV="1">
                  <a:off x="6582044" y="2939067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986" name="Group 1378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4987" name="Group 1379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394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253"/>
                  <a:ext cx="549876" cy="64195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5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28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6" name="Freeform 190"/>
                <p:cNvSpPr>
                  <a:spLocks/>
                </p:cNvSpPr>
                <p:nvPr/>
              </p:nvSpPr>
              <p:spPr bwMode="auto">
                <a:xfrm>
                  <a:off x="5968754" y="2922664"/>
                  <a:ext cx="125475" cy="137783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7" name="Freeform 191"/>
                <p:cNvSpPr>
                  <a:spLocks/>
                </p:cNvSpPr>
                <p:nvPr/>
              </p:nvSpPr>
              <p:spPr bwMode="auto">
                <a:xfrm>
                  <a:off x="5500065" y="2936755"/>
                  <a:ext cx="524044" cy="4540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8" name="Freeform 192"/>
                <p:cNvSpPr>
                  <a:spLocks/>
                </p:cNvSpPr>
                <p:nvPr/>
              </p:nvSpPr>
              <p:spPr bwMode="auto">
                <a:xfrm>
                  <a:off x="5621851" y="2933624"/>
                  <a:ext cx="302617" cy="53235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81" name="Straight Connector 1380"/>
              <p:cNvCxnSpPr/>
              <p:nvPr/>
            </p:nvCxnSpPr>
            <p:spPr>
              <a:xfrm flipH="1">
                <a:off x="6996897" y="2125793"/>
                <a:ext cx="11070" cy="8439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381"/>
              <p:cNvCxnSpPr/>
              <p:nvPr/>
            </p:nvCxnSpPr>
            <p:spPr>
              <a:xfrm>
                <a:off x="6875111" y="230428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3" name="Straight Connector 1382"/>
              <p:cNvCxnSpPr/>
              <p:nvPr/>
            </p:nvCxnSpPr>
            <p:spPr>
              <a:xfrm>
                <a:off x="6871422" y="236847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4" name="Straight Connector 1383"/>
              <p:cNvCxnSpPr/>
              <p:nvPr/>
            </p:nvCxnSpPr>
            <p:spPr>
              <a:xfrm>
                <a:off x="6871422" y="244519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5" name="Straight Connector 1384"/>
              <p:cNvCxnSpPr/>
              <p:nvPr/>
            </p:nvCxnSpPr>
            <p:spPr>
              <a:xfrm>
                <a:off x="6867730" y="250939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385"/>
              <p:cNvCxnSpPr/>
              <p:nvPr/>
            </p:nvCxnSpPr>
            <p:spPr>
              <a:xfrm>
                <a:off x="6864041" y="2570456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386"/>
              <p:cNvCxnSpPr/>
              <p:nvPr/>
            </p:nvCxnSpPr>
            <p:spPr>
              <a:xfrm>
                <a:off x="6864041" y="2637782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/>
              <p:cNvCxnSpPr/>
              <p:nvPr/>
            </p:nvCxnSpPr>
            <p:spPr>
              <a:xfrm>
                <a:off x="6860349" y="270667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/>
              <p:cNvCxnSpPr/>
              <p:nvPr/>
            </p:nvCxnSpPr>
            <p:spPr>
              <a:xfrm>
                <a:off x="6867730" y="277556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0" name="Straight Connector 1389"/>
              <p:cNvCxnSpPr/>
              <p:nvPr/>
            </p:nvCxnSpPr>
            <p:spPr>
              <a:xfrm>
                <a:off x="6871422" y="284289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Straight Connector 1390"/>
              <p:cNvCxnSpPr/>
              <p:nvPr/>
            </p:nvCxnSpPr>
            <p:spPr>
              <a:xfrm>
                <a:off x="6871422" y="2911782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391"/>
              <p:cNvCxnSpPr/>
              <p:nvPr/>
            </p:nvCxnSpPr>
            <p:spPr>
              <a:xfrm>
                <a:off x="6875111" y="297597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392"/>
              <p:cNvCxnSpPr/>
              <p:nvPr/>
            </p:nvCxnSpPr>
            <p:spPr>
              <a:xfrm flipH="1">
                <a:off x="6875111" y="2132056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53" name="Group 1318"/>
          <p:cNvGrpSpPr>
            <a:grpSpLocks/>
          </p:cNvGrpSpPr>
          <p:nvPr/>
        </p:nvGrpSpPr>
        <p:grpSpPr bwMode="auto">
          <a:xfrm>
            <a:off x="6427788" y="5207000"/>
            <a:ext cx="331787" cy="1031875"/>
            <a:chOff x="6240352" y="2055335"/>
            <a:chExt cx="771307" cy="1017716"/>
          </a:xfrm>
        </p:grpSpPr>
        <p:grpSp>
          <p:nvGrpSpPr>
            <p:cNvPr id="204927" name="Group 1319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341" name="Rectangle 1340"/>
              <p:cNvSpPr/>
              <p:nvPr/>
            </p:nvSpPr>
            <p:spPr>
              <a:xfrm>
                <a:off x="6509397" y="3062244"/>
                <a:ext cx="447629" cy="7421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342" name="Straight Connector 1341"/>
              <p:cNvCxnSpPr/>
              <p:nvPr/>
            </p:nvCxnSpPr>
            <p:spPr>
              <a:xfrm flipV="1">
                <a:off x="6846611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3" name="Rectangle 1342"/>
              <p:cNvSpPr/>
              <p:nvPr/>
            </p:nvSpPr>
            <p:spPr>
              <a:xfrm>
                <a:off x="6476570" y="3071638"/>
                <a:ext cx="131305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344" name="Straight Connector 1343"/>
              <p:cNvCxnSpPr/>
              <p:nvPr/>
            </p:nvCxnSpPr>
            <p:spPr>
              <a:xfrm flipV="1">
                <a:off x="6395998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5" name="Rectangle 1344"/>
              <p:cNvSpPr/>
              <p:nvPr/>
            </p:nvSpPr>
            <p:spPr>
              <a:xfrm>
                <a:off x="6816769" y="3702622"/>
                <a:ext cx="131305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>
              <a:xfrm>
                <a:off x="6404950" y="3157752"/>
                <a:ext cx="444646" cy="7421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347" name="Straight Connector 1346"/>
              <p:cNvCxnSpPr/>
              <p:nvPr/>
            </p:nvCxnSpPr>
            <p:spPr>
              <a:xfrm flipV="1">
                <a:off x="6846611" y="380439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955" name="Group 1347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76" name="Straight Connector 1375"/>
                <p:cNvCxnSpPr/>
                <p:nvPr/>
              </p:nvCxnSpPr>
              <p:spPr>
                <a:xfrm flipV="1">
                  <a:off x="7028337" y="2846059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7" name="Straight Connector 1376"/>
                <p:cNvCxnSpPr/>
                <p:nvPr/>
              </p:nvCxnSpPr>
              <p:spPr>
                <a:xfrm flipV="1">
                  <a:off x="6580707" y="2938436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56" name="Group 1348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74" name="Straight Connector 1373"/>
                <p:cNvCxnSpPr/>
                <p:nvPr/>
              </p:nvCxnSpPr>
              <p:spPr>
                <a:xfrm flipV="1">
                  <a:off x="7028816" y="2845955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5" name="Straight Connector 1374"/>
                <p:cNvCxnSpPr/>
                <p:nvPr/>
              </p:nvCxnSpPr>
              <p:spPr>
                <a:xfrm flipV="1">
                  <a:off x="6581187" y="2938331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57" name="Group 1349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72" name="Straight Connector 1371"/>
                <p:cNvCxnSpPr/>
                <p:nvPr/>
              </p:nvCxnSpPr>
              <p:spPr>
                <a:xfrm flipV="1">
                  <a:off x="7026314" y="2845851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3" name="Straight Connector 1372"/>
                <p:cNvCxnSpPr/>
                <p:nvPr/>
              </p:nvCxnSpPr>
              <p:spPr>
                <a:xfrm flipV="1">
                  <a:off x="6581668" y="2938228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58" name="Group 1350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70" name="Straight Connector 1369"/>
                <p:cNvCxnSpPr/>
                <p:nvPr/>
              </p:nvCxnSpPr>
              <p:spPr>
                <a:xfrm flipV="1">
                  <a:off x="7026794" y="2845748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1" name="Straight Connector 1370"/>
                <p:cNvCxnSpPr/>
                <p:nvPr/>
              </p:nvCxnSpPr>
              <p:spPr>
                <a:xfrm flipV="1">
                  <a:off x="6582147" y="2938124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59" name="Group 1351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8" name="Straight Connector 1367"/>
                <p:cNvCxnSpPr/>
                <p:nvPr/>
              </p:nvCxnSpPr>
              <p:spPr>
                <a:xfrm flipV="1">
                  <a:off x="7027273" y="2845643"/>
                  <a:ext cx="113399" cy="8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9" name="Straight Connector 1368"/>
                <p:cNvCxnSpPr/>
                <p:nvPr/>
              </p:nvCxnSpPr>
              <p:spPr>
                <a:xfrm flipV="1">
                  <a:off x="6582627" y="2934888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0" name="Group 1352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6" name="Straight Connector 1365"/>
                <p:cNvCxnSpPr/>
                <p:nvPr/>
              </p:nvCxnSpPr>
              <p:spPr>
                <a:xfrm flipV="1">
                  <a:off x="7027754" y="2845540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7" name="Straight Connector 1366"/>
                <p:cNvCxnSpPr/>
                <p:nvPr/>
              </p:nvCxnSpPr>
              <p:spPr>
                <a:xfrm flipV="1">
                  <a:off x="6583108" y="2939482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1" name="Group 1353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4" name="Straight Connector 1363"/>
                <p:cNvCxnSpPr/>
                <p:nvPr/>
              </p:nvCxnSpPr>
              <p:spPr>
                <a:xfrm flipV="1">
                  <a:off x="7028234" y="2845436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5" name="Straight Connector 1364"/>
                <p:cNvCxnSpPr/>
                <p:nvPr/>
              </p:nvCxnSpPr>
              <p:spPr>
                <a:xfrm flipV="1">
                  <a:off x="6580604" y="2939379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2" name="Group 1354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2" name="Straight Connector 1361"/>
                <p:cNvCxnSpPr/>
                <p:nvPr/>
              </p:nvCxnSpPr>
              <p:spPr>
                <a:xfrm flipV="1">
                  <a:off x="7028713" y="2845332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3" name="Straight Connector 1362"/>
                <p:cNvCxnSpPr/>
                <p:nvPr/>
              </p:nvCxnSpPr>
              <p:spPr>
                <a:xfrm flipV="1">
                  <a:off x="6581083" y="2939275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3" name="Group 1355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0" name="Straight Connector 1359"/>
                <p:cNvCxnSpPr/>
                <p:nvPr/>
              </p:nvCxnSpPr>
              <p:spPr>
                <a:xfrm flipV="1">
                  <a:off x="7026209" y="2846793"/>
                  <a:ext cx="107431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1" name="Straight Connector 1360"/>
                <p:cNvCxnSpPr/>
                <p:nvPr/>
              </p:nvCxnSpPr>
              <p:spPr>
                <a:xfrm flipV="1">
                  <a:off x="6581565" y="293917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4" name="Group 1356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58" name="Straight Connector 1357"/>
                <p:cNvCxnSpPr/>
                <p:nvPr/>
              </p:nvCxnSpPr>
              <p:spPr>
                <a:xfrm flipV="1">
                  <a:off x="7026688" y="2846690"/>
                  <a:ext cx="113399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9" name="Straight Connector 1358"/>
                <p:cNvCxnSpPr/>
                <p:nvPr/>
              </p:nvCxnSpPr>
              <p:spPr>
                <a:xfrm flipV="1">
                  <a:off x="6582044" y="2939067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928" name="Group 1320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4929" name="Group 1321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336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253"/>
                  <a:ext cx="549881" cy="64195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37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28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38" name="Freeform 190"/>
                <p:cNvSpPr>
                  <a:spLocks/>
                </p:cNvSpPr>
                <p:nvPr/>
              </p:nvSpPr>
              <p:spPr bwMode="auto">
                <a:xfrm>
                  <a:off x="5968753" y="2922664"/>
                  <a:ext cx="125476" cy="137783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39" name="Freeform 191"/>
                <p:cNvSpPr>
                  <a:spLocks/>
                </p:cNvSpPr>
                <p:nvPr/>
              </p:nvSpPr>
              <p:spPr bwMode="auto">
                <a:xfrm>
                  <a:off x="5500065" y="2936755"/>
                  <a:ext cx="524046" cy="4540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40" name="Freeform 192"/>
                <p:cNvSpPr>
                  <a:spLocks/>
                </p:cNvSpPr>
                <p:nvPr/>
              </p:nvSpPr>
              <p:spPr bwMode="auto">
                <a:xfrm>
                  <a:off x="5621849" y="2933624"/>
                  <a:ext cx="302618" cy="53235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23" name="Straight Connector 1322"/>
              <p:cNvCxnSpPr/>
              <p:nvPr/>
            </p:nvCxnSpPr>
            <p:spPr>
              <a:xfrm flipH="1">
                <a:off x="6996897" y="2125793"/>
                <a:ext cx="11073" cy="8439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4" name="Straight Connector 1323"/>
              <p:cNvCxnSpPr/>
              <p:nvPr/>
            </p:nvCxnSpPr>
            <p:spPr>
              <a:xfrm>
                <a:off x="6875113" y="230428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5" name="Straight Connector 1324"/>
              <p:cNvCxnSpPr/>
              <p:nvPr/>
            </p:nvCxnSpPr>
            <p:spPr>
              <a:xfrm>
                <a:off x="6871421" y="236847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6" name="Straight Connector 1325"/>
              <p:cNvCxnSpPr/>
              <p:nvPr/>
            </p:nvCxnSpPr>
            <p:spPr>
              <a:xfrm>
                <a:off x="6871421" y="244519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7" name="Straight Connector 1326"/>
              <p:cNvCxnSpPr/>
              <p:nvPr/>
            </p:nvCxnSpPr>
            <p:spPr>
              <a:xfrm>
                <a:off x="6867732" y="250939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8" name="Straight Connector 1327"/>
              <p:cNvCxnSpPr/>
              <p:nvPr/>
            </p:nvCxnSpPr>
            <p:spPr>
              <a:xfrm>
                <a:off x="6864040" y="2570456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9" name="Straight Connector 1328"/>
              <p:cNvCxnSpPr/>
              <p:nvPr/>
            </p:nvCxnSpPr>
            <p:spPr>
              <a:xfrm>
                <a:off x="6864040" y="2637782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0" name="Straight Connector 1329"/>
              <p:cNvCxnSpPr/>
              <p:nvPr/>
            </p:nvCxnSpPr>
            <p:spPr>
              <a:xfrm>
                <a:off x="6860351" y="270667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1" name="Straight Connector 1330"/>
              <p:cNvCxnSpPr/>
              <p:nvPr/>
            </p:nvCxnSpPr>
            <p:spPr>
              <a:xfrm>
                <a:off x="6867732" y="2775565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2" name="Straight Connector 1331"/>
              <p:cNvCxnSpPr/>
              <p:nvPr/>
            </p:nvCxnSpPr>
            <p:spPr>
              <a:xfrm>
                <a:off x="6871421" y="284289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" name="Straight Connector 1332"/>
              <p:cNvCxnSpPr/>
              <p:nvPr/>
            </p:nvCxnSpPr>
            <p:spPr>
              <a:xfrm>
                <a:off x="6871421" y="2911782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Straight Connector 1333"/>
              <p:cNvCxnSpPr/>
              <p:nvPr/>
            </p:nvCxnSpPr>
            <p:spPr>
              <a:xfrm>
                <a:off x="6875113" y="297597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5" name="Straight Connector 1334"/>
              <p:cNvCxnSpPr/>
              <p:nvPr/>
            </p:nvCxnSpPr>
            <p:spPr>
              <a:xfrm flipH="1">
                <a:off x="6875113" y="2132056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57" name="TextBox 1556"/>
          <p:cNvSpPr txBox="1"/>
          <p:nvPr/>
        </p:nvSpPr>
        <p:spPr>
          <a:xfrm flipH="1">
            <a:off x="2959100" y="4105275"/>
            <a:ext cx="5429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559" name="TextBox 1558"/>
          <p:cNvSpPr txBox="1"/>
          <p:nvPr/>
        </p:nvSpPr>
        <p:spPr>
          <a:xfrm>
            <a:off x="534988" y="6156325"/>
            <a:ext cx="2889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560" name="TextBox 1559"/>
          <p:cNvSpPr txBox="1"/>
          <p:nvPr/>
        </p:nvSpPr>
        <p:spPr>
          <a:xfrm>
            <a:off x="935038" y="6154738"/>
            <a:ext cx="2889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561" name="TextBox 1560"/>
          <p:cNvSpPr txBox="1"/>
          <p:nvPr/>
        </p:nvSpPr>
        <p:spPr>
          <a:xfrm>
            <a:off x="1333500" y="6153150"/>
            <a:ext cx="2889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562" name="TextBox 1561"/>
          <p:cNvSpPr txBox="1"/>
          <p:nvPr/>
        </p:nvSpPr>
        <p:spPr>
          <a:xfrm>
            <a:off x="1700213" y="6151563"/>
            <a:ext cx="2889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563" name="TextBox 1562"/>
          <p:cNvSpPr txBox="1"/>
          <p:nvPr/>
        </p:nvSpPr>
        <p:spPr>
          <a:xfrm>
            <a:off x="2127250" y="6149975"/>
            <a:ext cx="2889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564" name="TextBox 1563"/>
          <p:cNvSpPr txBox="1"/>
          <p:nvPr/>
        </p:nvSpPr>
        <p:spPr>
          <a:xfrm>
            <a:off x="2498725" y="6148388"/>
            <a:ext cx="2889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2881313" y="6146800"/>
            <a:ext cx="2889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566" name="TextBox 1565"/>
          <p:cNvSpPr txBox="1"/>
          <p:nvPr/>
        </p:nvSpPr>
        <p:spPr>
          <a:xfrm>
            <a:off x="3259138" y="6151563"/>
            <a:ext cx="2889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</a:t>
            </a:r>
          </a:p>
        </p:txBody>
      </p:sp>
      <p:grpSp>
        <p:nvGrpSpPr>
          <p:cNvPr id="204863" name="Group 187"/>
          <p:cNvGrpSpPr>
            <a:grpSpLocks/>
          </p:cNvGrpSpPr>
          <p:nvPr/>
        </p:nvGrpSpPr>
        <p:grpSpPr bwMode="auto">
          <a:xfrm>
            <a:off x="949325" y="4538663"/>
            <a:ext cx="1052513" cy="355600"/>
            <a:chOff x="4410" y="1365"/>
            <a:chExt cx="663" cy="224"/>
          </a:xfrm>
        </p:grpSpPr>
        <p:sp>
          <p:nvSpPr>
            <p:cNvPr id="70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864" name="Group 187"/>
          <p:cNvGrpSpPr>
            <a:grpSpLocks/>
          </p:cNvGrpSpPr>
          <p:nvPr/>
        </p:nvGrpSpPr>
        <p:grpSpPr bwMode="auto">
          <a:xfrm>
            <a:off x="2513013" y="4540250"/>
            <a:ext cx="1052512" cy="355600"/>
            <a:chOff x="4410" y="1365"/>
            <a:chExt cx="663" cy="224"/>
          </a:xfrm>
        </p:grpSpPr>
        <p:sp>
          <p:nvSpPr>
            <p:cNvPr id="1058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9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0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1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2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865" name="Group 187"/>
          <p:cNvGrpSpPr>
            <a:grpSpLocks/>
          </p:cNvGrpSpPr>
          <p:nvPr/>
        </p:nvGrpSpPr>
        <p:grpSpPr bwMode="auto">
          <a:xfrm>
            <a:off x="4103688" y="4567238"/>
            <a:ext cx="1052512" cy="355600"/>
            <a:chOff x="4410" y="1365"/>
            <a:chExt cx="663" cy="224"/>
          </a:xfrm>
        </p:grpSpPr>
        <p:sp>
          <p:nvSpPr>
            <p:cNvPr id="1305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6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7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8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9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866" name="Group 187"/>
          <p:cNvGrpSpPr>
            <a:grpSpLocks/>
          </p:cNvGrpSpPr>
          <p:nvPr/>
        </p:nvGrpSpPr>
        <p:grpSpPr bwMode="auto">
          <a:xfrm>
            <a:off x="5668963" y="4575175"/>
            <a:ext cx="1052512" cy="355600"/>
            <a:chOff x="4410" y="1365"/>
            <a:chExt cx="663" cy="224"/>
          </a:xfrm>
        </p:grpSpPr>
        <p:sp>
          <p:nvSpPr>
            <p:cNvPr id="1552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3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4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5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6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66750" y="4614863"/>
            <a:ext cx="3175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558" name="TextBox 1557"/>
          <p:cNvSpPr txBox="1"/>
          <p:nvPr/>
        </p:nvSpPr>
        <p:spPr>
          <a:xfrm>
            <a:off x="2219325" y="4648200"/>
            <a:ext cx="3175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</a:t>
            </a:r>
          </a:p>
        </p:txBody>
      </p:sp>
      <p:cxnSp>
        <p:nvCxnSpPr>
          <p:cNvPr id="544" name="Straight Connector 543"/>
          <p:cNvCxnSpPr>
            <a:endCxn id="40" idx="1"/>
          </p:cNvCxnSpPr>
          <p:nvPr/>
        </p:nvCxnSpPr>
        <p:spPr>
          <a:xfrm>
            <a:off x="4394200" y="3065463"/>
            <a:ext cx="915988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stCxn id="11" idx="1"/>
          </p:cNvCxnSpPr>
          <p:nvPr/>
        </p:nvCxnSpPr>
        <p:spPr>
          <a:xfrm flipH="1">
            <a:off x="2898775" y="3030538"/>
            <a:ext cx="1063625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8063" y="3138488"/>
            <a:ext cx="11842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Border router</a:t>
            </a:r>
          </a:p>
        </p:txBody>
      </p:sp>
      <p:sp>
        <p:nvSpPr>
          <p:cNvPr id="546" name="TextBox 545"/>
          <p:cNvSpPr txBox="1"/>
          <p:nvPr/>
        </p:nvSpPr>
        <p:spPr>
          <a:xfrm>
            <a:off x="3051175" y="3522663"/>
            <a:ext cx="11699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Access router</a:t>
            </a:r>
          </a:p>
        </p:txBody>
      </p:sp>
      <p:sp>
        <p:nvSpPr>
          <p:cNvPr id="204877" name="Rectangle 5"/>
          <p:cNvSpPr txBox="1">
            <a:spLocks noChangeArrowheads="1"/>
          </p:cNvSpPr>
          <p:nvPr/>
        </p:nvSpPr>
        <p:spPr bwMode="auto">
          <a:xfrm>
            <a:off x="546100" y="115888"/>
            <a:ext cx="7772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i="0" dirty="0">
                <a:solidFill>
                  <a:srgbClr val="000099"/>
                </a:solidFill>
                <a:latin typeface="Gill Sans MT" charset="0"/>
              </a:rPr>
              <a:t>Data center networks </a:t>
            </a:r>
          </a:p>
        </p:txBody>
      </p:sp>
      <p:sp>
        <p:nvSpPr>
          <p:cNvPr id="26" name="Freeform 25"/>
          <p:cNvSpPr/>
          <p:nvPr/>
        </p:nvSpPr>
        <p:spPr>
          <a:xfrm>
            <a:off x="4657725" y="4206875"/>
            <a:ext cx="1371600" cy="1373188"/>
          </a:xfrm>
          <a:custGeom>
            <a:avLst/>
            <a:gdLst>
              <a:gd name="connsiteX0" fmla="*/ 1372723 w 1372723"/>
              <a:gd name="connsiteY0" fmla="*/ 1359734 h 1372562"/>
              <a:gd name="connsiteX1" fmla="*/ 1372723 w 1372723"/>
              <a:gd name="connsiteY1" fmla="*/ 564418 h 1372562"/>
              <a:gd name="connsiteX2" fmla="*/ 936531 w 1372723"/>
              <a:gd name="connsiteY2" fmla="*/ 25655 h 1372562"/>
              <a:gd name="connsiteX3" fmla="*/ 538826 w 1372723"/>
              <a:gd name="connsiteY3" fmla="*/ 0 h 1372562"/>
              <a:gd name="connsiteX4" fmla="*/ 38488 w 1372723"/>
              <a:gd name="connsiteY4" fmla="*/ 615729 h 1372562"/>
              <a:gd name="connsiteX5" fmla="*/ 0 w 1372723"/>
              <a:gd name="connsiteY5" fmla="*/ 1372562 h 137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2723" h="1372562">
                <a:moveTo>
                  <a:pt x="1372723" y="1359734"/>
                </a:moveTo>
                <a:lnTo>
                  <a:pt x="1372723" y="564418"/>
                </a:lnTo>
                <a:lnTo>
                  <a:pt x="936531" y="25655"/>
                </a:lnTo>
                <a:lnTo>
                  <a:pt x="538826" y="0"/>
                </a:lnTo>
                <a:lnTo>
                  <a:pt x="38488" y="615729"/>
                </a:lnTo>
                <a:lnTo>
                  <a:pt x="0" y="1372562"/>
                </a:lnTo>
              </a:path>
            </a:pathLst>
          </a:custGeom>
          <a:ln w="63500">
            <a:solidFill>
              <a:srgbClr val="33CC3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016375" y="1112838"/>
            <a:ext cx="5127625" cy="1692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99"/>
                </a:solidFill>
                <a:latin typeface="Gill Sans MT"/>
                <a:cs typeface="Gill Sans MT"/>
              </a:rPr>
              <a:t>load balancer: application-layer routing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000" i="0" dirty="0">
                <a:latin typeface="Gill Sans MT"/>
                <a:cs typeface="Gill Sans MT"/>
              </a:rPr>
              <a:t>receives external client requests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000" i="0" dirty="0">
                <a:latin typeface="Gill Sans MT"/>
                <a:cs typeface="Gill Sans MT"/>
              </a:rPr>
              <a:t>directs workload within data center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000" i="0" dirty="0">
                <a:latin typeface="Gill Sans MT"/>
                <a:cs typeface="Gill Sans MT"/>
              </a:rPr>
              <a:t>returns results to external client (hiding data center internals from client)</a:t>
            </a:r>
          </a:p>
        </p:txBody>
      </p:sp>
      <p:pic>
        <p:nvPicPr>
          <p:cNvPr id="204882" name="Picture 20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823913"/>
            <a:ext cx="5183188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687846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106</a:t>
            </a:fld>
            <a:endParaRPr lang="en-US" sz="1200" dirty="0">
              <a:latin typeface="Tahoma" charset="0"/>
            </a:endParaRPr>
          </a:p>
        </p:txBody>
      </p:sp>
      <p:sp>
        <p:nvSpPr>
          <p:cNvPr id="113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1133" name="Group 347"/>
          <p:cNvGrpSpPr>
            <a:grpSpLocks/>
          </p:cNvGrpSpPr>
          <p:nvPr/>
        </p:nvGrpSpPr>
        <p:grpSpPr bwMode="auto">
          <a:xfrm>
            <a:off x="2235491" y="3259498"/>
            <a:ext cx="840624" cy="391487"/>
            <a:chOff x="1871277" y="1576300"/>
            <a:chExt cx="1128371" cy="437861"/>
          </a:xfrm>
        </p:grpSpPr>
        <p:sp>
          <p:nvSpPr>
            <p:cNvPr id="1159" name="Oval 1158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60" name="Rectangle 115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61" name="Oval 1160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62" name="Freeform 1161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63" name="Freeform 1162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64" name="Freeform 1163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65" name="Freeform 1164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166" name="Straight Connector 1165"/>
            <p:cNvCxnSpPr>
              <a:endCxn id="11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Straight Connector 1166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3" name="Group 347"/>
          <p:cNvGrpSpPr>
            <a:grpSpLocks/>
          </p:cNvGrpSpPr>
          <p:nvPr/>
        </p:nvGrpSpPr>
        <p:grpSpPr bwMode="auto">
          <a:xfrm>
            <a:off x="5120257" y="3365874"/>
            <a:ext cx="840624" cy="391487"/>
            <a:chOff x="1871277" y="1576300"/>
            <a:chExt cx="1128371" cy="437861"/>
          </a:xfrm>
        </p:grpSpPr>
        <p:sp>
          <p:nvSpPr>
            <p:cNvPr id="1224" name="Oval 1223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25" name="Rectangle 1224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26" name="Oval 1225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47" name="Freeform 124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48" name="Freeform 1247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49" name="Freeform 1248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75" name="Freeform 1274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276" name="Straight Connector 1275"/>
            <p:cNvCxnSpPr>
              <a:endCxn id="122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Straight Connector 1276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9" name="Straight Connector 538"/>
          <p:cNvCxnSpPr/>
          <p:nvPr/>
        </p:nvCxnSpPr>
        <p:spPr>
          <a:xfrm>
            <a:off x="3014663" y="2540000"/>
            <a:ext cx="1069975" cy="4460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59"/>
          <p:cNvSpPr>
            <a:spLocks/>
          </p:cNvSpPr>
          <p:nvPr/>
        </p:nvSpPr>
        <p:spPr bwMode="auto">
          <a:xfrm>
            <a:off x="1465263" y="2244725"/>
            <a:ext cx="2046287" cy="603250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Internet</a:t>
            </a:r>
          </a:p>
        </p:txBody>
      </p:sp>
      <p:grpSp>
        <p:nvGrpSpPr>
          <p:cNvPr id="1168" name="Group 347"/>
          <p:cNvGrpSpPr>
            <a:grpSpLocks/>
          </p:cNvGrpSpPr>
          <p:nvPr/>
        </p:nvGrpSpPr>
        <p:grpSpPr bwMode="auto">
          <a:xfrm>
            <a:off x="3717566" y="2796786"/>
            <a:ext cx="840624" cy="391487"/>
            <a:chOff x="1871277" y="1576300"/>
            <a:chExt cx="1128371" cy="437861"/>
          </a:xfrm>
        </p:grpSpPr>
        <p:sp>
          <p:nvSpPr>
            <p:cNvPr id="1189" name="Oval 1188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90" name="Rectangle 118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91" name="Oval 1190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17" name="Freeform 121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8" name="Freeform 1217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9" name="Freeform 1218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20" name="Freeform 1219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221" name="Straight Connector 1220"/>
            <p:cNvCxnSpPr>
              <a:endCxn id="11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Straight Connector 1221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2552700" y="2189163"/>
            <a:ext cx="3976688" cy="3333750"/>
          </a:xfrm>
          <a:custGeom>
            <a:avLst/>
            <a:gdLst>
              <a:gd name="connsiteX0" fmla="*/ 3691005 w 3975437"/>
              <a:gd name="connsiteY0" fmla="*/ 3333910 h 3333910"/>
              <a:gd name="connsiteX1" fmla="*/ 3704234 w 3975437"/>
              <a:gd name="connsiteY1" fmla="*/ 2533507 h 3333910"/>
              <a:gd name="connsiteX2" fmla="*/ 3261049 w 3975437"/>
              <a:gd name="connsiteY2" fmla="*/ 1997700 h 3333910"/>
              <a:gd name="connsiteX3" fmla="*/ 3975437 w 3975437"/>
              <a:gd name="connsiteY3" fmla="*/ 1653725 h 3333910"/>
              <a:gd name="connsiteX4" fmla="*/ 3955593 w 3975437"/>
              <a:gd name="connsiteY4" fmla="*/ 1316365 h 3333910"/>
              <a:gd name="connsiteX5" fmla="*/ 3069223 w 3975437"/>
              <a:gd name="connsiteY5" fmla="*/ 1733104 h 3333910"/>
              <a:gd name="connsiteX6" fmla="*/ 3049378 w 3975437"/>
              <a:gd name="connsiteY6" fmla="*/ 1303135 h 3333910"/>
              <a:gd name="connsiteX7" fmla="*/ 0 w 3975437"/>
              <a:gd name="connsiteY7" fmla="*/ 0 h 33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437" h="3333910">
                <a:moveTo>
                  <a:pt x="3691005" y="3333910"/>
                </a:moveTo>
                <a:lnTo>
                  <a:pt x="3704234" y="2533507"/>
                </a:lnTo>
                <a:lnTo>
                  <a:pt x="3261049" y="1997700"/>
                </a:lnTo>
                <a:lnTo>
                  <a:pt x="3975437" y="1653725"/>
                </a:lnTo>
                <a:lnTo>
                  <a:pt x="3955593" y="1316365"/>
                </a:lnTo>
                <a:lnTo>
                  <a:pt x="3069223" y="1733104"/>
                </a:lnTo>
                <a:lnTo>
                  <a:pt x="3049378" y="1303135"/>
                </a:lnTo>
                <a:lnTo>
                  <a:pt x="0" y="0"/>
                </a:lnTo>
              </a:path>
            </a:pathLst>
          </a:custGeom>
          <a:ln w="57150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2105025" y="2162175"/>
            <a:ext cx="4329113" cy="3430588"/>
          </a:xfrm>
          <a:custGeom>
            <a:avLst/>
            <a:gdLst>
              <a:gd name="connsiteX0" fmla="*/ 0 w 4054022"/>
              <a:gd name="connsiteY0" fmla="*/ 0 h 3681545"/>
              <a:gd name="connsiteX1" fmla="*/ 3284271 w 4054022"/>
              <a:gd name="connsiteY1" fmla="*/ 1436700 h 3681545"/>
              <a:gd name="connsiteX2" fmla="*/ 3309929 w 4054022"/>
              <a:gd name="connsiteY2" fmla="*/ 1936980 h 3681545"/>
              <a:gd name="connsiteX3" fmla="*/ 4054022 w 4054022"/>
              <a:gd name="connsiteY3" fmla="*/ 1552149 h 3681545"/>
              <a:gd name="connsiteX4" fmla="*/ 4054022 w 4054022"/>
              <a:gd name="connsiteY4" fmla="*/ 1731737 h 3681545"/>
              <a:gd name="connsiteX5" fmla="*/ 3245783 w 4054022"/>
              <a:gd name="connsiteY5" fmla="*/ 2116567 h 3681545"/>
              <a:gd name="connsiteX6" fmla="*/ 3784609 w 4054022"/>
              <a:gd name="connsiteY6" fmla="*/ 2924711 h 3681545"/>
              <a:gd name="connsiteX7" fmla="*/ 3784609 w 4054022"/>
              <a:gd name="connsiteY7" fmla="*/ 3681545 h 3681545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900071 w 4169484"/>
              <a:gd name="connsiteY6" fmla="*/ 2937539 h 3694373"/>
              <a:gd name="connsiteX7" fmla="*/ 3900071 w 4169484"/>
              <a:gd name="connsiteY7" fmla="*/ 3694373 h 3694373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797438 w 4169484"/>
              <a:gd name="connsiteY6" fmla="*/ 2886229 h 3694373"/>
              <a:gd name="connsiteX7" fmla="*/ 3900071 w 4169484"/>
              <a:gd name="connsiteY7" fmla="*/ 3694373 h 3694373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744565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99733 w 4169484"/>
              <a:gd name="connsiteY5" fmla="*/ 2142223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848754 w 4169484"/>
              <a:gd name="connsiteY6" fmla="*/ 2873401 h 3668718"/>
              <a:gd name="connsiteX7" fmla="*/ 3835926 w 4169484"/>
              <a:gd name="connsiteY7" fmla="*/ 3668718 h 3668718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48754 w 4169484"/>
              <a:gd name="connsiteY6" fmla="*/ 2873401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66174 w 4169484"/>
              <a:gd name="connsiteY1" fmla="*/ 1488011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336264"/>
              <a:gd name="connsiteY0" fmla="*/ 0 h 3450648"/>
              <a:gd name="connsiteX1" fmla="*/ 3232954 w 4336264"/>
              <a:gd name="connsiteY1" fmla="*/ 1295596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1962636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09805 w 4336264"/>
              <a:gd name="connsiteY4" fmla="*/ 1646769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284270 w 4316420"/>
              <a:gd name="connsiteY2" fmla="*/ 1834359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0417 w 4316420"/>
              <a:gd name="connsiteY2" fmla="*/ 194019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337988 w 4316420"/>
              <a:gd name="connsiteY1" fmla="*/ 1432901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29650"/>
              <a:gd name="connsiteY0" fmla="*/ 0 h 3430803"/>
              <a:gd name="connsiteX1" fmla="*/ 3351218 w 4329650"/>
              <a:gd name="connsiteY1" fmla="*/ 1413056 h 3430803"/>
              <a:gd name="connsiteX2" fmla="*/ 3370261 w 4329650"/>
              <a:gd name="connsiteY2" fmla="*/ 1933583 h 3430803"/>
              <a:gd name="connsiteX3" fmla="*/ 4329650 w 4329650"/>
              <a:gd name="connsiteY3" fmla="*/ 1478400 h 3430803"/>
              <a:gd name="connsiteX4" fmla="*/ 4323035 w 4329650"/>
              <a:gd name="connsiteY4" fmla="*/ 1626924 h 3430803"/>
              <a:gd name="connsiteX5" fmla="*/ 3554085 w 4329650"/>
              <a:gd name="connsiteY5" fmla="*/ 1989096 h 3430803"/>
              <a:gd name="connsiteX6" fmla="*/ 4054422 w 4329650"/>
              <a:gd name="connsiteY6" fmla="*/ 2622658 h 3430803"/>
              <a:gd name="connsiteX7" fmla="*/ 4041594 w 4329650"/>
              <a:gd name="connsiteY7" fmla="*/ 3430803 h 3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9650" h="3430803">
                <a:moveTo>
                  <a:pt x="0" y="0"/>
                </a:moveTo>
                <a:lnTo>
                  <a:pt x="3351218" y="1413056"/>
                </a:lnTo>
                <a:lnTo>
                  <a:pt x="3370261" y="1933583"/>
                </a:lnTo>
                <a:lnTo>
                  <a:pt x="4329650" y="1478400"/>
                </a:lnTo>
                <a:lnTo>
                  <a:pt x="4323035" y="1626924"/>
                </a:lnTo>
                <a:lnTo>
                  <a:pt x="3554085" y="1989096"/>
                </a:lnTo>
                <a:lnTo>
                  <a:pt x="4054422" y="2622658"/>
                </a:lnTo>
                <a:lnTo>
                  <a:pt x="4041594" y="3430803"/>
                </a:lnTo>
              </a:path>
            </a:pathLst>
          </a:custGeom>
          <a:ln w="47625">
            <a:solidFill>
              <a:srgbClr val="CC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25" name="Group 1"/>
          <p:cNvGrpSpPr>
            <a:grpSpLocks/>
          </p:cNvGrpSpPr>
          <p:nvPr/>
        </p:nvGrpSpPr>
        <p:grpSpPr bwMode="auto">
          <a:xfrm>
            <a:off x="706438" y="3411538"/>
            <a:ext cx="7951787" cy="3033712"/>
            <a:chOff x="668088" y="1859772"/>
            <a:chExt cx="7950943" cy="3032546"/>
          </a:xfrm>
        </p:grpSpPr>
        <p:grpSp>
          <p:nvGrpSpPr>
            <p:cNvPr id="205829" name="Group 187"/>
            <p:cNvGrpSpPr>
              <a:grpSpLocks/>
            </p:cNvGrpSpPr>
            <p:nvPr/>
          </p:nvGrpSpPr>
          <p:grpSpPr bwMode="auto">
            <a:xfrm>
              <a:off x="1083832" y="1870528"/>
              <a:ext cx="1052512" cy="355600"/>
              <a:chOff x="4410" y="1365"/>
              <a:chExt cx="663" cy="224"/>
            </a:xfrm>
          </p:grpSpPr>
          <p:sp>
            <p:nvSpPr>
              <p:cNvPr id="52" name="Rectangle 188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AutoShape 189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Freeform 190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Freeform 191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Freeform 192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830" name="Group 187"/>
            <p:cNvGrpSpPr>
              <a:grpSpLocks/>
            </p:cNvGrpSpPr>
            <p:nvPr/>
          </p:nvGrpSpPr>
          <p:grpSpPr bwMode="auto">
            <a:xfrm>
              <a:off x="4247454" y="1859772"/>
              <a:ext cx="1052512" cy="355600"/>
              <a:chOff x="4410" y="1365"/>
              <a:chExt cx="663" cy="224"/>
            </a:xfrm>
          </p:grpSpPr>
          <p:sp>
            <p:nvSpPr>
              <p:cNvPr id="58" name="Rectangle 188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AutoShape 189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 190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Freeform 191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Freeform 192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7" name="TextBox 546"/>
            <p:cNvSpPr txBox="1"/>
            <p:nvPr/>
          </p:nvSpPr>
          <p:spPr>
            <a:xfrm>
              <a:off x="7042811" y="3997312"/>
              <a:ext cx="1063512" cy="3078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Server racks</a:t>
              </a:r>
            </a:p>
          </p:txBody>
        </p:sp>
        <p:sp>
          <p:nvSpPr>
            <p:cNvPr id="555" name="TextBox 554"/>
            <p:cNvSpPr txBox="1"/>
            <p:nvPr/>
          </p:nvSpPr>
          <p:spPr>
            <a:xfrm>
              <a:off x="7026938" y="3540288"/>
              <a:ext cx="1144466" cy="307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TOR switches</a:t>
              </a:r>
            </a:p>
          </p:txBody>
        </p:sp>
        <p:sp>
          <p:nvSpPr>
            <p:cNvPr id="432" name="TextBox 431"/>
            <p:cNvSpPr txBox="1"/>
            <p:nvPr/>
          </p:nvSpPr>
          <p:spPr>
            <a:xfrm>
              <a:off x="7026938" y="1893096"/>
              <a:ext cx="1592093" cy="307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Tier-1 switches</a:t>
              </a: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7025350" y="2730974"/>
              <a:ext cx="1592094" cy="307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Tier-2 switches</a:t>
              </a:r>
            </a:p>
          </p:txBody>
        </p:sp>
        <p:grpSp>
          <p:nvGrpSpPr>
            <p:cNvPr id="205835" name="Group 24"/>
            <p:cNvGrpSpPr>
              <a:grpSpLocks/>
            </p:cNvGrpSpPr>
            <p:nvPr/>
          </p:nvGrpSpPr>
          <p:grpSpPr bwMode="auto">
            <a:xfrm>
              <a:off x="702813" y="2731140"/>
              <a:ext cx="1470209" cy="1869141"/>
              <a:chOff x="916173" y="4038600"/>
              <a:chExt cx="1470209" cy="1869141"/>
            </a:xfrm>
          </p:grpSpPr>
          <p:grpSp>
            <p:nvGrpSpPr>
              <p:cNvPr id="206613" name="Group 187"/>
              <p:cNvGrpSpPr>
                <a:grpSpLocks/>
              </p:cNvGrpSpPr>
              <p:nvPr/>
            </p:nvGrpSpPr>
            <p:grpSpPr bwMode="auto">
              <a:xfrm>
                <a:off x="1295400" y="4038600"/>
                <a:ext cx="1052512" cy="355600"/>
                <a:chOff x="4410" y="1365"/>
                <a:chExt cx="663" cy="224"/>
              </a:xfrm>
            </p:grpSpPr>
            <p:sp>
              <p:nvSpPr>
                <p:cNvPr id="70" name="Rectangle 188"/>
                <p:cNvSpPr>
                  <a:spLocks noChangeArrowheads="1"/>
                </p:cNvSpPr>
                <p:nvPr/>
              </p:nvSpPr>
              <p:spPr bwMode="auto">
                <a:xfrm>
                  <a:off x="4410" y="1500"/>
                  <a:ext cx="495" cy="8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AutoShape 189"/>
                <p:cNvSpPr>
                  <a:spLocks noChangeArrowheads="1"/>
                </p:cNvSpPr>
                <p:nvPr/>
              </p:nvSpPr>
              <p:spPr bwMode="auto">
                <a:xfrm>
                  <a:off x="4410" y="1368"/>
                  <a:ext cx="663" cy="135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 190"/>
                <p:cNvSpPr>
                  <a:spLocks/>
                </p:cNvSpPr>
                <p:nvPr/>
              </p:nvSpPr>
              <p:spPr bwMode="auto">
                <a:xfrm>
                  <a:off x="4904" y="1365"/>
                  <a:ext cx="169" cy="224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191"/>
                <p:cNvSpPr>
                  <a:spLocks/>
                </p:cNvSpPr>
                <p:nvPr/>
              </p:nvSpPr>
              <p:spPr bwMode="auto">
                <a:xfrm>
                  <a:off x="4475" y="1395"/>
                  <a:ext cx="506" cy="80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192"/>
                <p:cNvSpPr>
                  <a:spLocks/>
                </p:cNvSpPr>
                <p:nvPr/>
              </p:nvSpPr>
              <p:spPr bwMode="auto">
                <a:xfrm>
                  <a:off x="4593" y="1391"/>
                  <a:ext cx="293" cy="93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flipH="1">
                <a:off x="1181453" y="4381202"/>
                <a:ext cx="355562" cy="495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70" idx="2"/>
              </p:cNvCxnSpPr>
              <p:nvPr/>
            </p:nvCxnSpPr>
            <p:spPr>
              <a:xfrm flipH="1">
                <a:off x="1486221" y="4390724"/>
                <a:ext cx="201592" cy="485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803687" y="4395485"/>
                <a:ext cx="57144" cy="4919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endCxn id="775" idx="0"/>
              </p:cNvCxnSpPr>
              <p:nvPr/>
            </p:nvCxnSpPr>
            <p:spPr>
              <a:xfrm>
                <a:off x="1943372" y="4419288"/>
                <a:ext cx="274609" cy="457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618" name="Group 505"/>
              <p:cNvGrpSpPr>
                <a:grpSpLocks/>
              </p:cNvGrpSpPr>
              <p:nvPr/>
            </p:nvGrpSpPr>
            <p:grpSpPr bwMode="auto">
              <a:xfrm>
                <a:off x="916173" y="4876800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796" name="Group 506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534" name="Rectangle 533"/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535" name="Straight Connector 534"/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537" name="Straight Connector 536"/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543" name="Straight Connector 542"/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824" name="Group 544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8" name="Straight Connector 577"/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9" name="Straight Connector 578"/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5" name="Group 547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6" name="Straight Connector 575"/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7" name="Straight Connector 576"/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6" name="Group 549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4" name="Straight Connector 573"/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5" name="Straight Connector 574"/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7" name="Group 550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2" name="Straight Connector 571"/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3" name="Straight Connector 572"/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8" name="Group 551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0" name="Straight Connector 569"/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1" name="Straight Connector 570"/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9" name="Group 552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8" name="Straight Connector 567"/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9" name="Straight Connector 568"/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30" name="Group 555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6" name="Straight Connector 565"/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7" name="Straight Connector 566"/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31" name="Group 556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4" name="Straight Connector 563"/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5" name="Straight Connector 564"/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32" name="Group 557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2" name="Straight Connector 561"/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3" name="Straight Connector 562"/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33" name="Group 558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0" name="Straight Connector 559"/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1" name="Straight Connector 560"/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797" name="Group 508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798" name="Group 509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526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646" y="2995810"/>
                      <a:ext cx="549974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646" y="2920616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0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311" y="2922183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1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543" y="2936282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3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348" y="2933149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511" name="Straight Connector 510"/>
                  <p:cNvCxnSpPr/>
                  <p:nvPr/>
                </p:nvCxnSpPr>
                <p:spPr>
                  <a:xfrm flipH="1">
                    <a:off x="6997483" y="2125348"/>
                    <a:ext cx="11074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Connector 512"/>
                  <p:cNvCxnSpPr/>
                  <p:nvPr/>
                </p:nvCxnSpPr>
                <p:spPr>
                  <a:xfrm>
                    <a:off x="6875678" y="230393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513"/>
                  <p:cNvCxnSpPr/>
                  <p:nvPr/>
                </p:nvCxnSpPr>
                <p:spPr>
                  <a:xfrm>
                    <a:off x="6871985" y="236816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Connector 514"/>
                  <p:cNvCxnSpPr/>
                  <p:nvPr/>
                </p:nvCxnSpPr>
                <p:spPr>
                  <a:xfrm>
                    <a:off x="6871985" y="244492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Straight Connector 515"/>
                  <p:cNvCxnSpPr/>
                  <p:nvPr/>
                </p:nvCxnSpPr>
                <p:spPr>
                  <a:xfrm>
                    <a:off x="6868295" y="250914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Straight Connector 516"/>
                  <p:cNvCxnSpPr/>
                  <p:nvPr/>
                </p:nvCxnSpPr>
                <p:spPr>
                  <a:xfrm>
                    <a:off x="6864603" y="2570243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Connector 517"/>
                  <p:cNvCxnSpPr/>
                  <p:nvPr/>
                </p:nvCxnSpPr>
                <p:spPr>
                  <a:xfrm>
                    <a:off x="6864603" y="263760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518"/>
                  <p:cNvCxnSpPr/>
                  <p:nvPr/>
                </p:nvCxnSpPr>
                <p:spPr>
                  <a:xfrm>
                    <a:off x="6860913" y="270653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Straight Connector 519"/>
                  <p:cNvCxnSpPr/>
                  <p:nvPr/>
                </p:nvCxnSpPr>
                <p:spPr>
                  <a:xfrm>
                    <a:off x="6868295" y="277545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Connector 520"/>
                  <p:cNvCxnSpPr/>
                  <p:nvPr/>
                </p:nvCxnSpPr>
                <p:spPr>
                  <a:xfrm>
                    <a:off x="6871985" y="284282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Straight Connector 521"/>
                  <p:cNvCxnSpPr/>
                  <p:nvPr/>
                </p:nvCxnSpPr>
                <p:spPr>
                  <a:xfrm>
                    <a:off x="6871985" y="291174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Connector 522"/>
                  <p:cNvCxnSpPr/>
                  <p:nvPr/>
                </p:nvCxnSpPr>
                <p:spPr>
                  <a:xfrm>
                    <a:off x="6875678" y="297597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Connector 523"/>
                  <p:cNvCxnSpPr/>
                  <p:nvPr/>
                </p:nvCxnSpPr>
                <p:spPr>
                  <a:xfrm flipH="1">
                    <a:off x="6875678" y="2131614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619" name="Group 638"/>
              <p:cNvGrpSpPr>
                <a:grpSpLocks/>
              </p:cNvGrpSpPr>
              <p:nvPr/>
            </p:nvGrpSpPr>
            <p:grpSpPr bwMode="auto">
              <a:xfrm>
                <a:off x="1301655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738" name="Group 639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661" name="Rectangle 660"/>
                  <p:cNvSpPr/>
                  <p:nvPr/>
                </p:nvSpPr>
                <p:spPr>
                  <a:xfrm>
                    <a:off x="6510235" y="3061859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662" name="Straight Connector 661"/>
                  <p:cNvCxnSpPr/>
                  <p:nvPr/>
                </p:nvCxnSpPr>
                <p:spPr>
                  <a:xfrm flipV="1">
                    <a:off x="6847508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6477404" y="3071258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664" name="Straight Connector 663"/>
                  <p:cNvCxnSpPr/>
                  <p:nvPr/>
                </p:nvCxnSpPr>
                <p:spPr>
                  <a:xfrm flipV="1">
                    <a:off x="6396816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817661" y="3702569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405771" y="3157416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667" name="Straight Connector 666"/>
                  <p:cNvCxnSpPr/>
                  <p:nvPr/>
                </p:nvCxnSpPr>
                <p:spPr>
                  <a:xfrm flipV="1">
                    <a:off x="6847508" y="3804394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766" name="Group 667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96" name="Straight Connector 695"/>
                    <p:cNvCxnSpPr/>
                    <p:nvPr/>
                  </p:nvCxnSpPr>
                  <p:spPr>
                    <a:xfrm flipV="1">
                      <a:off x="7029233" y="2845713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Straight Connector 696"/>
                    <p:cNvCxnSpPr/>
                    <p:nvPr/>
                  </p:nvCxnSpPr>
                  <p:spPr>
                    <a:xfrm flipV="1">
                      <a:off x="6581527" y="2938138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67" name="Group 668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94" name="Straight Connector 693"/>
                    <p:cNvCxnSpPr/>
                    <p:nvPr/>
                  </p:nvCxnSpPr>
                  <p:spPr>
                    <a:xfrm flipV="1">
                      <a:off x="7035684" y="284564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Straight Connector 694"/>
                    <p:cNvCxnSpPr/>
                    <p:nvPr/>
                  </p:nvCxnSpPr>
                  <p:spPr>
                    <a:xfrm flipV="1">
                      <a:off x="6582008" y="2934936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68" name="Group 669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92" name="Straight Connector 691"/>
                    <p:cNvCxnSpPr/>
                    <p:nvPr/>
                  </p:nvCxnSpPr>
                  <p:spPr>
                    <a:xfrm flipV="1">
                      <a:off x="7027208" y="284557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Straight Connector 692"/>
                    <p:cNvCxnSpPr/>
                    <p:nvPr/>
                  </p:nvCxnSpPr>
                  <p:spPr>
                    <a:xfrm flipV="1">
                      <a:off x="6582488" y="293486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69" name="Group 670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90" name="Straight Connector 689"/>
                    <p:cNvCxnSpPr/>
                    <p:nvPr/>
                  </p:nvCxnSpPr>
                  <p:spPr>
                    <a:xfrm flipV="1">
                      <a:off x="7027688" y="284550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Straight Connector 690"/>
                    <p:cNvCxnSpPr/>
                    <p:nvPr/>
                  </p:nvCxnSpPr>
                  <p:spPr>
                    <a:xfrm flipV="1">
                      <a:off x="6582967" y="293479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0" name="Group 671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8" name="Straight Connector 687"/>
                    <p:cNvCxnSpPr/>
                    <p:nvPr/>
                  </p:nvCxnSpPr>
                  <p:spPr>
                    <a:xfrm flipV="1">
                      <a:off x="7028167" y="284543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9" name="Straight Connector 688"/>
                    <p:cNvCxnSpPr/>
                    <p:nvPr/>
                  </p:nvCxnSpPr>
                  <p:spPr>
                    <a:xfrm flipV="1">
                      <a:off x="6583447" y="293472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1" name="Group 672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6" name="Straight Connector 685"/>
                    <p:cNvCxnSpPr/>
                    <p:nvPr/>
                  </p:nvCxnSpPr>
                  <p:spPr>
                    <a:xfrm flipV="1">
                      <a:off x="7028649" y="2845365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Straight Connector 686"/>
                    <p:cNvCxnSpPr/>
                    <p:nvPr/>
                  </p:nvCxnSpPr>
                  <p:spPr>
                    <a:xfrm flipV="1">
                      <a:off x="6589897" y="2939356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2" name="Group 673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4" name="Straight Connector 683"/>
                    <p:cNvCxnSpPr/>
                    <p:nvPr/>
                  </p:nvCxnSpPr>
                  <p:spPr>
                    <a:xfrm flipV="1">
                      <a:off x="7029128" y="2842161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Straight Connector 684"/>
                    <p:cNvCxnSpPr/>
                    <p:nvPr/>
                  </p:nvCxnSpPr>
                  <p:spPr>
                    <a:xfrm flipV="1">
                      <a:off x="6581422" y="293928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3" name="Group 674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2" name="Straight Connector 681"/>
                    <p:cNvCxnSpPr/>
                    <p:nvPr/>
                  </p:nvCxnSpPr>
                  <p:spPr>
                    <a:xfrm flipV="1">
                      <a:off x="7029607" y="2842092"/>
                      <a:ext cx="119388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Straight Connector 682"/>
                    <p:cNvCxnSpPr/>
                    <p:nvPr/>
                  </p:nvCxnSpPr>
                  <p:spPr>
                    <a:xfrm flipV="1">
                      <a:off x="6581901" y="2939217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4" name="Group 675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0" name="Straight Connector 679"/>
                    <p:cNvCxnSpPr/>
                    <p:nvPr/>
                  </p:nvCxnSpPr>
                  <p:spPr>
                    <a:xfrm flipV="1">
                      <a:off x="7027105" y="284672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Straight Connector 680"/>
                    <p:cNvCxnSpPr/>
                    <p:nvPr/>
                  </p:nvCxnSpPr>
                  <p:spPr>
                    <a:xfrm flipV="1">
                      <a:off x="6582382" y="2939147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5" name="Group 676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78" name="Straight Connector 677"/>
                    <p:cNvCxnSpPr/>
                    <p:nvPr/>
                  </p:nvCxnSpPr>
                  <p:spPr>
                    <a:xfrm flipV="1">
                      <a:off x="7027584" y="284665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Straight Connector 678"/>
                    <p:cNvCxnSpPr/>
                    <p:nvPr/>
                  </p:nvCxnSpPr>
                  <p:spPr>
                    <a:xfrm flipV="1">
                      <a:off x="6582862" y="2939078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739" name="Group 640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740" name="Group 641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656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3586" y="2995812"/>
                      <a:ext cx="542590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7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3586" y="2920618"/>
                      <a:ext cx="668087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8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869" y="292218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9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1098" y="2936284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0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906" y="293315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643" name="Straight Connector 642"/>
                  <p:cNvCxnSpPr/>
                  <p:nvPr/>
                </p:nvCxnSpPr>
                <p:spPr>
                  <a:xfrm flipH="1">
                    <a:off x="6998041" y="2125350"/>
                    <a:ext cx="11072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Straight Connector 643"/>
                  <p:cNvCxnSpPr/>
                  <p:nvPr/>
                </p:nvCxnSpPr>
                <p:spPr>
                  <a:xfrm>
                    <a:off x="6876233" y="2303934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5" name="Straight Connector 644"/>
                  <p:cNvCxnSpPr/>
                  <p:nvPr/>
                </p:nvCxnSpPr>
                <p:spPr>
                  <a:xfrm>
                    <a:off x="6872543" y="236816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Straight Connector 645"/>
                  <p:cNvCxnSpPr/>
                  <p:nvPr/>
                </p:nvCxnSpPr>
                <p:spPr>
                  <a:xfrm>
                    <a:off x="6872543" y="244492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7" name="Straight Connector 646"/>
                  <p:cNvCxnSpPr/>
                  <p:nvPr/>
                </p:nvCxnSpPr>
                <p:spPr>
                  <a:xfrm>
                    <a:off x="6868851" y="250915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Straight Connector 647"/>
                  <p:cNvCxnSpPr/>
                  <p:nvPr/>
                </p:nvCxnSpPr>
                <p:spPr>
                  <a:xfrm>
                    <a:off x="6865161" y="2570245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Straight Connector 648"/>
                  <p:cNvCxnSpPr/>
                  <p:nvPr/>
                </p:nvCxnSpPr>
                <p:spPr>
                  <a:xfrm>
                    <a:off x="6865161" y="263760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Straight Connector 649"/>
                  <p:cNvCxnSpPr/>
                  <p:nvPr/>
                </p:nvCxnSpPr>
                <p:spPr>
                  <a:xfrm>
                    <a:off x="6861469" y="270653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Straight Connector 650"/>
                  <p:cNvCxnSpPr/>
                  <p:nvPr/>
                </p:nvCxnSpPr>
                <p:spPr>
                  <a:xfrm>
                    <a:off x="6868851" y="277546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2" name="Straight Connector 651"/>
                  <p:cNvCxnSpPr/>
                  <p:nvPr/>
                </p:nvCxnSpPr>
                <p:spPr>
                  <a:xfrm>
                    <a:off x="6872543" y="284282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3" name="Straight Connector 652"/>
                  <p:cNvCxnSpPr/>
                  <p:nvPr/>
                </p:nvCxnSpPr>
                <p:spPr>
                  <a:xfrm>
                    <a:off x="6872543" y="291174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4" name="Straight Connector 653"/>
                  <p:cNvCxnSpPr/>
                  <p:nvPr/>
                </p:nvCxnSpPr>
                <p:spPr>
                  <a:xfrm>
                    <a:off x="6876233" y="297597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5" name="Straight Connector 654"/>
                  <p:cNvCxnSpPr/>
                  <p:nvPr/>
                </p:nvCxnSpPr>
                <p:spPr>
                  <a:xfrm flipH="1">
                    <a:off x="6876233" y="2131616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620" name="Group 697"/>
              <p:cNvGrpSpPr>
                <a:grpSpLocks/>
              </p:cNvGrpSpPr>
              <p:nvPr/>
            </p:nvGrpSpPr>
            <p:grpSpPr bwMode="auto">
              <a:xfrm>
                <a:off x="1678171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680" name="Group 698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720" name="Rectangle 719"/>
                  <p:cNvSpPr/>
                  <p:nvPr/>
                </p:nvSpPr>
                <p:spPr>
                  <a:xfrm>
                    <a:off x="6509637" y="3061859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21" name="Straight Connector 720"/>
                  <p:cNvCxnSpPr/>
                  <p:nvPr/>
                </p:nvCxnSpPr>
                <p:spPr>
                  <a:xfrm flipV="1">
                    <a:off x="6846909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2" name="Rectangle 721"/>
                  <p:cNvSpPr/>
                  <p:nvPr/>
                </p:nvSpPr>
                <p:spPr>
                  <a:xfrm>
                    <a:off x="6476804" y="3071258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23" name="Straight Connector 722"/>
                  <p:cNvCxnSpPr/>
                  <p:nvPr/>
                </p:nvCxnSpPr>
                <p:spPr>
                  <a:xfrm flipV="1">
                    <a:off x="6396218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4" name="Rectangle 723"/>
                  <p:cNvSpPr/>
                  <p:nvPr/>
                </p:nvSpPr>
                <p:spPr>
                  <a:xfrm>
                    <a:off x="6817061" y="3702569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25" name="Rectangle 724"/>
                  <p:cNvSpPr/>
                  <p:nvPr/>
                </p:nvSpPr>
                <p:spPr>
                  <a:xfrm>
                    <a:off x="6405171" y="3157416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26" name="Straight Connector 725"/>
                  <p:cNvCxnSpPr/>
                  <p:nvPr/>
                </p:nvCxnSpPr>
                <p:spPr>
                  <a:xfrm flipV="1">
                    <a:off x="6846909" y="3804394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708" name="Group 726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55" name="Straight Connector 754"/>
                    <p:cNvCxnSpPr/>
                    <p:nvPr/>
                  </p:nvCxnSpPr>
                  <p:spPr>
                    <a:xfrm flipV="1">
                      <a:off x="7028633" y="2845713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Straight Connector 755"/>
                    <p:cNvCxnSpPr/>
                    <p:nvPr/>
                  </p:nvCxnSpPr>
                  <p:spPr>
                    <a:xfrm flipV="1">
                      <a:off x="6580927" y="2938138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09" name="Group 727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53" name="Straight Connector 752"/>
                    <p:cNvCxnSpPr/>
                    <p:nvPr/>
                  </p:nvCxnSpPr>
                  <p:spPr>
                    <a:xfrm flipV="1">
                      <a:off x="7029115" y="284564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Straight Connector 753"/>
                    <p:cNvCxnSpPr/>
                    <p:nvPr/>
                  </p:nvCxnSpPr>
                  <p:spPr>
                    <a:xfrm flipV="1">
                      <a:off x="6581409" y="29349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0" name="Group 728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51" name="Straight Connector 750"/>
                    <p:cNvCxnSpPr/>
                    <p:nvPr/>
                  </p:nvCxnSpPr>
                  <p:spPr>
                    <a:xfrm flipV="1">
                      <a:off x="7026610" y="284557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Straight Connector 751"/>
                    <p:cNvCxnSpPr/>
                    <p:nvPr/>
                  </p:nvCxnSpPr>
                  <p:spPr>
                    <a:xfrm flipV="1">
                      <a:off x="6581888" y="2934866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1" name="Group 729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9" name="Straight Connector 748"/>
                    <p:cNvCxnSpPr/>
                    <p:nvPr/>
                  </p:nvCxnSpPr>
                  <p:spPr>
                    <a:xfrm flipV="1">
                      <a:off x="7027090" y="284550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Straight Connector 749"/>
                    <p:cNvCxnSpPr/>
                    <p:nvPr/>
                  </p:nvCxnSpPr>
                  <p:spPr>
                    <a:xfrm flipV="1">
                      <a:off x="6582367" y="2934796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2" name="Group 730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7" name="Straight Connector 746"/>
                    <p:cNvCxnSpPr/>
                    <p:nvPr/>
                  </p:nvCxnSpPr>
                  <p:spPr>
                    <a:xfrm flipV="1">
                      <a:off x="7027569" y="284543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Straight Connector 747"/>
                    <p:cNvCxnSpPr/>
                    <p:nvPr/>
                  </p:nvCxnSpPr>
                  <p:spPr>
                    <a:xfrm flipV="1">
                      <a:off x="6582847" y="2934726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3" name="Group 731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5" name="Straight Connector 744"/>
                    <p:cNvCxnSpPr/>
                    <p:nvPr/>
                  </p:nvCxnSpPr>
                  <p:spPr>
                    <a:xfrm flipV="1">
                      <a:off x="7028051" y="2845365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6" name="Straight Connector 745"/>
                    <p:cNvCxnSpPr/>
                    <p:nvPr/>
                  </p:nvCxnSpPr>
                  <p:spPr>
                    <a:xfrm flipV="1">
                      <a:off x="6583328" y="2939356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4" name="Group 732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3" name="Straight Connector 742"/>
                    <p:cNvCxnSpPr/>
                    <p:nvPr/>
                  </p:nvCxnSpPr>
                  <p:spPr>
                    <a:xfrm flipV="1">
                      <a:off x="7028530" y="2842161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4" name="Straight Connector 743"/>
                    <p:cNvCxnSpPr/>
                    <p:nvPr/>
                  </p:nvCxnSpPr>
                  <p:spPr>
                    <a:xfrm flipV="1">
                      <a:off x="6580824" y="293928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5" name="Group 733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1" name="Straight Connector 740"/>
                    <p:cNvCxnSpPr/>
                    <p:nvPr/>
                  </p:nvCxnSpPr>
                  <p:spPr>
                    <a:xfrm flipV="1">
                      <a:off x="7029010" y="2842092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2" name="Straight Connector 741"/>
                    <p:cNvCxnSpPr/>
                    <p:nvPr/>
                  </p:nvCxnSpPr>
                  <p:spPr>
                    <a:xfrm flipV="1">
                      <a:off x="6581303" y="2939217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6" name="Group 734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39" name="Straight Connector 738"/>
                    <p:cNvCxnSpPr/>
                    <p:nvPr/>
                  </p:nvCxnSpPr>
                  <p:spPr>
                    <a:xfrm flipV="1">
                      <a:off x="7026505" y="284672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0" name="Straight Connector 739"/>
                    <p:cNvCxnSpPr/>
                    <p:nvPr/>
                  </p:nvCxnSpPr>
                  <p:spPr>
                    <a:xfrm flipV="1">
                      <a:off x="6581785" y="2939147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7" name="Group 735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37" name="Straight Connector 736"/>
                    <p:cNvCxnSpPr/>
                    <p:nvPr/>
                  </p:nvCxnSpPr>
                  <p:spPr>
                    <a:xfrm flipV="1">
                      <a:off x="7026985" y="284665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8" name="Straight Connector 737"/>
                    <p:cNvCxnSpPr/>
                    <p:nvPr/>
                  </p:nvCxnSpPr>
                  <p:spPr>
                    <a:xfrm flipV="1">
                      <a:off x="6582264" y="2939078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681" name="Group 699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682" name="Group 700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715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463" y="2995812"/>
                      <a:ext cx="549974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6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463" y="2920618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7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127" y="292218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8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359" y="2936284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9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164" y="293315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702" name="Straight Connector 701"/>
                  <p:cNvCxnSpPr/>
                  <p:nvPr/>
                </p:nvCxnSpPr>
                <p:spPr>
                  <a:xfrm flipH="1">
                    <a:off x="6997299" y="2125350"/>
                    <a:ext cx="11074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Straight Connector 702"/>
                  <p:cNvCxnSpPr/>
                  <p:nvPr/>
                </p:nvCxnSpPr>
                <p:spPr>
                  <a:xfrm>
                    <a:off x="6875494" y="230393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Straight Connector 703"/>
                  <p:cNvCxnSpPr/>
                  <p:nvPr/>
                </p:nvCxnSpPr>
                <p:spPr>
                  <a:xfrm>
                    <a:off x="6871802" y="236816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Straight Connector 704"/>
                  <p:cNvCxnSpPr/>
                  <p:nvPr/>
                </p:nvCxnSpPr>
                <p:spPr>
                  <a:xfrm>
                    <a:off x="6871802" y="244492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Straight Connector 705"/>
                  <p:cNvCxnSpPr/>
                  <p:nvPr/>
                </p:nvCxnSpPr>
                <p:spPr>
                  <a:xfrm>
                    <a:off x="6868112" y="250915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7" name="Straight Connector 706"/>
                  <p:cNvCxnSpPr/>
                  <p:nvPr/>
                </p:nvCxnSpPr>
                <p:spPr>
                  <a:xfrm>
                    <a:off x="6864420" y="2570245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Straight Connector 707"/>
                  <p:cNvCxnSpPr/>
                  <p:nvPr/>
                </p:nvCxnSpPr>
                <p:spPr>
                  <a:xfrm>
                    <a:off x="6864420" y="2637605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Straight Connector 708"/>
                  <p:cNvCxnSpPr/>
                  <p:nvPr/>
                </p:nvCxnSpPr>
                <p:spPr>
                  <a:xfrm>
                    <a:off x="6860730" y="270653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Straight Connector 709"/>
                  <p:cNvCxnSpPr/>
                  <p:nvPr/>
                </p:nvCxnSpPr>
                <p:spPr>
                  <a:xfrm>
                    <a:off x="6868112" y="277546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Straight Connector 710"/>
                  <p:cNvCxnSpPr/>
                  <p:nvPr/>
                </p:nvCxnSpPr>
                <p:spPr>
                  <a:xfrm>
                    <a:off x="6871802" y="284282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Straight Connector 711"/>
                  <p:cNvCxnSpPr/>
                  <p:nvPr/>
                </p:nvCxnSpPr>
                <p:spPr>
                  <a:xfrm>
                    <a:off x="6871802" y="291174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Straight Connector 712"/>
                  <p:cNvCxnSpPr/>
                  <p:nvPr/>
                </p:nvCxnSpPr>
                <p:spPr>
                  <a:xfrm>
                    <a:off x="6875494" y="297597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Straight Connector 713"/>
                  <p:cNvCxnSpPr/>
                  <p:nvPr/>
                </p:nvCxnSpPr>
                <p:spPr>
                  <a:xfrm flipH="1">
                    <a:off x="6875494" y="2131616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621" name="Group 756"/>
              <p:cNvGrpSpPr>
                <a:grpSpLocks/>
              </p:cNvGrpSpPr>
              <p:nvPr/>
            </p:nvGrpSpPr>
            <p:grpSpPr bwMode="auto">
              <a:xfrm>
                <a:off x="2054687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622" name="Group 757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779" name="Rectangle 778"/>
                  <p:cNvSpPr/>
                  <p:nvPr/>
                </p:nvSpPr>
                <p:spPr>
                  <a:xfrm>
                    <a:off x="6509037" y="3061859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80" name="Straight Connector 779"/>
                  <p:cNvCxnSpPr/>
                  <p:nvPr/>
                </p:nvCxnSpPr>
                <p:spPr>
                  <a:xfrm flipV="1">
                    <a:off x="6846311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1" name="Rectangle 780"/>
                  <p:cNvSpPr/>
                  <p:nvPr/>
                </p:nvSpPr>
                <p:spPr>
                  <a:xfrm>
                    <a:off x="6476206" y="3071258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82" name="Straight Connector 781"/>
                  <p:cNvCxnSpPr/>
                  <p:nvPr/>
                </p:nvCxnSpPr>
                <p:spPr>
                  <a:xfrm flipV="1">
                    <a:off x="6395618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3" name="Rectangle 782"/>
                  <p:cNvSpPr/>
                  <p:nvPr/>
                </p:nvSpPr>
                <p:spPr>
                  <a:xfrm>
                    <a:off x="6816464" y="3702569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84" name="Rectangle 783"/>
                  <p:cNvSpPr/>
                  <p:nvPr/>
                </p:nvSpPr>
                <p:spPr>
                  <a:xfrm>
                    <a:off x="6404573" y="3157416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85" name="Straight Connector 784"/>
                  <p:cNvCxnSpPr/>
                  <p:nvPr/>
                </p:nvCxnSpPr>
                <p:spPr>
                  <a:xfrm flipV="1">
                    <a:off x="6846311" y="3804394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650" name="Group 785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14" name="Straight Connector 813"/>
                    <p:cNvCxnSpPr/>
                    <p:nvPr/>
                  </p:nvCxnSpPr>
                  <p:spPr>
                    <a:xfrm flipV="1">
                      <a:off x="7028036" y="2845713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5" name="Straight Connector 814"/>
                    <p:cNvCxnSpPr/>
                    <p:nvPr/>
                  </p:nvCxnSpPr>
                  <p:spPr>
                    <a:xfrm flipV="1">
                      <a:off x="6574360" y="2938138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1" name="Group 786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12" name="Straight Connector 811"/>
                    <p:cNvCxnSpPr/>
                    <p:nvPr/>
                  </p:nvCxnSpPr>
                  <p:spPr>
                    <a:xfrm flipV="1">
                      <a:off x="7028517" y="284564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3" name="Straight Connector 812"/>
                    <p:cNvCxnSpPr/>
                    <p:nvPr/>
                  </p:nvCxnSpPr>
                  <p:spPr>
                    <a:xfrm flipV="1">
                      <a:off x="6580811" y="29349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2" name="Group 787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10" name="Straight Connector 809"/>
                    <p:cNvCxnSpPr/>
                    <p:nvPr/>
                  </p:nvCxnSpPr>
                  <p:spPr>
                    <a:xfrm flipV="1">
                      <a:off x="7020041" y="284557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1" name="Straight Connector 810"/>
                    <p:cNvCxnSpPr/>
                    <p:nvPr/>
                  </p:nvCxnSpPr>
                  <p:spPr>
                    <a:xfrm flipV="1">
                      <a:off x="6581290" y="2934866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3" name="Group 788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8" name="Straight Connector 807"/>
                    <p:cNvCxnSpPr/>
                    <p:nvPr/>
                  </p:nvCxnSpPr>
                  <p:spPr>
                    <a:xfrm flipV="1">
                      <a:off x="7026490" y="284550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9" name="Straight Connector 808"/>
                    <p:cNvCxnSpPr/>
                    <p:nvPr/>
                  </p:nvCxnSpPr>
                  <p:spPr>
                    <a:xfrm flipV="1">
                      <a:off x="6581770" y="293479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4" name="Group 789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6" name="Straight Connector 805"/>
                    <p:cNvCxnSpPr/>
                    <p:nvPr/>
                  </p:nvCxnSpPr>
                  <p:spPr>
                    <a:xfrm flipV="1">
                      <a:off x="7026970" y="284543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7" name="Straight Connector 806"/>
                    <p:cNvCxnSpPr/>
                    <p:nvPr/>
                  </p:nvCxnSpPr>
                  <p:spPr>
                    <a:xfrm flipV="1">
                      <a:off x="6582249" y="293472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5" name="Group 790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4" name="Straight Connector 803"/>
                    <p:cNvCxnSpPr/>
                    <p:nvPr/>
                  </p:nvCxnSpPr>
                  <p:spPr>
                    <a:xfrm flipV="1">
                      <a:off x="7027451" y="2845365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5" name="Straight Connector 804"/>
                    <p:cNvCxnSpPr/>
                    <p:nvPr/>
                  </p:nvCxnSpPr>
                  <p:spPr>
                    <a:xfrm flipV="1">
                      <a:off x="6582730" y="293935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6" name="Group 791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2" name="Straight Connector 801"/>
                    <p:cNvCxnSpPr/>
                    <p:nvPr/>
                  </p:nvCxnSpPr>
                  <p:spPr>
                    <a:xfrm flipV="1">
                      <a:off x="7027930" y="2842161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3" name="Straight Connector 802"/>
                    <p:cNvCxnSpPr/>
                    <p:nvPr/>
                  </p:nvCxnSpPr>
                  <p:spPr>
                    <a:xfrm flipV="1">
                      <a:off x="6574255" y="2939286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7" name="Group 792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0" name="Straight Connector 799"/>
                    <p:cNvCxnSpPr/>
                    <p:nvPr/>
                  </p:nvCxnSpPr>
                  <p:spPr>
                    <a:xfrm flipV="1">
                      <a:off x="7028410" y="2842092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1" name="Straight Connector 800"/>
                    <p:cNvCxnSpPr/>
                    <p:nvPr/>
                  </p:nvCxnSpPr>
                  <p:spPr>
                    <a:xfrm flipV="1">
                      <a:off x="6580703" y="2939217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8" name="Group 793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98" name="Straight Connector 797"/>
                    <p:cNvCxnSpPr/>
                    <p:nvPr/>
                  </p:nvCxnSpPr>
                  <p:spPr>
                    <a:xfrm flipV="1">
                      <a:off x="7019938" y="284672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9" name="Straight Connector 798"/>
                    <p:cNvCxnSpPr/>
                    <p:nvPr/>
                  </p:nvCxnSpPr>
                  <p:spPr>
                    <a:xfrm flipV="1">
                      <a:off x="6581185" y="2939147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9" name="Group 794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96" name="Straight Connector 795"/>
                    <p:cNvCxnSpPr/>
                    <p:nvPr/>
                  </p:nvCxnSpPr>
                  <p:spPr>
                    <a:xfrm flipV="1">
                      <a:off x="7026387" y="284665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7" name="Straight Connector 796"/>
                    <p:cNvCxnSpPr/>
                    <p:nvPr/>
                  </p:nvCxnSpPr>
                  <p:spPr>
                    <a:xfrm flipV="1">
                      <a:off x="6581664" y="2939078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623" name="Group 758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624" name="Group 759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774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723" y="2995812"/>
                      <a:ext cx="54997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5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723" y="2920618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6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387" y="292218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7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9617" y="2936284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8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424" y="293315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761" name="Straight Connector 760"/>
                  <p:cNvCxnSpPr/>
                  <p:nvPr/>
                </p:nvCxnSpPr>
                <p:spPr>
                  <a:xfrm flipH="1">
                    <a:off x="6996560" y="2125350"/>
                    <a:ext cx="11072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Straight Connector 761"/>
                  <p:cNvCxnSpPr/>
                  <p:nvPr/>
                </p:nvCxnSpPr>
                <p:spPr>
                  <a:xfrm>
                    <a:off x="6874752" y="2303934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Straight Connector 762"/>
                  <p:cNvCxnSpPr/>
                  <p:nvPr/>
                </p:nvCxnSpPr>
                <p:spPr>
                  <a:xfrm>
                    <a:off x="6871062" y="236816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Straight Connector 763"/>
                  <p:cNvCxnSpPr/>
                  <p:nvPr/>
                </p:nvCxnSpPr>
                <p:spPr>
                  <a:xfrm>
                    <a:off x="6871062" y="244492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5" name="Straight Connector 764"/>
                  <p:cNvCxnSpPr/>
                  <p:nvPr/>
                </p:nvCxnSpPr>
                <p:spPr>
                  <a:xfrm>
                    <a:off x="6867370" y="250915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Straight Connector 765"/>
                  <p:cNvCxnSpPr/>
                  <p:nvPr/>
                </p:nvCxnSpPr>
                <p:spPr>
                  <a:xfrm>
                    <a:off x="6863680" y="2570245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Straight Connector 766"/>
                  <p:cNvCxnSpPr/>
                  <p:nvPr/>
                </p:nvCxnSpPr>
                <p:spPr>
                  <a:xfrm>
                    <a:off x="6863680" y="263760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Straight Connector 767"/>
                  <p:cNvCxnSpPr/>
                  <p:nvPr/>
                </p:nvCxnSpPr>
                <p:spPr>
                  <a:xfrm>
                    <a:off x="6859988" y="270653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Straight Connector 768"/>
                  <p:cNvCxnSpPr/>
                  <p:nvPr/>
                </p:nvCxnSpPr>
                <p:spPr>
                  <a:xfrm>
                    <a:off x="6867370" y="277546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Straight Connector 769"/>
                  <p:cNvCxnSpPr/>
                  <p:nvPr/>
                </p:nvCxnSpPr>
                <p:spPr>
                  <a:xfrm>
                    <a:off x="6871062" y="284282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Straight Connector 770"/>
                  <p:cNvCxnSpPr/>
                  <p:nvPr/>
                </p:nvCxnSpPr>
                <p:spPr>
                  <a:xfrm>
                    <a:off x="6871062" y="291174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Straight Connector 771"/>
                  <p:cNvCxnSpPr/>
                  <p:nvPr/>
                </p:nvCxnSpPr>
                <p:spPr>
                  <a:xfrm>
                    <a:off x="6874752" y="297597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Straight Connector 772"/>
                  <p:cNvCxnSpPr/>
                  <p:nvPr/>
                </p:nvCxnSpPr>
                <p:spPr>
                  <a:xfrm flipH="1">
                    <a:off x="6874752" y="2131616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05836" name="Group 815"/>
            <p:cNvGrpSpPr>
              <a:grpSpLocks/>
            </p:cNvGrpSpPr>
            <p:nvPr/>
          </p:nvGrpSpPr>
          <p:grpSpPr bwMode="auto">
            <a:xfrm>
              <a:off x="2267009" y="2732231"/>
              <a:ext cx="1470209" cy="1869141"/>
              <a:chOff x="916173" y="4038600"/>
              <a:chExt cx="1470209" cy="1869141"/>
            </a:xfrm>
          </p:grpSpPr>
          <p:grpSp>
            <p:nvGrpSpPr>
              <p:cNvPr id="206367" name="Group 187"/>
              <p:cNvGrpSpPr>
                <a:grpSpLocks/>
              </p:cNvGrpSpPr>
              <p:nvPr/>
            </p:nvGrpSpPr>
            <p:grpSpPr bwMode="auto">
              <a:xfrm>
                <a:off x="1295400" y="4038600"/>
                <a:ext cx="1052512" cy="355600"/>
                <a:chOff x="4410" y="1365"/>
                <a:chExt cx="663" cy="224"/>
              </a:xfrm>
            </p:grpSpPr>
            <p:sp>
              <p:nvSpPr>
                <p:cNvPr id="1058" name="Rectangle 188"/>
                <p:cNvSpPr>
                  <a:spLocks noChangeArrowheads="1"/>
                </p:cNvSpPr>
                <p:nvPr/>
              </p:nvSpPr>
              <p:spPr bwMode="auto">
                <a:xfrm>
                  <a:off x="4410" y="1500"/>
                  <a:ext cx="498" cy="8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9" name="AutoShape 189"/>
                <p:cNvSpPr>
                  <a:spLocks noChangeArrowheads="1"/>
                </p:cNvSpPr>
                <p:nvPr/>
              </p:nvSpPr>
              <p:spPr bwMode="auto">
                <a:xfrm>
                  <a:off x="4410" y="1368"/>
                  <a:ext cx="666" cy="135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0" name="Freeform 190"/>
                <p:cNvSpPr>
                  <a:spLocks/>
                </p:cNvSpPr>
                <p:nvPr/>
              </p:nvSpPr>
              <p:spPr bwMode="auto">
                <a:xfrm>
                  <a:off x="4907" y="1365"/>
                  <a:ext cx="169" cy="224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1" name="Freeform 191"/>
                <p:cNvSpPr>
                  <a:spLocks/>
                </p:cNvSpPr>
                <p:nvPr/>
              </p:nvSpPr>
              <p:spPr bwMode="auto">
                <a:xfrm>
                  <a:off x="4475" y="1395"/>
                  <a:ext cx="509" cy="80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2" name="Freeform 192"/>
                <p:cNvSpPr>
                  <a:spLocks/>
                </p:cNvSpPr>
                <p:nvPr/>
              </p:nvSpPr>
              <p:spPr bwMode="auto">
                <a:xfrm>
                  <a:off x="4593" y="1391"/>
                  <a:ext cx="296" cy="93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18" name="Straight Connector 817"/>
              <p:cNvCxnSpPr/>
              <p:nvPr/>
            </p:nvCxnSpPr>
            <p:spPr>
              <a:xfrm flipH="1">
                <a:off x="1180779" y="4381699"/>
                <a:ext cx="357149" cy="495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/>
              <p:cNvCxnSpPr>
                <a:stCxn id="1058" idx="2"/>
              </p:cNvCxnSpPr>
              <p:nvPr/>
            </p:nvCxnSpPr>
            <p:spPr>
              <a:xfrm flipH="1">
                <a:off x="1485547" y="4391220"/>
                <a:ext cx="203178" cy="485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/>
              <p:cNvCxnSpPr/>
              <p:nvPr/>
            </p:nvCxnSpPr>
            <p:spPr>
              <a:xfrm>
                <a:off x="1804600" y="4395981"/>
                <a:ext cx="57144" cy="4919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/>
              <p:cNvCxnSpPr>
                <a:endCxn id="843" idx="0"/>
              </p:cNvCxnSpPr>
              <p:nvPr/>
            </p:nvCxnSpPr>
            <p:spPr>
              <a:xfrm>
                <a:off x="1944285" y="4419784"/>
                <a:ext cx="274609" cy="457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372" name="Group 821"/>
              <p:cNvGrpSpPr>
                <a:grpSpLocks/>
              </p:cNvGrpSpPr>
              <p:nvPr/>
            </p:nvGrpSpPr>
            <p:grpSpPr bwMode="auto">
              <a:xfrm>
                <a:off x="916173" y="4876800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550" name="Group 999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021" name="Rectangle 1020"/>
                  <p:cNvSpPr/>
                  <p:nvPr/>
                </p:nvSpPr>
                <p:spPr>
                  <a:xfrm>
                    <a:off x="6508516" y="3062346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22" name="Straight Connector 1021"/>
                  <p:cNvCxnSpPr/>
                  <p:nvPr/>
                </p:nvCxnSpPr>
                <p:spPr>
                  <a:xfrm flipV="1">
                    <a:off x="6845790" y="3062346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3" name="Rectangle 1022"/>
                  <p:cNvSpPr/>
                  <p:nvPr/>
                </p:nvSpPr>
                <p:spPr>
                  <a:xfrm>
                    <a:off x="6475686" y="3071745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24" name="Straight Connector 1023"/>
                  <p:cNvCxnSpPr/>
                  <p:nvPr/>
                </p:nvCxnSpPr>
                <p:spPr>
                  <a:xfrm flipV="1">
                    <a:off x="6395097" y="3062346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5" name="Rectangle 1024"/>
                  <p:cNvSpPr/>
                  <p:nvPr/>
                </p:nvSpPr>
                <p:spPr>
                  <a:xfrm>
                    <a:off x="6815943" y="3703058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026" name="Rectangle 1025"/>
                  <p:cNvSpPr/>
                  <p:nvPr/>
                </p:nvSpPr>
                <p:spPr>
                  <a:xfrm>
                    <a:off x="6404052" y="3157905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27" name="Straight Connector 1026"/>
                  <p:cNvCxnSpPr/>
                  <p:nvPr/>
                </p:nvCxnSpPr>
                <p:spPr>
                  <a:xfrm flipV="1">
                    <a:off x="6845790" y="3804882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578" name="Group 1027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56" name="Straight Connector 1055"/>
                    <p:cNvCxnSpPr/>
                    <p:nvPr/>
                  </p:nvCxnSpPr>
                  <p:spPr>
                    <a:xfrm flipV="1">
                      <a:off x="7027515" y="284620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7" name="Straight Connector 1056"/>
                    <p:cNvCxnSpPr/>
                    <p:nvPr/>
                  </p:nvCxnSpPr>
                  <p:spPr>
                    <a:xfrm flipV="1">
                      <a:off x="6573839" y="2938626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79" name="Group 1028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54" name="Straight Connector 1053"/>
                    <p:cNvCxnSpPr/>
                    <p:nvPr/>
                  </p:nvCxnSpPr>
                  <p:spPr>
                    <a:xfrm flipV="1">
                      <a:off x="7027996" y="284613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5" name="Straight Connector 1054"/>
                    <p:cNvCxnSpPr/>
                    <p:nvPr/>
                  </p:nvCxnSpPr>
                  <p:spPr>
                    <a:xfrm flipV="1">
                      <a:off x="6574320" y="2938557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0" name="Group 1029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52" name="Straight Connector 1051"/>
                    <p:cNvCxnSpPr/>
                    <p:nvPr/>
                  </p:nvCxnSpPr>
                  <p:spPr>
                    <a:xfrm flipV="1">
                      <a:off x="7019520" y="284606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3" name="Straight Connector 1052"/>
                    <p:cNvCxnSpPr/>
                    <p:nvPr/>
                  </p:nvCxnSpPr>
                  <p:spPr>
                    <a:xfrm flipV="1">
                      <a:off x="6580769" y="2938487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1" name="Group 1030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50" name="Straight Connector 1049"/>
                    <p:cNvCxnSpPr/>
                    <p:nvPr/>
                  </p:nvCxnSpPr>
                  <p:spPr>
                    <a:xfrm flipV="1">
                      <a:off x="7020000" y="284599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1" name="Straight Connector 1050"/>
                    <p:cNvCxnSpPr/>
                    <p:nvPr/>
                  </p:nvCxnSpPr>
                  <p:spPr>
                    <a:xfrm flipV="1">
                      <a:off x="6581249" y="2938417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2" name="Group 1031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8" name="Straight Connector 1047"/>
                    <p:cNvCxnSpPr/>
                    <p:nvPr/>
                  </p:nvCxnSpPr>
                  <p:spPr>
                    <a:xfrm flipV="1">
                      <a:off x="7026449" y="284592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9" name="Straight Connector 1048"/>
                    <p:cNvCxnSpPr/>
                    <p:nvPr/>
                  </p:nvCxnSpPr>
                  <p:spPr>
                    <a:xfrm flipV="1">
                      <a:off x="6581728" y="2938348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3" name="Group 1032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6" name="Straight Connector 1045"/>
                    <p:cNvCxnSpPr/>
                    <p:nvPr/>
                  </p:nvCxnSpPr>
                  <p:spPr>
                    <a:xfrm flipV="1">
                      <a:off x="7026930" y="2845852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7" name="Straight Connector 1046"/>
                    <p:cNvCxnSpPr/>
                    <p:nvPr/>
                  </p:nvCxnSpPr>
                  <p:spPr>
                    <a:xfrm flipV="1">
                      <a:off x="6582209" y="2942977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4" name="Group 1033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4" name="Straight Connector 1043"/>
                    <p:cNvCxnSpPr/>
                    <p:nvPr/>
                  </p:nvCxnSpPr>
                  <p:spPr>
                    <a:xfrm flipV="1">
                      <a:off x="7027410" y="2845782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5" name="Straight Connector 1044"/>
                    <p:cNvCxnSpPr/>
                    <p:nvPr/>
                  </p:nvCxnSpPr>
                  <p:spPr>
                    <a:xfrm flipV="1">
                      <a:off x="6573734" y="2942907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5" name="Group 1034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2" name="Straight Connector 1041"/>
                    <p:cNvCxnSpPr/>
                    <p:nvPr/>
                  </p:nvCxnSpPr>
                  <p:spPr>
                    <a:xfrm flipV="1">
                      <a:off x="7027889" y="2845713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3" name="Straight Connector 1042"/>
                    <p:cNvCxnSpPr/>
                    <p:nvPr/>
                  </p:nvCxnSpPr>
                  <p:spPr>
                    <a:xfrm flipV="1">
                      <a:off x="6574213" y="2942838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6" name="Group 1035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0" name="Straight Connector 1039"/>
                    <p:cNvCxnSpPr/>
                    <p:nvPr/>
                  </p:nvCxnSpPr>
                  <p:spPr>
                    <a:xfrm flipV="1">
                      <a:off x="7019417" y="285034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1" name="Straight Connector 1040"/>
                    <p:cNvCxnSpPr/>
                    <p:nvPr/>
                  </p:nvCxnSpPr>
                  <p:spPr>
                    <a:xfrm flipV="1">
                      <a:off x="6580664" y="2939635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7" name="Group 1036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38" name="Straight Connector 1037"/>
                    <p:cNvCxnSpPr/>
                    <p:nvPr/>
                  </p:nvCxnSpPr>
                  <p:spPr>
                    <a:xfrm flipV="1">
                      <a:off x="7019897" y="285027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9" name="Straight Connector 1038"/>
                    <p:cNvCxnSpPr/>
                    <p:nvPr/>
                  </p:nvCxnSpPr>
                  <p:spPr>
                    <a:xfrm flipV="1">
                      <a:off x="6581143" y="2939566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551" name="Group 1000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552" name="Group 1001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016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079" y="2996300"/>
                      <a:ext cx="549972" cy="64227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7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079" y="2921107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8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7743" y="2922673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9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8973" y="2936772"/>
                      <a:ext cx="524136" cy="45429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0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0780" y="2933639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003" name="Straight Connector 1002"/>
                  <p:cNvCxnSpPr/>
                  <p:nvPr/>
                </p:nvCxnSpPr>
                <p:spPr>
                  <a:xfrm flipH="1">
                    <a:off x="6995916" y="2125837"/>
                    <a:ext cx="11072" cy="84436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4" name="Straight Connector 1003"/>
                  <p:cNvCxnSpPr/>
                  <p:nvPr/>
                </p:nvCxnSpPr>
                <p:spPr>
                  <a:xfrm>
                    <a:off x="6874108" y="230442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5" name="Straight Connector 1004"/>
                  <p:cNvCxnSpPr/>
                  <p:nvPr/>
                </p:nvCxnSpPr>
                <p:spPr>
                  <a:xfrm>
                    <a:off x="6870418" y="236865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6" name="Straight Connector 1005"/>
                  <p:cNvCxnSpPr/>
                  <p:nvPr/>
                </p:nvCxnSpPr>
                <p:spPr>
                  <a:xfrm>
                    <a:off x="6870418" y="244541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7" name="Straight Connector 1006"/>
                  <p:cNvCxnSpPr/>
                  <p:nvPr/>
                </p:nvCxnSpPr>
                <p:spPr>
                  <a:xfrm>
                    <a:off x="6866726" y="2509638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8" name="Straight Connector 1007"/>
                  <p:cNvCxnSpPr/>
                  <p:nvPr/>
                </p:nvCxnSpPr>
                <p:spPr>
                  <a:xfrm>
                    <a:off x="6863036" y="2570732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9" name="Straight Connector 1008"/>
                  <p:cNvCxnSpPr/>
                  <p:nvPr/>
                </p:nvCxnSpPr>
                <p:spPr>
                  <a:xfrm>
                    <a:off x="6863036" y="263809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0" name="Straight Connector 1009"/>
                  <p:cNvCxnSpPr/>
                  <p:nvPr/>
                </p:nvCxnSpPr>
                <p:spPr>
                  <a:xfrm>
                    <a:off x="6859344" y="270702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1" name="Straight Connector 1010"/>
                  <p:cNvCxnSpPr/>
                  <p:nvPr/>
                </p:nvCxnSpPr>
                <p:spPr>
                  <a:xfrm>
                    <a:off x="6866726" y="277594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2" name="Straight Connector 1011"/>
                  <p:cNvCxnSpPr/>
                  <p:nvPr/>
                </p:nvCxnSpPr>
                <p:spPr>
                  <a:xfrm>
                    <a:off x="6870418" y="284330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3" name="Straight Connector 1012"/>
                  <p:cNvCxnSpPr/>
                  <p:nvPr/>
                </p:nvCxnSpPr>
                <p:spPr>
                  <a:xfrm>
                    <a:off x="6870418" y="291223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4" name="Straight Connector 1013"/>
                  <p:cNvCxnSpPr/>
                  <p:nvPr/>
                </p:nvCxnSpPr>
                <p:spPr>
                  <a:xfrm>
                    <a:off x="6874108" y="2976465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5" name="Straight Connector 1014"/>
                  <p:cNvCxnSpPr/>
                  <p:nvPr/>
                </p:nvCxnSpPr>
                <p:spPr>
                  <a:xfrm flipH="1">
                    <a:off x="6874108" y="2132103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373" name="Group 822"/>
              <p:cNvGrpSpPr>
                <a:grpSpLocks/>
              </p:cNvGrpSpPr>
              <p:nvPr/>
            </p:nvGrpSpPr>
            <p:grpSpPr bwMode="auto">
              <a:xfrm>
                <a:off x="1301655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492" name="Group 941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963" name="Rectangle 962"/>
                  <p:cNvSpPr/>
                  <p:nvPr/>
                </p:nvSpPr>
                <p:spPr>
                  <a:xfrm>
                    <a:off x="6508968" y="3062348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64" name="Straight Connector 963"/>
                  <p:cNvCxnSpPr/>
                  <p:nvPr/>
                </p:nvCxnSpPr>
                <p:spPr>
                  <a:xfrm flipV="1">
                    <a:off x="6846239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5" name="Rectangle 964"/>
                  <p:cNvSpPr/>
                  <p:nvPr/>
                </p:nvSpPr>
                <p:spPr>
                  <a:xfrm>
                    <a:off x="6476135" y="307174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66" name="Straight Connector 965"/>
                  <p:cNvCxnSpPr/>
                  <p:nvPr/>
                </p:nvCxnSpPr>
                <p:spPr>
                  <a:xfrm flipV="1">
                    <a:off x="6395549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7" name="Rectangle 966"/>
                  <p:cNvSpPr/>
                  <p:nvPr/>
                </p:nvSpPr>
                <p:spPr>
                  <a:xfrm>
                    <a:off x="6816392" y="3703060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68" name="Rectangle 967"/>
                  <p:cNvSpPr/>
                  <p:nvPr/>
                </p:nvSpPr>
                <p:spPr>
                  <a:xfrm>
                    <a:off x="6404502" y="3157907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69" name="Straight Connector 968"/>
                  <p:cNvCxnSpPr/>
                  <p:nvPr/>
                </p:nvCxnSpPr>
                <p:spPr>
                  <a:xfrm flipV="1">
                    <a:off x="6846239" y="3804884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520" name="Group 969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8" name="Straight Connector 997"/>
                    <p:cNvCxnSpPr/>
                    <p:nvPr/>
                  </p:nvCxnSpPr>
                  <p:spPr>
                    <a:xfrm flipV="1">
                      <a:off x="7027964" y="284620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9" name="Straight Connector 998"/>
                    <p:cNvCxnSpPr/>
                    <p:nvPr/>
                  </p:nvCxnSpPr>
                  <p:spPr>
                    <a:xfrm flipV="1">
                      <a:off x="6574288" y="2938628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1" name="Group 970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6" name="Straight Connector 995"/>
                    <p:cNvCxnSpPr/>
                    <p:nvPr/>
                  </p:nvCxnSpPr>
                  <p:spPr>
                    <a:xfrm flipV="1">
                      <a:off x="7028445" y="284613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7" name="Straight Connector 996"/>
                    <p:cNvCxnSpPr/>
                    <p:nvPr/>
                  </p:nvCxnSpPr>
                  <p:spPr>
                    <a:xfrm flipV="1">
                      <a:off x="6580739" y="2938559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2" name="Group 971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4" name="Straight Connector 993"/>
                    <p:cNvCxnSpPr/>
                    <p:nvPr/>
                  </p:nvCxnSpPr>
                  <p:spPr>
                    <a:xfrm flipV="1">
                      <a:off x="7019972" y="284606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5" name="Straight Connector 994"/>
                    <p:cNvCxnSpPr/>
                    <p:nvPr/>
                  </p:nvCxnSpPr>
                  <p:spPr>
                    <a:xfrm flipV="1">
                      <a:off x="6581219" y="2938489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3" name="Group 972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2" name="Straight Connector 991"/>
                    <p:cNvCxnSpPr/>
                    <p:nvPr/>
                  </p:nvCxnSpPr>
                  <p:spPr>
                    <a:xfrm flipV="1">
                      <a:off x="7026421" y="284599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3" name="Straight Connector 992"/>
                    <p:cNvCxnSpPr/>
                    <p:nvPr/>
                  </p:nvCxnSpPr>
                  <p:spPr>
                    <a:xfrm flipV="1">
                      <a:off x="6581698" y="2938419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4" name="Group 973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0" name="Straight Connector 989"/>
                    <p:cNvCxnSpPr/>
                    <p:nvPr/>
                  </p:nvCxnSpPr>
                  <p:spPr>
                    <a:xfrm flipV="1">
                      <a:off x="7026900" y="2845924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1" name="Straight Connector 990"/>
                    <p:cNvCxnSpPr/>
                    <p:nvPr/>
                  </p:nvCxnSpPr>
                  <p:spPr>
                    <a:xfrm flipV="1">
                      <a:off x="6582177" y="2938350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5" name="Group 974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8" name="Straight Connector 987"/>
                    <p:cNvCxnSpPr/>
                    <p:nvPr/>
                  </p:nvCxnSpPr>
                  <p:spPr>
                    <a:xfrm flipV="1">
                      <a:off x="7027381" y="284585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9" name="Straight Connector 988"/>
                    <p:cNvCxnSpPr/>
                    <p:nvPr/>
                  </p:nvCxnSpPr>
                  <p:spPr>
                    <a:xfrm flipV="1">
                      <a:off x="6582659" y="2942979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6" name="Group 975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6" name="Straight Connector 985"/>
                    <p:cNvCxnSpPr/>
                    <p:nvPr/>
                  </p:nvCxnSpPr>
                  <p:spPr>
                    <a:xfrm flipV="1">
                      <a:off x="7027861" y="284578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7" name="Straight Connector 986"/>
                    <p:cNvCxnSpPr/>
                    <p:nvPr/>
                  </p:nvCxnSpPr>
                  <p:spPr>
                    <a:xfrm flipV="1">
                      <a:off x="6574185" y="294290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7" name="Group 976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4" name="Straight Connector 983"/>
                    <p:cNvCxnSpPr/>
                    <p:nvPr/>
                  </p:nvCxnSpPr>
                  <p:spPr>
                    <a:xfrm flipV="1">
                      <a:off x="7028340" y="2845715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5" name="Straight Connector 984"/>
                    <p:cNvCxnSpPr/>
                    <p:nvPr/>
                  </p:nvCxnSpPr>
                  <p:spPr>
                    <a:xfrm flipV="1">
                      <a:off x="6580634" y="2942840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8" name="Group 977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2" name="Straight Connector 981"/>
                    <p:cNvCxnSpPr/>
                    <p:nvPr/>
                  </p:nvCxnSpPr>
                  <p:spPr>
                    <a:xfrm flipV="1">
                      <a:off x="7019866" y="285034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3" name="Straight Connector 982"/>
                    <p:cNvCxnSpPr/>
                    <p:nvPr/>
                  </p:nvCxnSpPr>
                  <p:spPr>
                    <a:xfrm flipV="1">
                      <a:off x="6581115" y="2939637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9" name="Group 978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0" name="Straight Connector 979"/>
                    <p:cNvCxnSpPr/>
                    <p:nvPr/>
                  </p:nvCxnSpPr>
                  <p:spPr>
                    <a:xfrm flipV="1">
                      <a:off x="7026315" y="2850276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1" name="Straight Connector 980"/>
                    <p:cNvCxnSpPr/>
                    <p:nvPr/>
                  </p:nvCxnSpPr>
                  <p:spPr>
                    <a:xfrm flipV="1">
                      <a:off x="6581595" y="2939568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493" name="Group 942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494" name="Group 943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958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635" y="2996302"/>
                      <a:ext cx="549974" cy="64227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9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635" y="2921109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60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299" y="292267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61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9531" y="2936774"/>
                      <a:ext cx="524136" cy="45429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62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336" y="293364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945" name="Straight Connector 944"/>
                  <p:cNvCxnSpPr/>
                  <p:nvPr/>
                </p:nvCxnSpPr>
                <p:spPr>
                  <a:xfrm flipH="1">
                    <a:off x="6996471" y="2125839"/>
                    <a:ext cx="11074" cy="84436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6" name="Straight Connector 945"/>
                  <p:cNvCxnSpPr/>
                  <p:nvPr/>
                </p:nvCxnSpPr>
                <p:spPr>
                  <a:xfrm>
                    <a:off x="6874666" y="230442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7" name="Straight Connector 946"/>
                  <p:cNvCxnSpPr/>
                  <p:nvPr/>
                </p:nvCxnSpPr>
                <p:spPr>
                  <a:xfrm>
                    <a:off x="6870974" y="236865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8" name="Straight Connector 947"/>
                  <p:cNvCxnSpPr/>
                  <p:nvPr/>
                </p:nvCxnSpPr>
                <p:spPr>
                  <a:xfrm>
                    <a:off x="6870974" y="244541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9" name="Straight Connector 948"/>
                  <p:cNvCxnSpPr/>
                  <p:nvPr/>
                </p:nvCxnSpPr>
                <p:spPr>
                  <a:xfrm>
                    <a:off x="6867284" y="250964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0" name="Straight Connector 949"/>
                  <p:cNvCxnSpPr/>
                  <p:nvPr/>
                </p:nvCxnSpPr>
                <p:spPr>
                  <a:xfrm>
                    <a:off x="6863592" y="2570734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1" name="Straight Connector 950"/>
                  <p:cNvCxnSpPr/>
                  <p:nvPr/>
                </p:nvCxnSpPr>
                <p:spPr>
                  <a:xfrm>
                    <a:off x="6863592" y="263809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2" name="Straight Connector 951"/>
                  <p:cNvCxnSpPr/>
                  <p:nvPr/>
                </p:nvCxnSpPr>
                <p:spPr>
                  <a:xfrm>
                    <a:off x="6859902" y="270702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3" name="Straight Connector 952"/>
                  <p:cNvCxnSpPr/>
                  <p:nvPr/>
                </p:nvCxnSpPr>
                <p:spPr>
                  <a:xfrm>
                    <a:off x="6867284" y="277595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4" name="Straight Connector 953"/>
                  <p:cNvCxnSpPr/>
                  <p:nvPr/>
                </p:nvCxnSpPr>
                <p:spPr>
                  <a:xfrm>
                    <a:off x="6870974" y="284331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5" name="Straight Connector 954"/>
                  <p:cNvCxnSpPr/>
                  <p:nvPr/>
                </p:nvCxnSpPr>
                <p:spPr>
                  <a:xfrm>
                    <a:off x="6870974" y="2912238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6" name="Straight Connector 955"/>
                  <p:cNvCxnSpPr/>
                  <p:nvPr/>
                </p:nvCxnSpPr>
                <p:spPr>
                  <a:xfrm>
                    <a:off x="6874666" y="297646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7" name="Straight Connector 956"/>
                  <p:cNvCxnSpPr/>
                  <p:nvPr/>
                </p:nvCxnSpPr>
                <p:spPr>
                  <a:xfrm flipH="1">
                    <a:off x="6874666" y="2132105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374" name="Group 823"/>
              <p:cNvGrpSpPr>
                <a:grpSpLocks/>
              </p:cNvGrpSpPr>
              <p:nvPr/>
            </p:nvGrpSpPr>
            <p:grpSpPr bwMode="auto">
              <a:xfrm>
                <a:off x="1678171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434" name="Group 883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905" name="Rectangle 904"/>
                  <p:cNvSpPr/>
                  <p:nvPr/>
                </p:nvSpPr>
                <p:spPr>
                  <a:xfrm>
                    <a:off x="6508368" y="3062348"/>
                    <a:ext cx="456662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06" name="Straight Connector 905"/>
                  <p:cNvCxnSpPr/>
                  <p:nvPr/>
                </p:nvCxnSpPr>
                <p:spPr>
                  <a:xfrm flipV="1">
                    <a:off x="6848625" y="3062348"/>
                    <a:ext cx="119388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7" name="Rectangle 906"/>
                  <p:cNvSpPr/>
                  <p:nvPr/>
                </p:nvSpPr>
                <p:spPr>
                  <a:xfrm>
                    <a:off x="6475537" y="3071747"/>
                    <a:ext cx="134311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08" name="Straight Connector 907"/>
                  <p:cNvCxnSpPr/>
                  <p:nvPr/>
                </p:nvCxnSpPr>
                <p:spPr>
                  <a:xfrm flipV="1">
                    <a:off x="6394949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9" name="Rectangle 908"/>
                  <p:cNvSpPr/>
                  <p:nvPr/>
                </p:nvSpPr>
                <p:spPr>
                  <a:xfrm>
                    <a:off x="6815794" y="3703060"/>
                    <a:ext cx="140281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10" name="Rectangle 909"/>
                  <p:cNvSpPr/>
                  <p:nvPr/>
                </p:nvSpPr>
                <p:spPr>
                  <a:xfrm>
                    <a:off x="6403904" y="3157907"/>
                    <a:ext cx="447707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11" name="Straight Connector 910"/>
                  <p:cNvCxnSpPr/>
                  <p:nvPr/>
                </p:nvCxnSpPr>
                <p:spPr>
                  <a:xfrm flipV="1">
                    <a:off x="6848625" y="3804884"/>
                    <a:ext cx="119388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462" name="Group 911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40" name="Straight Connector 939"/>
                    <p:cNvCxnSpPr/>
                    <p:nvPr/>
                  </p:nvCxnSpPr>
                  <p:spPr>
                    <a:xfrm flipV="1">
                      <a:off x="7036319" y="284620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1" name="Straight Connector 940"/>
                    <p:cNvCxnSpPr/>
                    <p:nvPr/>
                  </p:nvCxnSpPr>
                  <p:spPr>
                    <a:xfrm flipV="1">
                      <a:off x="6573691" y="2938628"/>
                      <a:ext cx="46859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3" name="Group 912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8" name="Straight Connector 937"/>
                    <p:cNvCxnSpPr/>
                    <p:nvPr/>
                  </p:nvCxnSpPr>
                  <p:spPr>
                    <a:xfrm flipV="1">
                      <a:off x="7036801" y="284613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9" name="Straight Connector 938"/>
                    <p:cNvCxnSpPr/>
                    <p:nvPr/>
                  </p:nvCxnSpPr>
                  <p:spPr>
                    <a:xfrm flipV="1">
                      <a:off x="6574172" y="2938559"/>
                      <a:ext cx="46859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4" name="Group 913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6" name="Straight Connector 935"/>
                    <p:cNvCxnSpPr/>
                    <p:nvPr/>
                  </p:nvCxnSpPr>
                  <p:spPr>
                    <a:xfrm flipV="1">
                      <a:off x="7028327" y="284606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7" name="Straight Connector 936"/>
                    <p:cNvCxnSpPr/>
                    <p:nvPr/>
                  </p:nvCxnSpPr>
                  <p:spPr>
                    <a:xfrm flipV="1">
                      <a:off x="6580621" y="2938489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5" name="Group 914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4" name="Straight Connector 933"/>
                    <p:cNvCxnSpPr/>
                    <p:nvPr/>
                  </p:nvCxnSpPr>
                  <p:spPr>
                    <a:xfrm flipV="1">
                      <a:off x="7028806" y="284599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5" name="Straight Connector 934"/>
                    <p:cNvCxnSpPr/>
                    <p:nvPr/>
                  </p:nvCxnSpPr>
                  <p:spPr>
                    <a:xfrm flipV="1">
                      <a:off x="6581100" y="2938419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6" name="Group 915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2" name="Straight Connector 931"/>
                    <p:cNvCxnSpPr/>
                    <p:nvPr/>
                  </p:nvCxnSpPr>
                  <p:spPr>
                    <a:xfrm flipV="1">
                      <a:off x="7029286" y="2845924"/>
                      <a:ext cx="119388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3" name="Straight Connector 932"/>
                    <p:cNvCxnSpPr/>
                    <p:nvPr/>
                  </p:nvCxnSpPr>
                  <p:spPr>
                    <a:xfrm flipV="1">
                      <a:off x="6581580" y="2938350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7" name="Group 916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0" name="Straight Connector 929"/>
                    <p:cNvCxnSpPr/>
                    <p:nvPr/>
                  </p:nvCxnSpPr>
                  <p:spPr>
                    <a:xfrm flipV="1">
                      <a:off x="7035737" y="284585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1" name="Straight Connector 930"/>
                    <p:cNvCxnSpPr/>
                    <p:nvPr/>
                  </p:nvCxnSpPr>
                  <p:spPr>
                    <a:xfrm flipV="1">
                      <a:off x="6582061" y="294297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8" name="Group 917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28" name="Straight Connector 927"/>
                    <p:cNvCxnSpPr/>
                    <p:nvPr/>
                  </p:nvCxnSpPr>
                  <p:spPr>
                    <a:xfrm flipV="1">
                      <a:off x="7036216" y="284578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9" name="Straight Connector 928"/>
                    <p:cNvCxnSpPr/>
                    <p:nvPr/>
                  </p:nvCxnSpPr>
                  <p:spPr>
                    <a:xfrm flipV="1">
                      <a:off x="6573585" y="2942909"/>
                      <a:ext cx="46860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9" name="Group 918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26" name="Straight Connector 925"/>
                    <p:cNvCxnSpPr/>
                    <p:nvPr/>
                  </p:nvCxnSpPr>
                  <p:spPr>
                    <a:xfrm flipV="1">
                      <a:off x="7036695" y="2845715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7" name="Straight Connector 926"/>
                    <p:cNvCxnSpPr/>
                    <p:nvPr/>
                  </p:nvCxnSpPr>
                  <p:spPr>
                    <a:xfrm flipV="1">
                      <a:off x="6574065" y="2942840"/>
                      <a:ext cx="46860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70" name="Group 919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24" name="Straight Connector 923"/>
                    <p:cNvCxnSpPr/>
                    <p:nvPr/>
                  </p:nvCxnSpPr>
                  <p:spPr>
                    <a:xfrm flipV="1">
                      <a:off x="7028222" y="285034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5" name="Straight Connector 924"/>
                    <p:cNvCxnSpPr/>
                    <p:nvPr/>
                  </p:nvCxnSpPr>
                  <p:spPr>
                    <a:xfrm flipV="1">
                      <a:off x="6574546" y="2939637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71" name="Group 920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22" name="Straight Connector 921"/>
                    <p:cNvCxnSpPr/>
                    <p:nvPr/>
                  </p:nvCxnSpPr>
                  <p:spPr>
                    <a:xfrm flipV="1">
                      <a:off x="7028701" y="2850276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3" name="Straight Connector 922"/>
                    <p:cNvCxnSpPr/>
                    <p:nvPr/>
                  </p:nvCxnSpPr>
                  <p:spPr>
                    <a:xfrm flipV="1">
                      <a:off x="6580995" y="2939568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435" name="Group 884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436" name="Group 885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900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3895" y="2996302"/>
                      <a:ext cx="553664" cy="64227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1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3895" y="2921109"/>
                      <a:ext cx="67916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2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1250" y="292267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3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8789" y="2936774"/>
                      <a:ext cx="527828" cy="45429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4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4287" y="293364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887" name="Straight Connector 886"/>
                  <p:cNvCxnSpPr/>
                  <p:nvPr/>
                </p:nvCxnSpPr>
                <p:spPr>
                  <a:xfrm flipH="1">
                    <a:off x="7006804" y="2125839"/>
                    <a:ext cx="11074" cy="84436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8" name="Straight Connector 887"/>
                  <p:cNvCxnSpPr/>
                  <p:nvPr/>
                </p:nvCxnSpPr>
                <p:spPr>
                  <a:xfrm>
                    <a:off x="6884999" y="230442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9" name="Straight Connector 888"/>
                  <p:cNvCxnSpPr/>
                  <p:nvPr/>
                </p:nvCxnSpPr>
                <p:spPr>
                  <a:xfrm>
                    <a:off x="6881307" y="236865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0" name="Straight Connector 889"/>
                  <p:cNvCxnSpPr/>
                  <p:nvPr/>
                </p:nvCxnSpPr>
                <p:spPr>
                  <a:xfrm>
                    <a:off x="6877617" y="2445412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1" name="Straight Connector 890"/>
                  <p:cNvCxnSpPr/>
                  <p:nvPr/>
                </p:nvCxnSpPr>
                <p:spPr>
                  <a:xfrm>
                    <a:off x="6877617" y="250964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2" name="Straight Connector 891"/>
                  <p:cNvCxnSpPr/>
                  <p:nvPr/>
                </p:nvCxnSpPr>
                <p:spPr>
                  <a:xfrm>
                    <a:off x="6873925" y="2570734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3" name="Straight Connector 892"/>
                  <p:cNvCxnSpPr/>
                  <p:nvPr/>
                </p:nvCxnSpPr>
                <p:spPr>
                  <a:xfrm>
                    <a:off x="6873925" y="263809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4" name="Straight Connector 893"/>
                  <p:cNvCxnSpPr/>
                  <p:nvPr/>
                </p:nvCxnSpPr>
                <p:spPr>
                  <a:xfrm>
                    <a:off x="6870235" y="270702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5" name="Straight Connector 894"/>
                  <p:cNvCxnSpPr/>
                  <p:nvPr/>
                </p:nvCxnSpPr>
                <p:spPr>
                  <a:xfrm>
                    <a:off x="6877617" y="277595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6" name="Straight Connector 895"/>
                  <p:cNvCxnSpPr/>
                  <p:nvPr/>
                </p:nvCxnSpPr>
                <p:spPr>
                  <a:xfrm>
                    <a:off x="6881307" y="284331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7" name="Straight Connector 896"/>
                  <p:cNvCxnSpPr/>
                  <p:nvPr/>
                </p:nvCxnSpPr>
                <p:spPr>
                  <a:xfrm>
                    <a:off x="6877617" y="2912238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8" name="Straight Connector 897"/>
                  <p:cNvCxnSpPr/>
                  <p:nvPr/>
                </p:nvCxnSpPr>
                <p:spPr>
                  <a:xfrm>
                    <a:off x="6884999" y="297646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9" name="Straight Connector 898"/>
                  <p:cNvCxnSpPr/>
                  <p:nvPr/>
                </p:nvCxnSpPr>
                <p:spPr>
                  <a:xfrm flipH="1">
                    <a:off x="6884999" y="2132105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375" name="Group 824"/>
              <p:cNvGrpSpPr>
                <a:grpSpLocks/>
              </p:cNvGrpSpPr>
              <p:nvPr/>
            </p:nvGrpSpPr>
            <p:grpSpPr bwMode="auto">
              <a:xfrm>
                <a:off x="2054687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376" name="Group 825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847" name="Rectangle 846"/>
                  <p:cNvSpPr/>
                  <p:nvPr/>
                </p:nvSpPr>
                <p:spPr>
                  <a:xfrm>
                    <a:off x="6510754" y="3062348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848" name="Straight Connector 847"/>
                  <p:cNvCxnSpPr/>
                  <p:nvPr/>
                </p:nvCxnSpPr>
                <p:spPr>
                  <a:xfrm flipV="1">
                    <a:off x="6848027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9" name="Rectangle 848"/>
                  <p:cNvSpPr/>
                  <p:nvPr/>
                </p:nvSpPr>
                <p:spPr>
                  <a:xfrm>
                    <a:off x="6477923" y="307174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850" name="Straight Connector 849"/>
                  <p:cNvCxnSpPr/>
                  <p:nvPr/>
                </p:nvCxnSpPr>
                <p:spPr>
                  <a:xfrm flipV="1">
                    <a:off x="6397335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1" name="Rectangle 850"/>
                  <p:cNvSpPr/>
                  <p:nvPr/>
                </p:nvSpPr>
                <p:spPr>
                  <a:xfrm>
                    <a:off x="6818180" y="3703060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52" name="Rectangle 851"/>
                  <p:cNvSpPr/>
                  <p:nvPr/>
                </p:nvSpPr>
                <p:spPr>
                  <a:xfrm>
                    <a:off x="6406290" y="3157907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853" name="Straight Connector 852"/>
                  <p:cNvCxnSpPr/>
                  <p:nvPr/>
                </p:nvCxnSpPr>
                <p:spPr>
                  <a:xfrm flipV="1">
                    <a:off x="6848027" y="3804884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404" name="Group 853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82" name="Straight Connector 881"/>
                    <p:cNvCxnSpPr/>
                    <p:nvPr/>
                  </p:nvCxnSpPr>
                  <p:spPr>
                    <a:xfrm flipV="1">
                      <a:off x="7035722" y="284620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3" name="Straight Connector 882"/>
                    <p:cNvCxnSpPr/>
                    <p:nvPr/>
                  </p:nvCxnSpPr>
                  <p:spPr>
                    <a:xfrm flipV="1">
                      <a:off x="6582046" y="2938628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5" name="Group 854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80" name="Straight Connector 879"/>
                    <p:cNvCxnSpPr/>
                    <p:nvPr/>
                  </p:nvCxnSpPr>
                  <p:spPr>
                    <a:xfrm flipV="1">
                      <a:off x="7036203" y="284613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1" name="Straight Connector 880"/>
                    <p:cNvCxnSpPr/>
                    <p:nvPr/>
                  </p:nvCxnSpPr>
                  <p:spPr>
                    <a:xfrm flipV="1">
                      <a:off x="6582527" y="293855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6" name="Group 855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8" name="Straight Connector 877"/>
                    <p:cNvCxnSpPr/>
                    <p:nvPr/>
                  </p:nvCxnSpPr>
                  <p:spPr>
                    <a:xfrm flipV="1">
                      <a:off x="7027727" y="284606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9" name="Straight Connector 878"/>
                    <p:cNvCxnSpPr/>
                    <p:nvPr/>
                  </p:nvCxnSpPr>
                  <p:spPr>
                    <a:xfrm flipV="1">
                      <a:off x="6583007" y="2938489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7" name="Group 856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6" name="Straight Connector 875"/>
                    <p:cNvCxnSpPr/>
                    <p:nvPr/>
                  </p:nvCxnSpPr>
                  <p:spPr>
                    <a:xfrm flipV="1">
                      <a:off x="7028207" y="284599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7" name="Straight Connector 876"/>
                    <p:cNvCxnSpPr/>
                    <p:nvPr/>
                  </p:nvCxnSpPr>
                  <p:spPr>
                    <a:xfrm flipV="1">
                      <a:off x="6583486" y="2938419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8" name="Group 857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4" name="Straight Connector 873"/>
                    <p:cNvCxnSpPr/>
                    <p:nvPr/>
                  </p:nvCxnSpPr>
                  <p:spPr>
                    <a:xfrm flipV="1">
                      <a:off x="7028686" y="2845924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5" name="Straight Connector 874"/>
                    <p:cNvCxnSpPr/>
                    <p:nvPr/>
                  </p:nvCxnSpPr>
                  <p:spPr>
                    <a:xfrm flipV="1">
                      <a:off x="6589935" y="2938350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9" name="Group 858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2" name="Straight Connector 871"/>
                    <p:cNvCxnSpPr/>
                    <p:nvPr/>
                  </p:nvCxnSpPr>
                  <p:spPr>
                    <a:xfrm flipV="1">
                      <a:off x="7035137" y="2845854"/>
                      <a:ext cx="107450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3" name="Straight Connector 872"/>
                    <p:cNvCxnSpPr/>
                    <p:nvPr/>
                  </p:nvCxnSpPr>
                  <p:spPr>
                    <a:xfrm flipV="1">
                      <a:off x="6590416" y="2942979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10" name="Group 859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0" name="Straight Connector 869"/>
                    <p:cNvCxnSpPr/>
                    <p:nvPr/>
                  </p:nvCxnSpPr>
                  <p:spPr>
                    <a:xfrm flipV="1">
                      <a:off x="7035616" y="284578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1" name="Straight Connector 870"/>
                    <p:cNvCxnSpPr/>
                    <p:nvPr/>
                  </p:nvCxnSpPr>
                  <p:spPr>
                    <a:xfrm flipV="1">
                      <a:off x="6581941" y="294290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11" name="Group 860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68" name="Straight Connector 867"/>
                    <p:cNvCxnSpPr/>
                    <p:nvPr/>
                  </p:nvCxnSpPr>
                  <p:spPr>
                    <a:xfrm flipV="1">
                      <a:off x="7036096" y="2845715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9" name="Straight Connector 868"/>
                    <p:cNvCxnSpPr/>
                    <p:nvPr/>
                  </p:nvCxnSpPr>
                  <p:spPr>
                    <a:xfrm flipV="1">
                      <a:off x="6582420" y="2942840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12" name="Group 861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66" name="Straight Connector 865"/>
                    <p:cNvCxnSpPr/>
                    <p:nvPr/>
                  </p:nvCxnSpPr>
                  <p:spPr>
                    <a:xfrm flipV="1">
                      <a:off x="7027624" y="285034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7" name="Straight Connector 866"/>
                    <p:cNvCxnSpPr/>
                    <p:nvPr/>
                  </p:nvCxnSpPr>
                  <p:spPr>
                    <a:xfrm flipV="1">
                      <a:off x="6582901" y="2939637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13" name="Group 862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64" name="Straight Connector 863"/>
                    <p:cNvCxnSpPr/>
                    <p:nvPr/>
                  </p:nvCxnSpPr>
                  <p:spPr>
                    <a:xfrm flipV="1">
                      <a:off x="7028103" y="2850276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5" name="Straight Connector 864"/>
                    <p:cNvCxnSpPr/>
                    <p:nvPr/>
                  </p:nvCxnSpPr>
                  <p:spPr>
                    <a:xfrm flipV="1">
                      <a:off x="6583381" y="2939568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377" name="Group 826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378" name="Group 827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842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228" y="2996302"/>
                      <a:ext cx="542590" cy="64227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3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228" y="2921109"/>
                      <a:ext cx="668087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4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0510" y="292267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5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9122" y="2936774"/>
                      <a:ext cx="516753" cy="45429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6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30929" y="2933641"/>
                      <a:ext cx="295288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829" name="Straight Connector 828"/>
                  <p:cNvCxnSpPr/>
                  <p:nvPr/>
                </p:nvCxnSpPr>
                <p:spPr>
                  <a:xfrm flipH="1">
                    <a:off x="6998683" y="2125839"/>
                    <a:ext cx="11072" cy="84436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0" name="Straight Connector 829"/>
                  <p:cNvCxnSpPr/>
                  <p:nvPr/>
                </p:nvCxnSpPr>
                <p:spPr>
                  <a:xfrm>
                    <a:off x="6884257" y="2304424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1" name="Straight Connector 830"/>
                  <p:cNvCxnSpPr/>
                  <p:nvPr/>
                </p:nvCxnSpPr>
                <p:spPr>
                  <a:xfrm>
                    <a:off x="6880567" y="2368652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2" name="Straight Connector 831"/>
                  <p:cNvCxnSpPr/>
                  <p:nvPr/>
                </p:nvCxnSpPr>
                <p:spPr>
                  <a:xfrm>
                    <a:off x="6880567" y="2445412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3" name="Straight Connector 832"/>
                  <p:cNvCxnSpPr/>
                  <p:nvPr/>
                </p:nvCxnSpPr>
                <p:spPr>
                  <a:xfrm>
                    <a:off x="6876875" y="2509640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4" name="Straight Connector 833"/>
                  <p:cNvCxnSpPr/>
                  <p:nvPr/>
                </p:nvCxnSpPr>
                <p:spPr>
                  <a:xfrm>
                    <a:off x="6873185" y="2570734"/>
                    <a:ext cx="13288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5" name="Straight Connector 834"/>
                  <p:cNvCxnSpPr/>
                  <p:nvPr/>
                </p:nvCxnSpPr>
                <p:spPr>
                  <a:xfrm>
                    <a:off x="6873185" y="2638096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6" name="Straight Connector 835"/>
                  <p:cNvCxnSpPr/>
                  <p:nvPr/>
                </p:nvCxnSpPr>
                <p:spPr>
                  <a:xfrm>
                    <a:off x="6869493" y="2707023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7" name="Straight Connector 836"/>
                  <p:cNvCxnSpPr/>
                  <p:nvPr/>
                </p:nvCxnSpPr>
                <p:spPr>
                  <a:xfrm>
                    <a:off x="6876875" y="2775951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8" name="Straight Connector 837"/>
                  <p:cNvCxnSpPr/>
                  <p:nvPr/>
                </p:nvCxnSpPr>
                <p:spPr>
                  <a:xfrm>
                    <a:off x="6880567" y="2843311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9" name="Straight Connector 838"/>
                  <p:cNvCxnSpPr/>
                  <p:nvPr/>
                </p:nvCxnSpPr>
                <p:spPr>
                  <a:xfrm>
                    <a:off x="6880567" y="2912238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0" name="Straight Connector 839"/>
                  <p:cNvCxnSpPr/>
                  <p:nvPr/>
                </p:nvCxnSpPr>
                <p:spPr>
                  <a:xfrm>
                    <a:off x="6884257" y="2976467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1" name="Straight Connector 840"/>
                  <p:cNvCxnSpPr/>
                  <p:nvPr/>
                </p:nvCxnSpPr>
                <p:spPr>
                  <a:xfrm flipH="1">
                    <a:off x="6884257" y="2132105"/>
                    <a:ext cx="12919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05837" name="Group 1062"/>
            <p:cNvGrpSpPr>
              <a:grpSpLocks/>
            </p:cNvGrpSpPr>
            <p:nvPr/>
          </p:nvGrpSpPr>
          <p:grpSpPr bwMode="auto">
            <a:xfrm>
              <a:off x="3857904" y="2759971"/>
              <a:ext cx="1470209" cy="1869141"/>
              <a:chOff x="916173" y="4038600"/>
              <a:chExt cx="1470209" cy="1869141"/>
            </a:xfrm>
          </p:grpSpPr>
          <p:grpSp>
            <p:nvGrpSpPr>
              <p:cNvPr id="206121" name="Group 187"/>
              <p:cNvGrpSpPr>
                <a:grpSpLocks/>
              </p:cNvGrpSpPr>
              <p:nvPr/>
            </p:nvGrpSpPr>
            <p:grpSpPr bwMode="auto">
              <a:xfrm>
                <a:off x="1295400" y="4038600"/>
                <a:ext cx="1052512" cy="355600"/>
                <a:chOff x="4410" y="1365"/>
                <a:chExt cx="663" cy="224"/>
              </a:xfrm>
            </p:grpSpPr>
            <p:sp>
              <p:nvSpPr>
                <p:cNvPr id="1305" name="Rectangle 188"/>
                <p:cNvSpPr>
                  <a:spLocks noChangeArrowheads="1"/>
                </p:cNvSpPr>
                <p:nvPr/>
              </p:nvSpPr>
              <p:spPr bwMode="auto">
                <a:xfrm>
                  <a:off x="4413" y="1500"/>
                  <a:ext cx="495" cy="8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6" name="AutoShape 189"/>
                <p:cNvSpPr>
                  <a:spLocks noChangeArrowheads="1"/>
                </p:cNvSpPr>
                <p:nvPr/>
              </p:nvSpPr>
              <p:spPr bwMode="auto">
                <a:xfrm>
                  <a:off x="4413" y="1368"/>
                  <a:ext cx="663" cy="135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7" name="Freeform 190"/>
                <p:cNvSpPr>
                  <a:spLocks/>
                </p:cNvSpPr>
                <p:nvPr/>
              </p:nvSpPr>
              <p:spPr bwMode="auto">
                <a:xfrm>
                  <a:off x="4904" y="1365"/>
                  <a:ext cx="169" cy="224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8" name="Freeform 191"/>
                <p:cNvSpPr>
                  <a:spLocks/>
                </p:cNvSpPr>
                <p:nvPr/>
              </p:nvSpPr>
              <p:spPr bwMode="auto">
                <a:xfrm>
                  <a:off x="4478" y="1395"/>
                  <a:ext cx="506" cy="80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9" name="Freeform 192"/>
                <p:cNvSpPr>
                  <a:spLocks/>
                </p:cNvSpPr>
                <p:nvPr/>
              </p:nvSpPr>
              <p:spPr bwMode="auto">
                <a:xfrm>
                  <a:off x="4596" y="1391"/>
                  <a:ext cx="293" cy="93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65" name="Straight Connector 1064"/>
              <p:cNvCxnSpPr/>
              <p:nvPr/>
            </p:nvCxnSpPr>
            <p:spPr>
              <a:xfrm flipH="1">
                <a:off x="1181977" y="4380935"/>
                <a:ext cx="355562" cy="495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/>
              <p:cNvCxnSpPr>
                <a:stCxn id="1305" idx="2"/>
              </p:cNvCxnSpPr>
              <p:nvPr/>
            </p:nvCxnSpPr>
            <p:spPr>
              <a:xfrm flipH="1">
                <a:off x="1486744" y="4390457"/>
                <a:ext cx="201592" cy="485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/>
              <p:cNvCxnSpPr/>
              <p:nvPr/>
            </p:nvCxnSpPr>
            <p:spPr>
              <a:xfrm>
                <a:off x="1804211" y="4395218"/>
                <a:ext cx="57144" cy="4919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/>
              <p:cNvCxnSpPr>
                <a:endCxn id="1090" idx="0"/>
              </p:cNvCxnSpPr>
              <p:nvPr/>
            </p:nvCxnSpPr>
            <p:spPr>
              <a:xfrm>
                <a:off x="1943896" y="4419021"/>
                <a:ext cx="274609" cy="457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126" name="Group 1068"/>
              <p:cNvGrpSpPr>
                <a:grpSpLocks/>
              </p:cNvGrpSpPr>
              <p:nvPr/>
            </p:nvGrpSpPr>
            <p:grpSpPr bwMode="auto">
              <a:xfrm>
                <a:off x="916173" y="4876800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304" name="Group 1246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268" name="Rectangle 1267"/>
                  <p:cNvSpPr/>
                  <p:nvPr/>
                </p:nvSpPr>
                <p:spPr>
                  <a:xfrm>
                    <a:off x="6510771" y="3058460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69" name="Straight Connector 1268"/>
                  <p:cNvCxnSpPr/>
                  <p:nvPr/>
                </p:nvCxnSpPr>
                <p:spPr>
                  <a:xfrm flipV="1">
                    <a:off x="6848042" y="3058460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0" name="Rectangle 1269"/>
                  <p:cNvSpPr/>
                  <p:nvPr/>
                </p:nvSpPr>
                <p:spPr>
                  <a:xfrm>
                    <a:off x="6477938" y="3067859"/>
                    <a:ext cx="131327" cy="1190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71" name="Straight Connector 1270"/>
                  <p:cNvCxnSpPr/>
                  <p:nvPr/>
                </p:nvCxnSpPr>
                <p:spPr>
                  <a:xfrm flipV="1">
                    <a:off x="6397352" y="3058460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2" name="Rectangle 1271"/>
                  <p:cNvSpPr/>
                  <p:nvPr/>
                </p:nvSpPr>
                <p:spPr>
                  <a:xfrm>
                    <a:off x="6818195" y="3702304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273" name="Rectangle 1272"/>
                  <p:cNvSpPr/>
                  <p:nvPr/>
                </p:nvSpPr>
                <p:spPr>
                  <a:xfrm>
                    <a:off x="6406305" y="3157151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74" name="Straight Connector 1273"/>
                  <p:cNvCxnSpPr/>
                  <p:nvPr/>
                </p:nvCxnSpPr>
                <p:spPr>
                  <a:xfrm flipV="1">
                    <a:off x="6848042" y="380412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332" name="Group 1274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03" name="Straight Connector 1302"/>
                    <p:cNvCxnSpPr/>
                    <p:nvPr/>
                  </p:nvCxnSpPr>
                  <p:spPr>
                    <a:xfrm flipV="1">
                      <a:off x="7035737" y="2845447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4" name="Straight Connector 1303"/>
                    <p:cNvCxnSpPr/>
                    <p:nvPr/>
                  </p:nvCxnSpPr>
                  <p:spPr>
                    <a:xfrm flipV="1">
                      <a:off x="6582061" y="293473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3" name="Group 1275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01" name="Straight Connector 1300"/>
                    <p:cNvCxnSpPr/>
                    <p:nvPr/>
                  </p:nvCxnSpPr>
                  <p:spPr>
                    <a:xfrm flipV="1">
                      <a:off x="7036218" y="2845378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2" name="Straight Connector 1301"/>
                    <p:cNvCxnSpPr/>
                    <p:nvPr/>
                  </p:nvCxnSpPr>
                  <p:spPr>
                    <a:xfrm flipV="1">
                      <a:off x="6582542" y="2934670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4" name="Group 1276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9" name="Straight Connector 1298"/>
                    <p:cNvCxnSpPr/>
                    <p:nvPr/>
                  </p:nvCxnSpPr>
                  <p:spPr>
                    <a:xfrm flipV="1">
                      <a:off x="7027744" y="2845308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0" name="Straight Connector 1299"/>
                    <p:cNvCxnSpPr/>
                    <p:nvPr/>
                  </p:nvCxnSpPr>
                  <p:spPr>
                    <a:xfrm flipV="1">
                      <a:off x="6583022" y="2934600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5" name="Group 1277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7" name="Straight Connector 1296"/>
                    <p:cNvCxnSpPr/>
                    <p:nvPr/>
                  </p:nvCxnSpPr>
                  <p:spPr>
                    <a:xfrm flipV="1">
                      <a:off x="7028224" y="2842105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8" name="Straight Connector 1297"/>
                    <p:cNvCxnSpPr/>
                    <p:nvPr/>
                  </p:nvCxnSpPr>
                  <p:spPr>
                    <a:xfrm flipV="1">
                      <a:off x="6583501" y="2934530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6" name="Group 1278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5" name="Straight Connector 1294"/>
                    <p:cNvCxnSpPr/>
                    <p:nvPr/>
                  </p:nvCxnSpPr>
                  <p:spPr>
                    <a:xfrm flipV="1">
                      <a:off x="7028703" y="2842036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6" name="Straight Connector 1295"/>
                    <p:cNvCxnSpPr/>
                    <p:nvPr/>
                  </p:nvCxnSpPr>
                  <p:spPr>
                    <a:xfrm flipV="1">
                      <a:off x="6589950" y="2934461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7" name="Group 1279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3" name="Straight Connector 1292"/>
                    <p:cNvCxnSpPr/>
                    <p:nvPr/>
                  </p:nvCxnSpPr>
                  <p:spPr>
                    <a:xfrm flipV="1">
                      <a:off x="7035154" y="2841966"/>
                      <a:ext cx="107450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4" name="Straight Connector 1293"/>
                    <p:cNvCxnSpPr/>
                    <p:nvPr/>
                  </p:nvCxnSpPr>
                  <p:spPr>
                    <a:xfrm flipV="1">
                      <a:off x="6590431" y="2939091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8" name="Group 1280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1" name="Straight Connector 1290"/>
                    <p:cNvCxnSpPr/>
                    <p:nvPr/>
                  </p:nvCxnSpPr>
                  <p:spPr>
                    <a:xfrm flipV="1">
                      <a:off x="7035633" y="2841896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2" name="Straight Connector 1291"/>
                    <p:cNvCxnSpPr/>
                    <p:nvPr/>
                  </p:nvCxnSpPr>
                  <p:spPr>
                    <a:xfrm flipV="1">
                      <a:off x="6581958" y="2939021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9" name="Group 1281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89" name="Straight Connector 1288"/>
                    <p:cNvCxnSpPr/>
                    <p:nvPr/>
                  </p:nvCxnSpPr>
                  <p:spPr>
                    <a:xfrm flipV="1">
                      <a:off x="7036113" y="2841827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0" name="Straight Connector 1289"/>
                    <p:cNvCxnSpPr/>
                    <p:nvPr/>
                  </p:nvCxnSpPr>
                  <p:spPr>
                    <a:xfrm flipV="1">
                      <a:off x="6582437" y="2938952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40" name="Group 1282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87" name="Straight Connector 1286"/>
                    <p:cNvCxnSpPr/>
                    <p:nvPr/>
                  </p:nvCxnSpPr>
                  <p:spPr>
                    <a:xfrm flipV="1">
                      <a:off x="7027639" y="2846456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8" name="Straight Connector 1287"/>
                    <p:cNvCxnSpPr/>
                    <p:nvPr/>
                  </p:nvCxnSpPr>
                  <p:spPr>
                    <a:xfrm flipV="1">
                      <a:off x="6582918" y="293888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41" name="Group 1283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85" name="Straight Connector 1284"/>
                    <p:cNvCxnSpPr/>
                    <p:nvPr/>
                  </p:nvCxnSpPr>
                  <p:spPr>
                    <a:xfrm flipV="1">
                      <a:off x="7028118" y="2846387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6" name="Straight Connector 1285"/>
                    <p:cNvCxnSpPr/>
                    <p:nvPr/>
                  </p:nvCxnSpPr>
                  <p:spPr>
                    <a:xfrm flipV="1">
                      <a:off x="6583398" y="293881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305" name="Group 1247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306" name="Group 1248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263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247" y="2995546"/>
                      <a:ext cx="54259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4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247" y="2920353"/>
                      <a:ext cx="668090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5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0529" y="2921920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6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9143" y="2936018"/>
                      <a:ext cx="516753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7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30948" y="2932885"/>
                      <a:ext cx="295288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250" name="Straight Connector 1249"/>
                  <p:cNvCxnSpPr/>
                  <p:nvPr/>
                </p:nvCxnSpPr>
                <p:spPr>
                  <a:xfrm flipH="1">
                    <a:off x="6998701" y="2125084"/>
                    <a:ext cx="11074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1" name="Straight Connector 1250"/>
                  <p:cNvCxnSpPr/>
                  <p:nvPr/>
                </p:nvCxnSpPr>
                <p:spPr>
                  <a:xfrm>
                    <a:off x="6884278" y="2303669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2" name="Straight Connector 1251"/>
                  <p:cNvCxnSpPr/>
                  <p:nvPr/>
                </p:nvCxnSpPr>
                <p:spPr>
                  <a:xfrm>
                    <a:off x="6880586" y="2367896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3" name="Straight Connector 1252"/>
                  <p:cNvCxnSpPr/>
                  <p:nvPr/>
                </p:nvCxnSpPr>
                <p:spPr>
                  <a:xfrm>
                    <a:off x="6880586" y="2444657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Straight Connector 1253"/>
                  <p:cNvCxnSpPr/>
                  <p:nvPr/>
                </p:nvCxnSpPr>
                <p:spPr>
                  <a:xfrm>
                    <a:off x="6876896" y="2508884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5" name="Straight Connector 1254"/>
                  <p:cNvCxnSpPr/>
                  <p:nvPr/>
                </p:nvCxnSpPr>
                <p:spPr>
                  <a:xfrm>
                    <a:off x="6873204" y="2569979"/>
                    <a:ext cx="13288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6" name="Straight Connector 1255"/>
                  <p:cNvCxnSpPr/>
                  <p:nvPr/>
                </p:nvCxnSpPr>
                <p:spPr>
                  <a:xfrm>
                    <a:off x="6873204" y="2637340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7" name="Straight Connector 1256"/>
                  <p:cNvCxnSpPr/>
                  <p:nvPr/>
                </p:nvCxnSpPr>
                <p:spPr>
                  <a:xfrm>
                    <a:off x="6869514" y="2706267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8" name="Straight Connector 1257"/>
                  <p:cNvCxnSpPr/>
                  <p:nvPr/>
                </p:nvCxnSpPr>
                <p:spPr>
                  <a:xfrm>
                    <a:off x="6876896" y="2775195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9" name="Straight Connector 1258"/>
                  <p:cNvCxnSpPr/>
                  <p:nvPr/>
                </p:nvCxnSpPr>
                <p:spPr>
                  <a:xfrm>
                    <a:off x="6880586" y="2842556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0" name="Straight Connector 1259"/>
                  <p:cNvCxnSpPr/>
                  <p:nvPr/>
                </p:nvCxnSpPr>
                <p:spPr>
                  <a:xfrm>
                    <a:off x="6880586" y="2911483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Straight Connector 1260"/>
                  <p:cNvCxnSpPr/>
                  <p:nvPr/>
                </p:nvCxnSpPr>
                <p:spPr>
                  <a:xfrm>
                    <a:off x="6884278" y="2975711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2" name="Straight Connector 1261"/>
                  <p:cNvCxnSpPr/>
                  <p:nvPr/>
                </p:nvCxnSpPr>
                <p:spPr>
                  <a:xfrm flipH="1">
                    <a:off x="6884278" y="2131351"/>
                    <a:ext cx="12918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127" name="Group 1069"/>
              <p:cNvGrpSpPr>
                <a:grpSpLocks/>
              </p:cNvGrpSpPr>
              <p:nvPr/>
            </p:nvGrpSpPr>
            <p:grpSpPr bwMode="auto">
              <a:xfrm>
                <a:off x="1301655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246" name="Group 1188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210" name="Rectangle 1209"/>
                  <p:cNvSpPr/>
                  <p:nvPr/>
                </p:nvSpPr>
                <p:spPr>
                  <a:xfrm>
                    <a:off x="6517190" y="3058462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11" name="Straight Connector 1210"/>
                  <p:cNvCxnSpPr/>
                  <p:nvPr/>
                </p:nvCxnSpPr>
                <p:spPr>
                  <a:xfrm flipV="1">
                    <a:off x="6854463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2" name="Rectangle 1211"/>
                  <p:cNvSpPr/>
                  <p:nvPr/>
                </p:nvSpPr>
                <p:spPr>
                  <a:xfrm>
                    <a:off x="6484359" y="3067861"/>
                    <a:ext cx="131327" cy="1190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13" name="Straight Connector 1212"/>
                  <p:cNvCxnSpPr/>
                  <p:nvPr/>
                </p:nvCxnSpPr>
                <p:spPr>
                  <a:xfrm flipV="1">
                    <a:off x="6403770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4" name="Rectangle 1213"/>
                  <p:cNvSpPr/>
                  <p:nvPr/>
                </p:nvSpPr>
                <p:spPr>
                  <a:xfrm>
                    <a:off x="6824616" y="370230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215" name="Rectangle 1214"/>
                  <p:cNvSpPr/>
                  <p:nvPr/>
                </p:nvSpPr>
                <p:spPr>
                  <a:xfrm>
                    <a:off x="6412726" y="3157153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16" name="Straight Connector 1215"/>
                  <p:cNvCxnSpPr/>
                  <p:nvPr/>
                </p:nvCxnSpPr>
                <p:spPr>
                  <a:xfrm flipV="1">
                    <a:off x="6854463" y="380413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274" name="Group 1216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45" name="Straight Connector 1244"/>
                    <p:cNvCxnSpPr/>
                    <p:nvPr/>
                  </p:nvCxnSpPr>
                  <p:spPr>
                    <a:xfrm flipV="1">
                      <a:off x="7036188" y="2845449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6" name="Straight Connector 1245"/>
                    <p:cNvCxnSpPr/>
                    <p:nvPr/>
                  </p:nvCxnSpPr>
                  <p:spPr>
                    <a:xfrm flipV="1">
                      <a:off x="6582512" y="2934741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5" name="Group 1217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43" name="Straight Connector 1242"/>
                    <p:cNvCxnSpPr/>
                    <p:nvPr/>
                  </p:nvCxnSpPr>
                  <p:spPr>
                    <a:xfrm flipV="1">
                      <a:off x="7036669" y="284538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4" name="Straight Connector 1243"/>
                    <p:cNvCxnSpPr/>
                    <p:nvPr/>
                  </p:nvCxnSpPr>
                  <p:spPr>
                    <a:xfrm flipV="1">
                      <a:off x="6582993" y="2934672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6" name="Group 1218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41" name="Straight Connector 1240"/>
                    <p:cNvCxnSpPr/>
                    <p:nvPr/>
                  </p:nvCxnSpPr>
                  <p:spPr>
                    <a:xfrm flipV="1">
                      <a:off x="7028194" y="284531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2" name="Straight Connector 1241"/>
                    <p:cNvCxnSpPr/>
                    <p:nvPr/>
                  </p:nvCxnSpPr>
                  <p:spPr>
                    <a:xfrm flipV="1">
                      <a:off x="6583473" y="293460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7" name="Group 1219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9" name="Straight Connector 1238"/>
                    <p:cNvCxnSpPr/>
                    <p:nvPr/>
                  </p:nvCxnSpPr>
                  <p:spPr>
                    <a:xfrm flipV="1">
                      <a:off x="7028673" y="284210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0" name="Straight Connector 1239"/>
                    <p:cNvCxnSpPr/>
                    <p:nvPr/>
                  </p:nvCxnSpPr>
                  <p:spPr>
                    <a:xfrm flipV="1">
                      <a:off x="6589922" y="2934532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8" name="Group 1220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7" name="Straight Connector 1236"/>
                    <p:cNvCxnSpPr/>
                    <p:nvPr/>
                  </p:nvCxnSpPr>
                  <p:spPr>
                    <a:xfrm flipV="1">
                      <a:off x="7035122" y="2842038"/>
                      <a:ext cx="107450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8" name="Straight Connector 1237"/>
                    <p:cNvCxnSpPr/>
                    <p:nvPr/>
                  </p:nvCxnSpPr>
                  <p:spPr>
                    <a:xfrm flipV="1">
                      <a:off x="6590401" y="293446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9" name="Group 1221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5" name="Straight Connector 1234"/>
                    <p:cNvCxnSpPr/>
                    <p:nvPr/>
                  </p:nvCxnSpPr>
                  <p:spPr>
                    <a:xfrm flipV="1">
                      <a:off x="7035603" y="284196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6" name="Straight Connector 1235"/>
                    <p:cNvCxnSpPr/>
                    <p:nvPr/>
                  </p:nvCxnSpPr>
                  <p:spPr>
                    <a:xfrm flipV="1">
                      <a:off x="6590882" y="293909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80" name="Group 1222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3" name="Straight Connector 1232"/>
                    <p:cNvCxnSpPr/>
                    <p:nvPr/>
                  </p:nvCxnSpPr>
                  <p:spPr>
                    <a:xfrm flipV="1">
                      <a:off x="7036083" y="284189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4" name="Straight Connector 1233"/>
                    <p:cNvCxnSpPr/>
                    <p:nvPr/>
                  </p:nvCxnSpPr>
                  <p:spPr>
                    <a:xfrm flipV="1">
                      <a:off x="6582407" y="2939023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81" name="Group 1223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1" name="Straight Connector 1230"/>
                    <p:cNvCxnSpPr/>
                    <p:nvPr/>
                  </p:nvCxnSpPr>
                  <p:spPr>
                    <a:xfrm flipV="1">
                      <a:off x="7036562" y="284182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2" name="Straight Connector 1231"/>
                    <p:cNvCxnSpPr/>
                    <p:nvPr/>
                  </p:nvCxnSpPr>
                  <p:spPr>
                    <a:xfrm flipV="1">
                      <a:off x="6582886" y="2938954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82" name="Group 1224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29" name="Straight Connector 1228"/>
                    <p:cNvCxnSpPr/>
                    <p:nvPr/>
                  </p:nvCxnSpPr>
                  <p:spPr>
                    <a:xfrm flipV="1">
                      <a:off x="7028090" y="2846458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0" name="Straight Connector 1229"/>
                    <p:cNvCxnSpPr/>
                    <p:nvPr/>
                  </p:nvCxnSpPr>
                  <p:spPr>
                    <a:xfrm flipV="1">
                      <a:off x="6583368" y="293888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83" name="Group 1225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27" name="Straight Connector 1226"/>
                    <p:cNvCxnSpPr/>
                    <p:nvPr/>
                  </p:nvCxnSpPr>
                  <p:spPr>
                    <a:xfrm flipV="1">
                      <a:off x="7028570" y="284638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8" name="Straight Connector 1227"/>
                    <p:cNvCxnSpPr/>
                    <p:nvPr/>
                  </p:nvCxnSpPr>
                  <p:spPr>
                    <a:xfrm flipV="1">
                      <a:off x="6589816" y="2938815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247" name="Group 1189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248" name="Group 1190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205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805" y="2995548"/>
                      <a:ext cx="542590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6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805" y="2920355"/>
                      <a:ext cx="668087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7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1087" y="2921922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8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9699" y="2936020"/>
                      <a:ext cx="516753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9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31506" y="2932887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92" name="Straight Connector 1191"/>
                  <p:cNvCxnSpPr/>
                  <p:nvPr/>
                </p:nvCxnSpPr>
                <p:spPr>
                  <a:xfrm flipH="1">
                    <a:off x="7006641" y="2125086"/>
                    <a:ext cx="11072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3" name="Straight Connector 1192"/>
                  <p:cNvCxnSpPr/>
                  <p:nvPr/>
                </p:nvCxnSpPr>
                <p:spPr>
                  <a:xfrm>
                    <a:off x="6884834" y="230367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4" name="Straight Connector 1193"/>
                  <p:cNvCxnSpPr/>
                  <p:nvPr/>
                </p:nvCxnSpPr>
                <p:spPr>
                  <a:xfrm>
                    <a:off x="6881144" y="236789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5" name="Straight Connector 1194"/>
                  <p:cNvCxnSpPr/>
                  <p:nvPr/>
                </p:nvCxnSpPr>
                <p:spPr>
                  <a:xfrm>
                    <a:off x="6881144" y="244465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6" name="Straight Connector 1195"/>
                  <p:cNvCxnSpPr/>
                  <p:nvPr/>
                </p:nvCxnSpPr>
                <p:spPr>
                  <a:xfrm>
                    <a:off x="6877452" y="250888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Straight Connector 1196"/>
                  <p:cNvCxnSpPr/>
                  <p:nvPr/>
                </p:nvCxnSpPr>
                <p:spPr>
                  <a:xfrm>
                    <a:off x="6873762" y="2569981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8" name="Straight Connector 1197"/>
                  <p:cNvCxnSpPr/>
                  <p:nvPr/>
                </p:nvCxnSpPr>
                <p:spPr>
                  <a:xfrm>
                    <a:off x="6873762" y="263734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9" name="Straight Connector 1198"/>
                  <p:cNvCxnSpPr/>
                  <p:nvPr/>
                </p:nvCxnSpPr>
                <p:spPr>
                  <a:xfrm>
                    <a:off x="6870070" y="270626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0" name="Straight Connector 1199"/>
                  <p:cNvCxnSpPr/>
                  <p:nvPr/>
                </p:nvCxnSpPr>
                <p:spPr>
                  <a:xfrm>
                    <a:off x="6877452" y="277519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1" name="Straight Connector 1200"/>
                  <p:cNvCxnSpPr/>
                  <p:nvPr/>
                </p:nvCxnSpPr>
                <p:spPr>
                  <a:xfrm>
                    <a:off x="6881144" y="284255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2" name="Straight Connector 1201"/>
                  <p:cNvCxnSpPr/>
                  <p:nvPr/>
                </p:nvCxnSpPr>
                <p:spPr>
                  <a:xfrm>
                    <a:off x="6881144" y="291148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3" name="Straight Connector 1202"/>
                  <p:cNvCxnSpPr/>
                  <p:nvPr/>
                </p:nvCxnSpPr>
                <p:spPr>
                  <a:xfrm>
                    <a:off x="6884834" y="297571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4" name="Straight Connector 1203"/>
                  <p:cNvCxnSpPr/>
                  <p:nvPr/>
                </p:nvCxnSpPr>
                <p:spPr>
                  <a:xfrm flipH="1">
                    <a:off x="6884834" y="2131353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128" name="Group 1070"/>
              <p:cNvGrpSpPr>
                <a:grpSpLocks/>
              </p:cNvGrpSpPr>
              <p:nvPr/>
            </p:nvGrpSpPr>
            <p:grpSpPr bwMode="auto">
              <a:xfrm>
                <a:off x="1678171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188" name="Group 1130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152" name="Rectangle 1151"/>
                  <p:cNvSpPr/>
                  <p:nvPr/>
                </p:nvSpPr>
                <p:spPr>
                  <a:xfrm>
                    <a:off x="6510622" y="3058462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153" name="Straight Connector 1152"/>
                  <p:cNvCxnSpPr/>
                  <p:nvPr/>
                </p:nvCxnSpPr>
                <p:spPr>
                  <a:xfrm flipV="1">
                    <a:off x="6847894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54" name="Rectangle 1153"/>
                  <p:cNvSpPr/>
                  <p:nvPr/>
                </p:nvSpPr>
                <p:spPr>
                  <a:xfrm>
                    <a:off x="6477789" y="3067861"/>
                    <a:ext cx="131327" cy="1190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155" name="Straight Connector 1154"/>
                  <p:cNvCxnSpPr/>
                  <p:nvPr/>
                </p:nvCxnSpPr>
                <p:spPr>
                  <a:xfrm flipV="1">
                    <a:off x="6397203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56" name="Rectangle 1155"/>
                  <p:cNvSpPr/>
                  <p:nvPr/>
                </p:nvSpPr>
                <p:spPr>
                  <a:xfrm>
                    <a:off x="6818047" y="370230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157" name="Rectangle 1156"/>
                  <p:cNvSpPr/>
                  <p:nvPr/>
                </p:nvSpPr>
                <p:spPr>
                  <a:xfrm>
                    <a:off x="6406156" y="3157153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158" name="Straight Connector 1157"/>
                  <p:cNvCxnSpPr/>
                  <p:nvPr/>
                </p:nvCxnSpPr>
                <p:spPr>
                  <a:xfrm flipV="1">
                    <a:off x="6847894" y="380413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216" name="Group 1158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87" name="Straight Connector 1186"/>
                    <p:cNvCxnSpPr/>
                    <p:nvPr/>
                  </p:nvCxnSpPr>
                  <p:spPr>
                    <a:xfrm flipV="1">
                      <a:off x="7029619" y="2845449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8" name="Straight Connector 1187"/>
                    <p:cNvCxnSpPr/>
                    <p:nvPr/>
                  </p:nvCxnSpPr>
                  <p:spPr>
                    <a:xfrm flipV="1">
                      <a:off x="6581912" y="2934741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17" name="Group 1159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85" name="Straight Connector 1184"/>
                    <p:cNvCxnSpPr/>
                    <p:nvPr/>
                  </p:nvCxnSpPr>
                  <p:spPr>
                    <a:xfrm flipV="1">
                      <a:off x="7036069" y="284538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6" name="Straight Connector 1185"/>
                    <p:cNvCxnSpPr/>
                    <p:nvPr/>
                  </p:nvCxnSpPr>
                  <p:spPr>
                    <a:xfrm flipV="1">
                      <a:off x="6582394" y="2934672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18" name="Group 1160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83" name="Straight Connector 1182"/>
                    <p:cNvCxnSpPr/>
                    <p:nvPr/>
                  </p:nvCxnSpPr>
                  <p:spPr>
                    <a:xfrm flipV="1">
                      <a:off x="7027596" y="284531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4" name="Straight Connector 1183"/>
                    <p:cNvCxnSpPr/>
                    <p:nvPr/>
                  </p:nvCxnSpPr>
                  <p:spPr>
                    <a:xfrm flipV="1">
                      <a:off x="6582873" y="2934602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19" name="Group 1161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81" name="Straight Connector 1180"/>
                    <p:cNvCxnSpPr/>
                    <p:nvPr/>
                  </p:nvCxnSpPr>
                  <p:spPr>
                    <a:xfrm flipV="1">
                      <a:off x="7028075" y="284210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2" name="Straight Connector 1181"/>
                    <p:cNvCxnSpPr/>
                    <p:nvPr/>
                  </p:nvCxnSpPr>
                  <p:spPr>
                    <a:xfrm flipV="1">
                      <a:off x="6583353" y="2934532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0" name="Group 1162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9" name="Straight Connector 1178"/>
                    <p:cNvCxnSpPr/>
                    <p:nvPr/>
                  </p:nvCxnSpPr>
                  <p:spPr>
                    <a:xfrm flipV="1">
                      <a:off x="7028555" y="284203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0" name="Straight Connector 1179"/>
                    <p:cNvCxnSpPr/>
                    <p:nvPr/>
                  </p:nvCxnSpPr>
                  <p:spPr>
                    <a:xfrm flipV="1">
                      <a:off x="6589801" y="2934463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1" name="Group 1163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7" name="Straight Connector 1176"/>
                    <p:cNvCxnSpPr/>
                    <p:nvPr/>
                  </p:nvCxnSpPr>
                  <p:spPr>
                    <a:xfrm flipV="1">
                      <a:off x="7029036" y="284196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8" name="Straight Connector 1177"/>
                    <p:cNvCxnSpPr/>
                    <p:nvPr/>
                  </p:nvCxnSpPr>
                  <p:spPr>
                    <a:xfrm flipV="1">
                      <a:off x="6590283" y="2939093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2" name="Group 1164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5" name="Straight Connector 1174"/>
                    <p:cNvCxnSpPr/>
                    <p:nvPr/>
                  </p:nvCxnSpPr>
                  <p:spPr>
                    <a:xfrm flipV="1">
                      <a:off x="7029515" y="2841898"/>
                      <a:ext cx="119388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6" name="Straight Connector 1175"/>
                    <p:cNvCxnSpPr/>
                    <p:nvPr/>
                  </p:nvCxnSpPr>
                  <p:spPr>
                    <a:xfrm flipV="1">
                      <a:off x="6581809" y="293902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3" name="Group 1165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3" name="Straight Connector 1172"/>
                    <p:cNvCxnSpPr/>
                    <p:nvPr/>
                  </p:nvCxnSpPr>
                  <p:spPr>
                    <a:xfrm flipV="1">
                      <a:off x="7035964" y="284182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4" name="Straight Connector 1173"/>
                    <p:cNvCxnSpPr/>
                    <p:nvPr/>
                  </p:nvCxnSpPr>
                  <p:spPr>
                    <a:xfrm flipV="1">
                      <a:off x="6582288" y="2938954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4" name="Group 1166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1" name="Straight Connector 1170"/>
                    <p:cNvCxnSpPr/>
                    <p:nvPr/>
                  </p:nvCxnSpPr>
                  <p:spPr>
                    <a:xfrm flipV="1">
                      <a:off x="7027490" y="2846458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2" name="Straight Connector 1171"/>
                    <p:cNvCxnSpPr/>
                    <p:nvPr/>
                  </p:nvCxnSpPr>
                  <p:spPr>
                    <a:xfrm flipV="1">
                      <a:off x="6582770" y="2938884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5" name="Group 1167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69" name="Straight Connector 1168"/>
                    <p:cNvCxnSpPr/>
                    <p:nvPr/>
                  </p:nvCxnSpPr>
                  <p:spPr>
                    <a:xfrm flipV="1">
                      <a:off x="7027970" y="284638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0" name="Straight Connector 1169"/>
                    <p:cNvCxnSpPr/>
                    <p:nvPr/>
                  </p:nvCxnSpPr>
                  <p:spPr>
                    <a:xfrm flipV="1">
                      <a:off x="6583249" y="293881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189" name="Group 1131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190" name="Group 1132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147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063" y="2995548"/>
                      <a:ext cx="54259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8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063" y="2920355"/>
                      <a:ext cx="668090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9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0345" y="2921922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0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8959" y="2936020"/>
                      <a:ext cx="516753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1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30764" y="2932887"/>
                      <a:ext cx="295288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34" name="Straight Connector 1133"/>
                  <p:cNvCxnSpPr/>
                  <p:nvPr/>
                </p:nvCxnSpPr>
                <p:spPr>
                  <a:xfrm flipH="1">
                    <a:off x="6998518" y="2125086"/>
                    <a:ext cx="11074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Straight Connector 1134"/>
                  <p:cNvCxnSpPr/>
                  <p:nvPr/>
                </p:nvCxnSpPr>
                <p:spPr>
                  <a:xfrm>
                    <a:off x="6876712" y="230367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Straight Connector 1135"/>
                  <p:cNvCxnSpPr/>
                  <p:nvPr/>
                </p:nvCxnSpPr>
                <p:spPr>
                  <a:xfrm>
                    <a:off x="6873020" y="2367898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Straight Connector 1136"/>
                  <p:cNvCxnSpPr/>
                  <p:nvPr/>
                </p:nvCxnSpPr>
                <p:spPr>
                  <a:xfrm>
                    <a:off x="6873020" y="244465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Straight Connector 1137"/>
                  <p:cNvCxnSpPr/>
                  <p:nvPr/>
                </p:nvCxnSpPr>
                <p:spPr>
                  <a:xfrm>
                    <a:off x="6869330" y="250888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Straight Connector 1138"/>
                  <p:cNvCxnSpPr/>
                  <p:nvPr/>
                </p:nvCxnSpPr>
                <p:spPr>
                  <a:xfrm>
                    <a:off x="6865638" y="2569981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Straight Connector 1139"/>
                  <p:cNvCxnSpPr/>
                  <p:nvPr/>
                </p:nvCxnSpPr>
                <p:spPr>
                  <a:xfrm>
                    <a:off x="6865638" y="263734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Straight Connector 1140"/>
                  <p:cNvCxnSpPr/>
                  <p:nvPr/>
                </p:nvCxnSpPr>
                <p:spPr>
                  <a:xfrm>
                    <a:off x="6861948" y="270626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Straight Connector 1141"/>
                  <p:cNvCxnSpPr/>
                  <p:nvPr/>
                </p:nvCxnSpPr>
                <p:spPr>
                  <a:xfrm>
                    <a:off x="6869330" y="277519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3" name="Straight Connector 1142"/>
                  <p:cNvCxnSpPr/>
                  <p:nvPr/>
                </p:nvCxnSpPr>
                <p:spPr>
                  <a:xfrm>
                    <a:off x="6873020" y="2842558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4" name="Straight Connector 1143"/>
                  <p:cNvCxnSpPr/>
                  <p:nvPr/>
                </p:nvCxnSpPr>
                <p:spPr>
                  <a:xfrm>
                    <a:off x="6873020" y="2911485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5" name="Straight Connector 1144"/>
                  <p:cNvCxnSpPr/>
                  <p:nvPr/>
                </p:nvCxnSpPr>
                <p:spPr>
                  <a:xfrm>
                    <a:off x="6876712" y="297571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6" name="Straight Connector 1145"/>
                  <p:cNvCxnSpPr/>
                  <p:nvPr/>
                </p:nvCxnSpPr>
                <p:spPr>
                  <a:xfrm flipH="1">
                    <a:off x="6876712" y="2131353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129" name="Group 1071"/>
              <p:cNvGrpSpPr>
                <a:grpSpLocks/>
              </p:cNvGrpSpPr>
              <p:nvPr/>
            </p:nvGrpSpPr>
            <p:grpSpPr bwMode="auto">
              <a:xfrm>
                <a:off x="2054687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130" name="Group 1072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094" name="Rectangle 1093"/>
                  <p:cNvSpPr/>
                  <p:nvPr/>
                </p:nvSpPr>
                <p:spPr>
                  <a:xfrm>
                    <a:off x="6510022" y="3058462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95" name="Straight Connector 1094"/>
                  <p:cNvCxnSpPr/>
                  <p:nvPr/>
                </p:nvCxnSpPr>
                <p:spPr>
                  <a:xfrm flipV="1">
                    <a:off x="6847296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6" name="Rectangle 1095"/>
                  <p:cNvSpPr/>
                  <p:nvPr/>
                </p:nvSpPr>
                <p:spPr>
                  <a:xfrm>
                    <a:off x="6477192" y="3067861"/>
                    <a:ext cx="131327" cy="1190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97" name="Straight Connector 1096"/>
                  <p:cNvCxnSpPr/>
                  <p:nvPr/>
                </p:nvCxnSpPr>
                <p:spPr>
                  <a:xfrm flipV="1">
                    <a:off x="6396603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8" name="Rectangle 1097"/>
                  <p:cNvSpPr/>
                  <p:nvPr/>
                </p:nvSpPr>
                <p:spPr>
                  <a:xfrm>
                    <a:off x="6817449" y="370230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099" name="Rectangle 1098"/>
                  <p:cNvSpPr/>
                  <p:nvPr/>
                </p:nvSpPr>
                <p:spPr>
                  <a:xfrm>
                    <a:off x="6405558" y="3157153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100" name="Straight Connector 1099"/>
                  <p:cNvCxnSpPr/>
                  <p:nvPr/>
                </p:nvCxnSpPr>
                <p:spPr>
                  <a:xfrm flipV="1">
                    <a:off x="6847296" y="380413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158" name="Group 1100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9" name="Straight Connector 1128"/>
                    <p:cNvCxnSpPr/>
                    <p:nvPr/>
                  </p:nvCxnSpPr>
                  <p:spPr>
                    <a:xfrm flipV="1">
                      <a:off x="7029021" y="2845449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>
                    <a:xfrm flipV="1">
                      <a:off x="6581315" y="2934741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59" name="Group 1101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7" name="Straight Connector 1126"/>
                    <p:cNvCxnSpPr/>
                    <p:nvPr/>
                  </p:nvCxnSpPr>
                  <p:spPr>
                    <a:xfrm flipV="1">
                      <a:off x="7029502" y="2845380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8" name="Straight Connector 1127"/>
                    <p:cNvCxnSpPr/>
                    <p:nvPr/>
                  </p:nvCxnSpPr>
                  <p:spPr>
                    <a:xfrm flipV="1">
                      <a:off x="6581796" y="2934672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0" name="Group 1102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5" name="Straight Connector 1124"/>
                    <p:cNvCxnSpPr/>
                    <p:nvPr/>
                  </p:nvCxnSpPr>
                  <p:spPr>
                    <a:xfrm flipV="1">
                      <a:off x="7026996" y="284531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6" name="Straight Connector 1125"/>
                    <p:cNvCxnSpPr/>
                    <p:nvPr/>
                  </p:nvCxnSpPr>
                  <p:spPr>
                    <a:xfrm flipV="1">
                      <a:off x="6582275" y="293460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1" name="Group 1103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3" name="Straight Connector 1122"/>
                    <p:cNvCxnSpPr/>
                    <p:nvPr/>
                  </p:nvCxnSpPr>
                  <p:spPr>
                    <a:xfrm flipV="1">
                      <a:off x="7027475" y="284210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4" name="Straight Connector 1123"/>
                    <p:cNvCxnSpPr/>
                    <p:nvPr/>
                  </p:nvCxnSpPr>
                  <p:spPr>
                    <a:xfrm flipV="1">
                      <a:off x="6582755" y="293453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2" name="Group 1104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1" name="Straight Connector 1120"/>
                    <p:cNvCxnSpPr/>
                    <p:nvPr/>
                  </p:nvCxnSpPr>
                  <p:spPr>
                    <a:xfrm flipV="1">
                      <a:off x="7027955" y="284203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2" name="Straight Connector 1121"/>
                    <p:cNvCxnSpPr/>
                    <p:nvPr/>
                  </p:nvCxnSpPr>
                  <p:spPr>
                    <a:xfrm flipV="1">
                      <a:off x="6583234" y="293446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3" name="Group 1105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9" name="Straight Connector 1118"/>
                    <p:cNvCxnSpPr/>
                    <p:nvPr/>
                  </p:nvCxnSpPr>
                  <p:spPr>
                    <a:xfrm flipV="1">
                      <a:off x="7028436" y="284196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0" name="Straight Connector 1119"/>
                    <p:cNvCxnSpPr/>
                    <p:nvPr/>
                  </p:nvCxnSpPr>
                  <p:spPr>
                    <a:xfrm flipV="1">
                      <a:off x="6589685" y="2939093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4" name="Group 1106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7" name="Straight Connector 1116"/>
                    <p:cNvCxnSpPr/>
                    <p:nvPr/>
                  </p:nvCxnSpPr>
                  <p:spPr>
                    <a:xfrm flipV="1">
                      <a:off x="7028916" y="284189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8" name="Straight Connector 1117"/>
                    <p:cNvCxnSpPr/>
                    <p:nvPr/>
                  </p:nvCxnSpPr>
                  <p:spPr>
                    <a:xfrm flipV="1">
                      <a:off x="6581209" y="293902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5" name="Group 1107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5" name="Straight Connector 1114"/>
                    <p:cNvCxnSpPr/>
                    <p:nvPr/>
                  </p:nvCxnSpPr>
                  <p:spPr>
                    <a:xfrm flipV="1">
                      <a:off x="7029395" y="2841829"/>
                      <a:ext cx="119388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6" name="Straight Connector 1115"/>
                    <p:cNvCxnSpPr/>
                    <p:nvPr/>
                  </p:nvCxnSpPr>
                  <p:spPr>
                    <a:xfrm flipV="1">
                      <a:off x="6581689" y="293895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6" name="Group 1108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3" name="Straight Connector 1112"/>
                    <p:cNvCxnSpPr/>
                    <p:nvPr/>
                  </p:nvCxnSpPr>
                  <p:spPr>
                    <a:xfrm flipV="1">
                      <a:off x="7026892" y="2846458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4" name="Straight Connector 1113"/>
                    <p:cNvCxnSpPr/>
                    <p:nvPr/>
                  </p:nvCxnSpPr>
                  <p:spPr>
                    <a:xfrm flipV="1">
                      <a:off x="6582170" y="293888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7" name="Group 1109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1" name="Straight Connector 1110"/>
                    <p:cNvCxnSpPr/>
                    <p:nvPr/>
                  </p:nvCxnSpPr>
                  <p:spPr>
                    <a:xfrm flipV="1">
                      <a:off x="7027372" y="284638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2" name="Straight Connector 1111"/>
                    <p:cNvCxnSpPr/>
                    <p:nvPr/>
                  </p:nvCxnSpPr>
                  <p:spPr>
                    <a:xfrm flipV="1">
                      <a:off x="6582649" y="293881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131" name="Group 1073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132" name="Group 1074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089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941" y="2995548"/>
                      <a:ext cx="54997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0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941" y="2920355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1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606" y="2921922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2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836" y="2936020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3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643" y="2932887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076" name="Straight Connector 1075"/>
                  <p:cNvCxnSpPr/>
                  <p:nvPr/>
                </p:nvCxnSpPr>
                <p:spPr>
                  <a:xfrm flipH="1">
                    <a:off x="6997778" y="2125086"/>
                    <a:ext cx="11072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7" name="Straight Connector 1076"/>
                  <p:cNvCxnSpPr/>
                  <p:nvPr/>
                </p:nvCxnSpPr>
                <p:spPr>
                  <a:xfrm>
                    <a:off x="6875971" y="230367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8" name="Straight Connector 1077"/>
                  <p:cNvCxnSpPr/>
                  <p:nvPr/>
                </p:nvCxnSpPr>
                <p:spPr>
                  <a:xfrm>
                    <a:off x="6872281" y="236789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9" name="Straight Connector 1078"/>
                  <p:cNvCxnSpPr/>
                  <p:nvPr/>
                </p:nvCxnSpPr>
                <p:spPr>
                  <a:xfrm>
                    <a:off x="6872281" y="244465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0" name="Straight Connector 1079"/>
                  <p:cNvCxnSpPr/>
                  <p:nvPr/>
                </p:nvCxnSpPr>
                <p:spPr>
                  <a:xfrm>
                    <a:off x="6868588" y="250888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1" name="Straight Connector 1080"/>
                  <p:cNvCxnSpPr/>
                  <p:nvPr/>
                </p:nvCxnSpPr>
                <p:spPr>
                  <a:xfrm>
                    <a:off x="6864898" y="2569981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2" name="Straight Connector 1081"/>
                  <p:cNvCxnSpPr/>
                  <p:nvPr/>
                </p:nvCxnSpPr>
                <p:spPr>
                  <a:xfrm>
                    <a:off x="6864898" y="263734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3" name="Straight Connector 1082"/>
                  <p:cNvCxnSpPr/>
                  <p:nvPr/>
                </p:nvCxnSpPr>
                <p:spPr>
                  <a:xfrm>
                    <a:off x="6861206" y="270626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4" name="Straight Connector 1083"/>
                  <p:cNvCxnSpPr/>
                  <p:nvPr/>
                </p:nvCxnSpPr>
                <p:spPr>
                  <a:xfrm>
                    <a:off x="6868588" y="277519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5" name="Straight Connector 1084"/>
                  <p:cNvCxnSpPr/>
                  <p:nvPr/>
                </p:nvCxnSpPr>
                <p:spPr>
                  <a:xfrm>
                    <a:off x="6872281" y="284255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6" name="Straight Connector 1085"/>
                  <p:cNvCxnSpPr/>
                  <p:nvPr/>
                </p:nvCxnSpPr>
                <p:spPr>
                  <a:xfrm>
                    <a:off x="6872281" y="291148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7" name="Straight Connector 1086"/>
                  <p:cNvCxnSpPr/>
                  <p:nvPr/>
                </p:nvCxnSpPr>
                <p:spPr>
                  <a:xfrm>
                    <a:off x="6875971" y="297571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8" name="Straight Connector 1087"/>
                  <p:cNvCxnSpPr/>
                  <p:nvPr/>
                </p:nvCxnSpPr>
                <p:spPr>
                  <a:xfrm flipH="1">
                    <a:off x="6875971" y="2131353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05838" name="Group 1309"/>
            <p:cNvGrpSpPr>
              <a:grpSpLocks/>
            </p:cNvGrpSpPr>
            <p:nvPr/>
          </p:nvGrpSpPr>
          <p:grpSpPr bwMode="auto">
            <a:xfrm>
              <a:off x="5422100" y="2766672"/>
              <a:ext cx="1470209" cy="1869141"/>
              <a:chOff x="916173" y="4038600"/>
              <a:chExt cx="1470209" cy="1869141"/>
            </a:xfrm>
          </p:grpSpPr>
          <p:grpSp>
            <p:nvGrpSpPr>
              <p:cNvPr id="205875" name="Group 187"/>
              <p:cNvGrpSpPr>
                <a:grpSpLocks/>
              </p:cNvGrpSpPr>
              <p:nvPr/>
            </p:nvGrpSpPr>
            <p:grpSpPr bwMode="auto">
              <a:xfrm>
                <a:off x="1295400" y="4038600"/>
                <a:ext cx="1052512" cy="355600"/>
                <a:chOff x="4410" y="1365"/>
                <a:chExt cx="663" cy="224"/>
              </a:xfrm>
            </p:grpSpPr>
            <p:sp>
              <p:nvSpPr>
                <p:cNvPr id="1552" name="Rectangle 188"/>
                <p:cNvSpPr>
                  <a:spLocks noChangeArrowheads="1"/>
                </p:cNvSpPr>
                <p:nvPr/>
              </p:nvSpPr>
              <p:spPr bwMode="auto">
                <a:xfrm>
                  <a:off x="4410" y="1497"/>
                  <a:ext cx="495" cy="8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3" name="AutoShape 189"/>
                <p:cNvSpPr>
                  <a:spLocks noChangeArrowheads="1"/>
                </p:cNvSpPr>
                <p:nvPr/>
              </p:nvSpPr>
              <p:spPr bwMode="auto">
                <a:xfrm>
                  <a:off x="4410" y="1368"/>
                  <a:ext cx="663" cy="135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4" name="Freeform 190"/>
                <p:cNvSpPr>
                  <a:spLocks/>
                </p:cNvSpPr>
                <p:nvPr/>
              </p:nvSpPr>
              <p:spPr bwMode="auto">
                <a:xfrm>
                  <a:off x="4904" y="1365"/>
                  <a:ext cx="169" cy="224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5" name="Freeform 191"/>
                <p:cNvSpPr>
                  <a:spLocks/>
                </p:cNvSpPr>
                <p:nvPr/>
              </p:nvSpPr>
              <p:spPr bwMode="auto">
                <a:xfrm>
                  <a:off x="4475" y="1392"/>
                  <a:ext cx="506" cy="80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6" name="Freeform 192"/>
                <p:cNvSpPr>
                  <a:spLocks/>
                </p:cNvSpPr>
                <p:nvPr/>
              </p:nvSpPr>
              <p:spPr bwMode="auto">
                <a:xfrm>
                  <a:off x="4593" y="1388"/>
                  <a:ext cx="293" cy="93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12" name="Straight Connector 1311"/>
              <p:cNvCxnSpPr/>
              <p:nvPr/>
            </p:nvCxnSpPr>
            <p:spPr>
              <a:xfrm flipH="1">
                <a:off x="1181303" y="4380581"/>
                <a:ext cx="355562" cy="495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3" name="Straight Connector 1312"/>
              <p:cNvCxnSpPr>
                <a:stCxn id="1552" idx="2"/>
              </p:cNvCxnSpPr>
              <p:nvPr/>
            </p:nvCxnSpPr>
            <p:spPr>
              <a:xfrm flipH="1">
                <a:off x="1486071" y="4390103"/>
                <a:ext cx="201591" cy="485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4" name="Straight Connector 1313"/>
              <p:cNvCxnSpPr/>
              <p:nvPr/>
            </p:nvCxnSpPr>
            <p:spPr>
              <a:xfrm>
                <a:off x="1803537" y="4394864"/>
                <a:ext cx="57144" cy="4919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5" name="Straight Connector 1314"/>
              <p:cNvCxnSpPr>
                <a:endCxn id="1337" idx="0"/>
              </p:cNvCxnSpPr>
              <p:nvPr/>
            </p:nvCxnSpPr>
            <p:spPr>
              <a:xfrm>
                <a:off x="1943222" y="4418667"/>
                <a:ext cx="274608" cy="457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880" name="Group 1315"/>
              <p:cNvGrpSpPr>
                <a:grpSpLocks/>
              </p:cNvGrpSpPr>
              <p:nvPr/>
            </p:nvGrpSpPr>
            <p:grpSpPr bwMode="auto">
              <a:xfrm>
                <a:off x="916173" y="4876800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058" name="Group 1493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515" name="Rectangle 1514"/>
                  <p:cNvSpPr/>
                  <p:nvPr/>
                </p:nvSpPr>
                <p:spPr>
                  <a:xfrm>
                    <a:off x="6509502" y="3058111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516" name="Straight Connector 1515"/>
                  <p:cNvCxnSpPr/>
                  <p:nvPr/>
                </p:nvCxnSpPr>
                <p:spPr>
                  <a:xfrm flipV="1">
                    <a:off x="6846775" y="30581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7" name="Rectangle 1516"/>
                  <p:cNvSpPr/>
                  <p:nvPr/>
                </p:nvSpPr>
                <p:spPr>
                  <a:xfrm>
                    <a:off x="6476671" y="3067510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518" name="Straight Connector 1517"/>
                  <p:cNvCxnSpPr/>
                  <p:nvPr/>
                </p:nvCxnSpPr>
                <p:spPr>
                  <a:xfrm flipV="1">
                    <a:off x="6396083" y="30581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9" name="Rectangle 1518"/>
                  <p:cNvSpPr/>
                  <p:nvPr/>
                </p:nvSpPr>
                <p:spPr>
                  <a:xfrm>
                    <a:off x="6816928" y="3701955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520" name="Rectangle 1519"/>
                  <p:cNvSpPr/>
                  <p:nvPr/>
                </p:nvSpPr>
                <p:spPr>
                  <a:xfrm>
                    <a:off x="6405038" y="3153669"/>
                    <a:ext cx="444721" cy="7456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521" name="Straight Connector 1520"/>
                  <p:cNvCxnSpPr/>
                  <p:nvPr/>
                </p:nvCxnSpPr>
                <p:spPr>
                  <a:xfrm flipV="1">
                    <a:off x="6846775" y="3803780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086" name="Group 1521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50" name="Straight Connector 1549"/>
                    <p:cNvCxnSpPr/>
                    <p:nvPr/>
                  </p:nvCxnSpPr>
                  <p:spPr>
                    <a:xfrm flipV="1">
                      <a:off x="7028500" y="2841965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1" name="Straight Connector 1550"/>
                    <p:cNvCxnSpPr/>
                    <p:nvPr/>
                  </p:nvCxnSpPr>
                  <p:spPr>
                    <a:xfrm flipV="1">
                      <a:off x="6580794" y="2934390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87" name="Group 1522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8" name="Straight Connector 1547"/>
                    <p:cNvCxnSpPr/>
                    <p:nvPr/>
                  </p:nvCxnSpPr>
                  <p:spPr>
                    <a:xfrm flipV="1">
                      <a:off x="7028981" y="2841896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9" name="Straight Connector 1548"/>
                    <p:cNvCxnSpPr/>
                    <p:nvPr/>
                  </p:nvCxnSpPr>
                  <p:spPr>
                    <a:xfrm flipV="1">
                      <a:off x="6581275" y="2934321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88" name="Group 1523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6" name="Straight Connector 1545"/>
                    <p:cNvCxnSpPr/>
                    <p:nvPr/>
                  </p:nvCxnSpPr>
                  <p:spPr>
                    <a:xfrm flipV="1">
                      <a:off x="7026475" y="2841826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7" name="Straight Connector 1546"/>
                    <p:cNvCxnSpPr/>
                    <p:nvPr/>
                  </p:nvCxnSpPr>
                  <p:spPr>
                    <a:xfrm flipV="1">
                      <a:off x="6581754" y="2934251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89" name="Group 1524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4" name="Straight Connector 1543"/>
                    <p:cNvCxnSpPr/>
                    <p:nvPr/>
                  </p:nvCxnSpPr>
                  <p:spPr>
                    <a:xfrm flipV="1">
                      <a:off x="7026955" y="2841756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5" name="Straight Connector 1544"/>
                    <p:cNvCxnSpPr/>
                    <p:nvPr/>
                  </p:nvCxnSpPr>
                  <p:spPr>
                    <a:xfrm flipV="1">
                      <a:off x="6582234" y="2934181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0" name="Group 1525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2" name="Straight Connector 1541"/>
                    <p:cNvCxnSpPr/>
                    <p:nvPr/>
                  </p:nvCxnSpPr>
                  <p:spPr>
                    <a:xfrm flipV="1">
                      <a:off x="7027434" y="284168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3" name="Straight Connector 1542"/>
                    <p:cNvCxnSpPr/>
                    <p:nvPr/>
                  </p:nvCxnSpPr>
                  <p:spPr>
                    <a:xfrm flipV="1">
                      <a:off x="6582713" y="293411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1" name="Group 1526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0" name="Straight Connector 1539"/>
                    <p:cNvCxnSpPr/>
                    <p:nvPr/>
                  </p:nvCxnSpPr>
                  <p:spPr>
                    <a:xfrm flipV="1">
                      <a:off x="7027915" y="2841617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1" name="Straight Connector 1540"/>
                    <p:cNvCxnSpPr/>
                    <p:nvPr/>
                  </p:nvCxnSpPr>
                  <p:spPr>
                    <a:xfrm flipV="1">
                      <a:off x="6583195" y="293874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2" name="Group 1527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38" name="Straight Connector 1537"/>
                    <p:cNvCxnSpPr/>
                    <p:nvPr/>
                  </p:nvCxnSpPr>
                  <p:spPr>
                    <a:xfrm flipV="1">
                      <a:off x="7028395" y="2841547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9" name="Straight Connector 1538"/>
                    <p:cNvCxnSpPr/>
                    <p:nvPr/>
                  </p:nvCxnSpPr>
                  <p:spPr>
                    <a:xfrm flipV="1">
                      <a:off x="6580688" y="2938672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3" name="Group 1528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36" name="Straight Connector 1535"/>
                    <p:cNvCxnSpPr/>
                    <p:nvPr/>
                  </p:nvCxnSpPr>
                  <p:spPr>
                    <a:xfrm flipV="1">
                      <a:off x="7028874" y="284147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7" name="Straight Connector 1536"/>
                    <p:cNvCxnSpPr/>
                    <p:nvPr/>
                  </p:nvCxnSpPr>
                  <p:spPr>
                    <a:xfrm flipV="1">
                      <a:off x="6581168" y="293860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4" name="Group 1529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34" name="Straight Connector 1533"/>
                    <p:cNvCxnSpPr/>
                    <p:nvPr/>
                  </p:nvCxnSpPr>
                  <p:spPr>
                    <a:xfrm flipV="1">
                      <a:off x="7026372" y="2846107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5" name="Straight Connector 1534"/>
                    <p:cNvCxnSpPr/>
                    <p:nvPr/>
                  </p:nvCxnSpPr>
                  <p:spPr>
                    <a:xfrm flipV="1">
                      <a:off x="6581649" y="293853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5" name="Group 1530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32" name="Straight Connector 1531"/>
                    <p:cNvCxnSpPr/>
                    <p:nvPr/>
                  </p:nvCxnSpPr>
                  <p:spPr>
                    <a:xfrm flipV="1">
                      <a:off x="7026851" y="2846038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3" name="Straight Connector 1532"/>
                    <p:cNvCxnSpPr/>
                    <p:nvPr/>
                  </p:nvCxnSpPr>
                  <p:spPr>
                    <a:xfrm flipV="1">
                      <a:off x="6582129" y="293846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059" name="Group 1494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060" name="Group 1495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510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297" y="2992064"/>
                      <a:ext cx="54997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1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297" y="2916871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2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962" y="2918438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3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191" y="2932536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4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999" y="2929403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97" name="Straight Connector 1496"/>
                  <p:cNvCxnSpPr/>
                  <p:nvPr/>
                </p:nvCxnSpPr>
                <p:spPr>
                  <a:xfrm flipH="1">
                    <a:off x="6997134" y="2121602"/>
                    <a:ext cx="11072" cy="84749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Straight Connector 1497"/>
                  <p:cNvCxnSpPr/>
                  <p:nvPr/>
                </p:nvCxnSpPr>
                <p:spPr>
                  <a:xfrm>
                    <a:off x="6875327" y="230018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9" name="Straight Connector 1498"/>
                  <p:cNvCxnSpPr/>
                  <p:nvPr/>
                </p:nvCxnSpPr>
                <p:spPr>
                  <a:xfrm>
                    <a:off x="6871637" y="236441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Straight Connector 1499"/>
                  <p:cNvCxnSpPr/>
                  <p:nvPr/>
                </p:nvCxnSpPr>
                <p:spPr>
                  <a:xfrm>
                    <a:off x="6871637" y="244117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Straight Connector 1500"/>
                  <p:cNvCxnSpPr/>
                  <p:nvPr/>
                </p:nvCxnSpPr>
                <p:spPr>
                  <a:xfrm>
                    <a:off x="6867944" y="250540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Straight Connector 1501"/>
                  <p:cNvCxnSpPr/>
                  <p:nvPr/>
                </p:nvCxnSpPr>
                <p:spPr>
                  <a:xfrm>
                    <a:off x="6864254" y="2566497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Straight Connector 1502"/>
                  <p:cNvCxnSpPr/>
                  <p:nvPr/>
                </p:nvCxnSpPr>
                <p:spPr>
                  <a:xfrm>
                    <a:off x="6864254" y="263385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Straight Connector 1503"/>
                  <p:cNvCxnSpPr/>
                  <p:nvPr/>
                </p:nvCxnSpPr>
                <p:spPr>
                  <a:xfrm>
                    <a:off x="6860562" y="2702785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Straight Connector 1504"/>
                  <p:cNvCxnSpPr/>
                  <p:nvPr/>
                </p:nvCxnSpPr>
                <p:spPr>
                  <a:xfrm>
                    <a:off x="6867944" y="277171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Straight Connector 1505"/>
                  <p:cNvCxnSpPr/>
                  <p:nvPr/>
                </p:nvCxnSpPr>
                <p:spPr>
                  <a:xfrm>
                    <a:off x="6871637" y="284220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Straight Connector 1506"/>
                  <p:cNvCxnSpPr/>
                  <p:nvPr/>
                </p:nvCxnSpPr>
                <p:spPr>
                  <a:xfrm>
                    <a:off x="6871637" y="291113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8" name="Straight Connector 1507"/>
                  <p:cNvCxnSpPr/>
                  <p:nvPr/>
                </p:nvCxnSpPr>
                <p:spPr>
                  <a:xfrm>
                    <a:off x="6875327" y="297536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Straight Connector 1508"/>
                  <p:cNvCxnSpPr/>
                  <p:nvPr/>
                </p:nvCxnSpPr>
                <p:spPr>
                  <a:xfrm flipH="1">
                    <a:off x="6875327" y="2127868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5881" name="Group 1316"/>
              <p:cNvGrpSpPr>
                <a:grpSpLocks/>
              </p:cNvGrpSpPr>
              <p:nvPr/>
            </p:nvGrpSpPr>
            <p:grpSpPr bwMode="auto">
              <a:xfrm>
                <a:off x="1301655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000" name="Group 1435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457" name="Rectangle 1456"/>
                  <p:cNvSpPr/>
                  <p:nvPr/>
                </p:nvSpPr>
                <p:spPr>
                  <a:xfrm>
                    <a:off x="6509953" y="3058113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58" name="Straight Connector 1457"/>
                  <p:cNvCxnSpPr/>
                  <p:nvPr/>
                </p:nvCxnSpPr>
                <p:spPr>
                  <a:xfrm flipV="1">
                    <a:off x="6847224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9" name="Rectangle 1458"/>
                  <p:cNvSpPr/>
                  <p:nvPr/>
                </p:nvSpPr>
                <p:spPr>
                  <a:xfrm>
                    <a:off x="6477120" y="3067512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60" name="Straight Connector 1459"/>
                  <p:cNvCxnSpPr/>
                  <p:nvPr/>
                </p:nvCxnSpPr>
                <p:spPr>
                  <a:xfrm flipV="1">
                    <a:off x="6396534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1" name="Rectangle 1460"/>
                  <p:cNvSpPr/>
                  <p:nvPr/>
                </p:nvSpPr>
                <p:spPr>
                  <a:xfrm>
                    <a:off x="6817377" y="370195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62" name="Rectangle 1461"/>
                  <p:cNvSpPr/>
                  <p:nvPr/>
                </p:nvSpPr>
                <p:spPr>
                  <a:xfrm>
                    <a:off x="6405487" y="3153671"/>
                    <a:ext cx="444723" cy="7456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63" name="Straight Connector 1462"/>
                  <p:cNvCxnSpPr/>
                  <p:nvPr/>
                </p:nvCxnSpPr>
                <p:spPr>
                  <a:xfrm flipV="1">
                    <a:off x="6847224" y="380378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028" name="Group 1463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92" name="Straight Connector 1491"/>
                    <p:cNvCxnSpPr/>
                    <p:nvPr/>
                  </p:nvCxnSpPr>
                  <p:spPr>
                    <a:xfrm flipV="1">
                      <a:off x="7028949" y="284196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3" name="Straight Connector 1492"/>
                    <p:cNvCxnSpPr/>
                    <p:nvPr/>
                  </p:nvCxnSpPr>
                  <p:spPr>
                    <a:xfrm flipV="1">
                      <a:off x="6581243" y="2934392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29" name="Group 1464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90" name="Straight Connector 1489"/>
                    <p:cNvCxnSpPr/>
                    <p:nvPr/>
                  </p:nvCxnSpPr>
                  <p:spPr>
                    <a:xfrm flipV="1">
                      <a:off x="7029431" y="2841898"/>
                      <a:ext cx="119388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1" name="Straight Connector 1490"/>
                    <p:cNvCxnSpPr/>
                    <p:nvPr/>
                  </p:nvCxnSpPr>
                  <p:spPr>
                    <a:xfrm flipV="1">
                      <a:off x="6581724" y="293432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0" name="Group 1465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8" name="Straight Connector 1487"/>
                    <p:cNvCxnSpPr/>
                    <p:nvPr/>
                  </p:nvCxnSpPr>
                  <p:spPr>
                    <a:xfrm flipV="1">
                      <a:off x="7026926" y="284182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>
                    <a:xfrm flipV="1">
                      <a:off x="6582204" y="293425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1" name="Group 1466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6" name="Straight Connector 1485"/>
                    <p:cNvCxnSpPr/>
                    <p:nvPr/>
                  </p:nvCxnSpPr>
                  <p:spPr>
                    <a:xfrm flipV="1">
                      <a:off x="7027406" y="284175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>
                    <a:xfrm flipV="1">
                      <a:off x="6582683" y="293418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2" name="Group 1467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4" name="Straight Connector 1483"/>
                    <p:cNvCxnSpPr/>
                    <p:nvPr/>
                  </p:nvCxnSpPr>
                  <p:spPr>
                    <a:xfrm flipV="1">
                      <a:off x="7027885" y="2841689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5" name="Straight Connector 1484"/>
                    <p:cNvCxnSpPr/>
                    <p:nvPr/>
                  </p:nvCxnSpPr>
                  <p:spPr>
                    <a:xfrm flipV="1">
                      <a:off x="6583163" y="293411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3" name="Group 1468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2" name="Straight Connector 1481"/>
                    <p:cNvCxnSpPr/>
                    <p:nvPr/>
                  </p:nvCxnSpPr>
                  <p:spPr>
                    <a:xfrm flipV="1">
                      <a:off x="7028367" y="284161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3" name="Straight Connector 1482"/>
                    <p:cNvCxnSpPr/>
                    <p:nvPr/>
                  </p:nvCxnSpPr>
                  <p:spPr>
                    <a:xfrm flipV="1">
                      <a:off x="6589613" y="2938744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4" name="Group 1469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0" name="Straight Connector 1479"/>
                    <p:cNvCxnSpPr/>
                    <p:nvPr/>
                  </p:nvCxnSpPr>
                  <p:spPr>
                    <a:xfrm flipV="1">
                      <a:off x="7028846" y="284154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1" name="Straight Connector 1480"/>
                    <p:cNvCxnSpPr/>
                    <p:nvPr/>
                  </p:nvCxnSpPr>
                  <p:spPr>
                    <a:xfrm flipV="1">
                      <a:off x="6581140" y="293867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5" name="Group 1470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78" name="Straight Connector 1477"/>
                    <p:cNvCxnSpPr/>
                    <p:nvPr/>
                  </p:nvCxnSpPr>
                  <p:spPr>
                    <a:xfrm flipV="1">
                      <a:off x="7029325" y="2841480"/>
                      <a:ext cx="119388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9" name="Straight Connector 1478"/>
                    <p:cNvCxnSpPr/>
                    <p:nvPr/>
                  </p:nvCxnSpPr>
                  <p:spPr>
                    <a:xfrm flipV="1">
                      <a:off x="6581619" y="293860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6" name="Group 1471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76" name="Straight Connector 1475"/>
                    <p:cNvCxnSpPr/>
                    <p:nvPr/>
                  </p:nvCxnSpPr>
                  <p:spPr>
                    <a:xfrm flipV="1">
                      <a:off x="7026821" y="284610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7" name="Straight Connector 1476"/>
                    <p:cNvCxnSpPr/>
                    <p:nvPr/>
                  </p:nvCxnSpPr>
                  <p:spPr>
                    <a:xfrm flipV="1">
                      <a:off x="6582100" y="2938534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7" name="Group 1472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74" name="Straight Connector 1473"/>
                    <p:cNvCxnSpPr/>
                    <p:nvPr/>
                  </p:nvCxnSpPr>
                  <p:spPr>
                    <a:xfrm flipV="1">
                      <a:off x="7027300" y="284604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5" name="Straight Connector 1474"/>
                    <p:cNvCxnSpPr/>
                    <p:nvPr/>
                  </p:nvCxnSpPr>
                  <p:spPr>
                    <a:xfrm flipV="1">
                      <a:off x="6582580" y="293846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001" name="Group 1436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002" name="Group 1437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452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853" y="2992066"/>
                      <a:ext cx="549974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3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853" y="2916873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4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517" y="2918440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5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749" y="2932538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6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554" y="2929405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39" name="Straight Connector 1438"/>
                  <p:cNvCxnSpPr/>
                  <p:nvPr/>
                </p:nvCxnSpPr>
                <p:spPr>
                  <a:xfrm flipH="1">
                    <a:off x="6997690" y="2121604"/>
                    <a:ext cx="11074" cy="84749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0" name="Straight Connector 1439"/>
                  <p:cNvCxnSpPr/>
                  <p:nvPr/>
                </p:nvCxnSpPr>
                <p:spPr>
                  <a:xfrm>
                    <a:off x="6875885" y="230018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1" name="Straight Connector 1440"/>
                  <p:cNvCxnSpPr/>
                  <p:nvPr/>
                </p:nvCxnSpPr>
                <p:spPr>
                  <a:xfrm>
                    <a:off x="6872192" y="236441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2" name="Straight Connector 1441"/>
                  <p:cNvCxnSpPr/>
                  <p:nvPr/>
                </p:nvCxnSpPr>
                <p:spPr>
                  <a:xfrm>
                    <a:off x="6872192" y="244117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3" name="Straight Connector 1442"/>
                  <p:cNvCxnSpPr/>
                  <p:nvPr/>
                </p:nvCxnSpPr>
                <p:spPr>
                  <a:xfrm>
                    <a:off x="6868502" y="250540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4" name="Straight Connector 1443"/>
                  <p:cNvCxnSpPr/>
                  <p:nvPr/>
                </p:nvCxnSpPr>
                <p:spPr>
                  <a:xfrm>
                    <a:off x="6864810" y="2566499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5" name="Straight Connector 1444"/>
                  <p:cNvCxnSpPr/>
                  <p:nvPr/>
                </p:nvCxnSpPr>
                <p:spPr>
                  <a:xfrm>
                    <a:off x="6864810" y="263385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6" name="Straight Connector 1445"/>
                  <p:cNvCxnSpPr/>
                  <p:nvPr/>
                </p:nvCxnSpPr>
                <p:spPr>
                  <a:xfrm>
                    <a:off x="6861120" y="270278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7" name="Straight Connector 1446"/>
                  <p:cNvCxnSpPr/>
                  <p:nvPr/>
                </p:nvCxnSpPr>
                <p:spPr>
                  <a:xfrm>
                    <a:off x="6868502" y="277171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8" name="Straight Connector 1447"/>
                  <p:cNvCxnSpPr/>
                  <p:nvPr/>
                </p:nvCxnSpPr>
                <p:spPr>
                  <a:xfrm>
                    <a:off x="6872192" y="284220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9" name="Straight Connector 1448"/>
                  <p:cNvCxnSpPr/>
                  <p:nvPr/>
                </p:nvCxnSpPr>
                <p:spPr>
                  <a:xfrm>
                    <a:off x="6872192" y="291113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0" name="Straight Connector 1449"/>
                  <p:cNvCxnSpPr/>
                  <p:nvPr/>
                </p:nvCxnSpPr>
                <p:spPr>
                  <a:xfrm>
                    <a:off x="6875885" y="297536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1" name="Straight Connector 1450"/>
                  <p:cNvCxnSpPr/>
                  <p:nvPr/>
                </p:nvCxnSpPr>
                <p:spPr>
                  <a:xfrm flipH="1">
                    <a:off x="6875885" y="2127870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5882" name="Group 1317"/>
              <p:cNvGrpSpPr>
                <a:grpSpLocks/>
              </p:cNvGrpSpPr>
              <p:nvPr/>
            </p:nvGrpSpPr>
            <p:grpSpPr bwMode="auto">
              <a:xfrm>
                <a:off x="1678171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5942" name="Group 1377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399" name="Rectangle 1398"/>
                  <p:cNvSpPr/>
                  <p:nvPr/>
                </p:nvSpPr>
                <p:spPr>
                  <a:xfrm>
                    <a:off x="6509353" y="3058113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00" name="Straight Connector 1399"/>
                  <p:cNvCxnSpPr/>
                  <p:nvPr/>
                </p:nvCxnSpPr>
                <p:spPr>
                  <a:xfrm flipV="1">
                    <a:off x="6846627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1" name="Rectangle 1400"/>
                  <p:cNvSpPr/>
                  <p:nvPr/>
                </p:nvSpPr>
                <p:spPr>
                  <a:xfrm>
                    <a:off x="6476522" y="3067512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02" name="Straight Connector 1401"/>
                  <p:cNvCxnSpPr/>
                  <p:nvPr/>
                </p:nvCxnSpPr>
                <p:spPr>
                  <a:xfrm flipV="1">
                    <a:off x="6395934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3" name="Rectangle 1402"/>
                  <p:cNvSpPr/>
                  <p:nvPr/>
                </p:nvSpPr>
                <p:spPr>
                  <a:xfrm>
                    <a:off x="6816779" y="370195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04" name="Rectangle 1403"/>
                  <p:cNvSpPr/>
                  <p:nvPr/>
                </p:nvSpPr>
                <p:spPr>
                  <a:xfrm>
                    <a:off x="6404889" y="3153671"/>
                    <a:ext cx="444721" cy="7456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05" name="Straight Connector 1404"/>
                  <p:cNvCxnSpPr/>
                  <p:nvPr/>
                </p:nvCxnSpPr>
                <p:spPr>
                  <a:xfrm flipV="1">
                    <a:off x="6846627" y="380378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5970" name="Group 1405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34" name="Straight Connector 1433"/>
                    <p:cNvCxnSpPr/>
                    <p:nvPr/>
                  </p:nvCxnSpPr>
                  <p:spPr>
                    <a:xfrm flipV="1">
                      <a:off x="7028351" y="284196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5" name="Straight Connector 1434"/>
                    <p:cNvCxnSpPr/>
                    <p:nvPr/>
                  </p:nvCxnSpPr>
                  <p:spPr>
                    <a:xfrm flipV="1">
                      <a:off x="6580645" y="2934392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1" name="Group 1406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32" name="Straight Connector 1431"/>
                    <p:cNvCxnSpPr/>
                    <p:nvPr/>
                  </p:nvCxnSpPr>
                  <p:spPr>
                    <a:xfrm flipV="1">
                      <a:off x="7028833" y="284189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3" name="Straight Connector 1432"/>
                    <p:cNvCxnSpPr/>
                    <p:nvPr/>
                  </p:nvCxnSpPr>
                  <p:spPr>
                    <a:xfrm flipV="1">
                      <a:off x="6581126" y="293432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2" name="Group 1407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30" name="Straight Connector 1429"/>
                    <p:cNvCxnSpPr/>
                    <p:nvPr/>
                  </p:nvCxnSpPr>
                  <p:spPr>
                    <a:xfrm flipV="1">
                      <a:off x="7026327" y="284182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1" name="Straight Connector 1430"/>
                    <p:cNvCxnSpPr/>
                    <p:nvPr/>
                  </p:nvCxnSpPr>
                  <p:spPr>
                    <a:xfrm flipV="1">
                      <a:off x="6581606" y="293425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3" name="Group 1408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8" name="Straight Connector 1427"/>
                    <p:cNvCxnSpPr/>
                    <p:nvPr/>
                  </p:nvCxnSpPr>
                  <p:spPr>
                    <a:xfrm flipV="1">
                      <a:off x="7026806" y="284175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9" name="Straight Connector 1428"/>
                    <p:cNvCxnSpPr/>
                    <p:nvPr/>
                  </p:nvCxnSpPr>
                  <p:spPr>
                    <a:xfrm flipV="1">
                      <a:off x="6582085" y="293418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4" name="Group 1409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6" name="Straight Connector 1425"/>
                    <p:cNvCxnSpPr/>
                    <p:nvPr/>
                  </p:nvCxnSpPr>
                  <p:spPr>
                    <a:xfrm flipV="1">
                      <a:off x="7027285" y="2841689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7" name="Straight Connector 1426"/>
                    <p:cNvCxnSpPr/>
                    <p:nvPr/>
                  </p:nvCxnSpPr>
                  <p:spPr>
                    <a:xfrm flipV="1">
                      <a:off x="6582565" y="2934114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5" name="Group 1410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4" name="Straight Connector 1423"/>
                    <p:cNvCxnSpPr/>
                    <p:nvPr/>
                  </p:nvCxnSpPr>
                  <p:spPr>
                    <a:xfrm flipV="1">
                      <a:off x="7027767" y="284161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5" name="Straight Connector 1424"/>
                    <p:cNvCxnSpPr/>
                    <p:nvPr/>
                  </p:nvCxnSpPr>
                  <p:spPr>
                    <a:xfrm flipV="1">
                      <a:off x="6583046" y="2938744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6" name="Group 1411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2" name="Straight Connector 1421"/>
                    <p:cNvCxnSpPr/>
                    <p:nvPr/>
                  </p:nvCxnSpPr>
                  <p:spPr>
                    <a:xfrm flipV="1">
                      <a:off x="7028246" y="284154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3" name="Straight Connector 1422"/>
                    <p:cNvCxnSpPr/>
                    <p:nvPr/>
                  </p:nvCxnSpPr>
                  <p:spPr>
                    <a:xfrm flipV="1">
                      <a:off x="6574570" y="2938674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7" name="Group 1412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0" name="Straight Connector 1419"/>
                    <p:cNvCxnSpPr/>
                    <p:nvPr/>
                  </p:nvCxnSpPr>
                  <p:spPr>
                    <a:xfrm flipV="1">
                      <a:off x="7028726" y="284148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1" name="Straight Connector 1420"/>
                    <p:cNvCxnSpPr/>
                    <p:nvPr/>
                  </p:nvCxnSpPr>
                  <p:spPr>
                    <a:xfrm flipV="1">
                      <a:off x="6581019" y="293860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8" name="Group 1413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18" name="Straight Connector 1417"/>
                    <p:cNvCxnSpPr/>
                    <p:nvPr/>
                  </p:nvCxnSpPr>
                  <p:spPr>
                    <a:xfrm flipV="1">
                      <a:off x="7026223" y="2846109"/>
                      <a:ext cx="107450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9" name="Straight Connector 1418"/>
                    <p:cNvCxnSpPr/>
                    <p:nvPr/>
                  </p:nvCxnSpPr>
                  <p:spPr>
                    <a:xfrm flipV="1">
                      <a:off x="6581501" y="293853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9" name="Group 1414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16" name="Straight Connector 1415"/>
                    <p:cNvCxnSpPr/>
                    <p:nvPr/>
                  </p:nvCxnSpPr>
                  <p:spPr>
                    <a:xfrm flipV="1">
                      <a:off x="7026703" y="284604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7" name="Straight Connector 1416"/>
                    <p:cNvCxnSpPr/>
                    <p:nvPr/>
                  </p:nvCxnSpPr>
                  <p:spPr>
                    <a:xfrm flipV="1">
                      <a:off x="6581980" y="293846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5943" name="Group 1378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5944" name="Group 1379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394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114" y="2992066"/>
                      <a:ext cx="54997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5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114" y="2916873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6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778" y="2918440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7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008" y="2932538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8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815" y="2929405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381" name="Straight Connector 1380"/>
                  <p:cNvCxnSpPr/>
                  <p:nvPr/>
                </p:nvCxnSpPr>
                <p:spPr>
                  <a:xfrm flipH="1">
                    <a:off x="6996950" y="2121604"/>
                    <a:ext cx="11072" cy="84749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2" name="Straight Connector 1381"/>
                  <p:cNvCxnSpPr/>
                  <p:nvPr/>
                </p:nvCxnSpPr>
                <p:spPr>
                  <a:xfrm>
                    <a:off x="6875143" y="230018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3" name="Straight Connector 1382"/>
                  <p:cNvCxnSpPr/>
                  <p:nvPr/>
                </p:nvCxnSpPr>
                <p:spPr>
                  <a:xfrm>
                    <a:off x="6871453" y="236441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4" name="Straight Connector 1383"/>
                  <p:cNvCxnSpPr/>
                  <p:nvPr/>
                </p:nvCxnSpPr>
                <p:spPr>
                  <a:xfrm>
                    <a:off x="6871453" y="244117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5" name="Straight Connector 1384"/>
                  <p:cNvCxnSpPr/>
                  <p:nvPr/>
                </p:nvCxnSpPr>
                <p:spPr>
                  <a:xfrm>
                    <a:off x="6867761" y="2505404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6" name="Straight Connector 1385"/>
                  <p:cNvCxnSpPr/>
                  <p:nvPr/>
                </p:nvCxnSpPr>
                <p:spPr>
                  <a:xfrm>
                    <a:off x="6864071" y="2566499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7" name="Straight Connector 1386"/>
                  <p:cNvCxnSpPr/>
                  <p:nvPr/>
                </p:nvCxnSpPr>
                <p:spPr>
                  <a:xfrm>
                    <a:off x="6864071" y="263385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8" name="Straight Connector 1387"/>
                  <p:cNvCxnSpPr/>
                  <p:nvPr/>
                </p:nvCxnSpPr>
                <p:spPr>
                  <a:xfrm>
                    <a:off x="6860378" y="270278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9" name="Straight Connector 1388"/>
                  <p:cNvCxnSpPr/>
                  <p:nvPr/>
                </p:nvCxnSpPr>
                <p:spPr>
                  <a:xfrm>
                    <a:off x="6867761" y="2771714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0" name="Straight Connector 1389"/>
                  <p:cNvCxnSpPr/>
                  <p:nvPr/>
                </p:nvCxnSpPr>
                <p:spPr>
                  <a:xfrm>
                    <a:off x="6871453" y="284220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1" name="Straight Connector 1390"/>
                  <p:cNvCxnSpPr/>
                  <p:nvPr/>
                </p:nvCxnSpPr>
                <p:spPr>
                  <a:xfrm>
                    <a:off x="6871453" y="291113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2" name="Straight Connector 1391"/>
                  <p:cNvCxnSpPr/>
                  <p:nvPr/>
                </p:nvCxnSpPr>
                <p:spPr>
                  <a:xfrm>
                    <a:off x="6875143" y="297536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3" name="Straight Connector 1392"/>
                  <p:cNvCxnSpPr/>
                  <p:nvPr/>
                </p:nvCxnSpPr>
                <p:spPr>
                  <a:xfrm flipH="1">
                    <a:off x="6875143" y="2127870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5883" name="Group 1318"/>
              <p:cNvGrpSpPr>
                <a:grpSpLocks/>
              </p:cNvGrpSpPr>
              <p:nvPr/>
            </p:nvGrpSpPr>
            <p:grpSpPr bwMode="auto">
              <a:xfrm>
                <a:off x="2054687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5884" name="Group 1319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341" name="Rectangle 1340"/>
                  <p:cNvSpPr/>
                  <p:nvPr/>
                </p:nvSpPr>
                <p:spPr>
                  <a:xfrm>
                    <a:off x="6508755" y="3058113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342" name="Straight Connector 1341"/>
                  <p:cNvCxnSpPr/>
                  <p:nvPr/>
                </p:nvCxnSpPr>
                <p:spPr>
                  <a:xfrm flipV="1">
                    <a:off x="6846027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43" name="Rectangle 1342"/>
                  <p:cNvSpPr/>
                  <p:nvPr/>
                </p:nvSpPr>
                <p:spPr>
                  <a:xfrm>
                    <a:off x="6475922" y="3067512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344" name="Straight Connector 1343"/>
                  <p:cNvCxnSpPr/>
                  <p:nvPr/>
                </p:nvCxnSpPr>
                <p:spPr>
                  <a:xfrm flipV="1">
                    <a:off x="6395336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45" name="Rectangle 1344"/>
                  <p:cNvSpPr/>
                  <p:nvPr/>
                </p:nvSpPr>
                <p:spPr>
                  <a:xfrm>
                    <a:off x="6816180" y="370195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46" name="Rectangle 1345"/>
                  <p:cNvSpPr/>
                  <p:nvPr/>
                </p:nvSpPr>
                <p:spPr>
                  <a:xfrm>
                    <a:off x="6404289" y="3153671"/>
                    <a:ext cx="444723" cy="7456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347" name="Straight Connector 1346"/>
                  <p:cNvCxnSpPr/>
                  <p:nvPr/>
                </p:nvCxnSpPr>
                <p:spPr>
                  <a:xfrm flipV="1">
                    <a:off x="6846027" y="380378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5912" name="Group 1347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76" name="Straight Connector 1375"/>
                    <p:cNvCxnSpPr/>
                    <p:nvPr/>
                  </p:nvCxnSpPr>
                  <p:spPr>
                    <a:xfrm flipV="1">
                      <a:off x="7027752" y="284196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7" name="Straight Connector 1376"/>
                    <p:cNvCxnSpPr/>
                    <p:nvPr/>
                  </p:nvCxnSpPr>
                  <p:spPr>
                    <a:xfrm flipV="1">
                      <a:off x="6574076" y="2934392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3" name="Group 1348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74" name="Straight Connector 1373"/>
                    <p:cNvCxnSpPr/>
                    <p:nvPr/>
                  </p:nvCxnSpPr>
                  <p:spPr>
                    <a:xfrm flipV="1">
                      <a:off x="7028233" y="284189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5" name="Straight Connector 1374"/>
                    <p:cNvCxnSpPr/>
                    <p:nvPr/>
                  </p:nvCxnSpPr>
                  <p:spPr>
                    <a:xfrm flipV="1">
                      <a:off x="6574557" y="2934323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4" name="Group 1349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72" name="Straight Connector 1371"/>
                    <p:cNvCxnSpPr/>
                    <p:nvPr/>
                  </p:nvCxnSpPr>
                  <p:spPr>
                    <a:xfrm flipV="1">
                      <a:off x="7019759" y="284182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3" name="Straight Connector 1372"/>
                    <p:cNvCxnSpPr/>
                    <p:nvPr/>
                  </p:nvCxnSpPr>
                  <p:spPr>
                    <a:xfrm flipV="1">
                      <a:off x="6581006" y="2934253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5" name="Group 1350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70" name="Straight Connector 1369"/>
                    <p:cNvCxnSpPr/>
                    <p:nvPr/>
                  </p:nvCxnSpPr>
                  <p:spPr>
                    <a:xfrm flipV="1">
                      <a:off x="7026208" y="2841758"/>
                      <a:ext cx="107450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1" name="Straight Connector 1370"/>
                    <p:cNvCxnSpPr/>
                    <p:nvPr/>
                  </p:nvCxnSpPr>
                  <p:spPr>
                    <a:xfrm flipV="1">
                      <a:off x="6581486" y="293418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6" name="Group 1351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8" name="Straight Connector 1367"/>
                    <p:cNvCxnSpPr/>
                    <p:nvPr/>
                  </p:nvCxnSpPr>
                  <p:spPr>
                    <a:xfrm flipV="1">
                      <a:off x="7026688" y="2841689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9" name="Straight Connector 1368"/>
                    <p:cNvCxnSpPr/>
                    <p:nvPr/>
                  </p:nvCxnSpPr>
                  <p:spPr>
                    <a:xfrm flipV="1">
                      <a:off x="6581965" y="293411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7" name="Group 1352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6" name="Straight Connector 1365"/>
                    <p:cNvCxnSpPr/>
                    <p:nvPr/>
                  </p:nvCxnSpPr>
                  <p:spPr>
                    <a:xfrm flipV="1">
                      <a:off x="7027169" y="284161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7" name="Straight Connector 1366"/>
                    <p:cNvCxnSpPr/>
                    <p:nvPr/>
                  </p:nvCxnSpPr>
                  <p:spPr>
                    <a:xfrm flipV="1">
                      <a:off x="6582446" y="293874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8" name="Group 1353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4" name="Straight Connector 1363"/>
                    <p:cNvCxnSpPr/>
                    <p:nvPr/>
                  </p:nvCxnSpPr>
                  <p:spPr>
                    <a:xfrm flipV="1">
                      <a:off x="7027648" y="284154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5" name="Straight Connector 1364"/>
                    <p:cNvCxnSpPr/>
                    <p:nvPr/>
                  </p:nvCxnSpPr>
                  <p:spPr>
                    <a:xfrm flipV="1">
                      <a:off x="6573973" y="2938674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9" name="Group 1354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2" name="Straight Connector 1361"/>
                    <p:cNvCxnSpPr/>
                    <p:nvPr/>
                  </p:nvCxnSpPr>
                  <p:spPr>
                    <a:xfrm flipV="1">
                      <a:off x="7028128" y="284148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3" name="Straight Connector 1362"/>
                    <p:cNvCxnSpPr/>
                    <p:nvPr/>
                  </p:nvCxnSpPr>
                  <p:spPr>
                    <a:xfrm flipV="1">
                      <a:off x="6574452" y="2938605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20" name="Group 1355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0" name="Straight Connector 1359"/>
                    <p:cNvCxnSpPr/>
                    <p:nvPr/>
                  </p:nvCxnSpPr>
                  <p:spPr>
                    <a:xfrm flipV="1">
                      <a:off x="7019654" y="284610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1" name="Straight Connector 1360"/>
                    <p:cNvCxnSpPr/>
                    <p:nvPr/>
                  </p:nvCxnSpPr>
                  <p:spPr>
                    <a:xfrm flipV="1">
                      <a:off x="6580903" y="2938534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21" name="Group 1356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58" name="Straight Connector 1357"/>
                    <p:cNvCxnSpPr/>
                    <p:nvPr/>
                  </p:nvCxnSpPr>
                  <p:spPr>
                    <a:xfrm flipV="1">
                      <a:off x="7026103" y="2846040"/>
                      <a:ext cx="107450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9" name="Straight Connector 1358"/>
                    <p:cNvCxnSpPr/>
                    <p:nvPr/>
                  </p:nvCxnSpPr>
                  <p:spPr>
                    <a:xfrm flipV="1">
                      <a:off x="6581382" y="293846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5885" name="Group 1320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5886" name="Group 1321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336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372" y="2992066"/>
                      <a:ext cx="549974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7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372" y="2916873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8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036" y="2918440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9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9268" y="2932538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40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073" y="2929405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323" name="Straight Connector 1322"/>
                  <p:cNvCxnSpPr/>
                  <p:nvPr/>
                </p:nvCxnSpPr>
                <p:spPr>
                  <a:xfrm flipH="1">
                    <a:off x="6996209" y="2121604"/>
                    <a:ext cx="11074" cy="84749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4" name="Straight Connector 1323"/>
                  <p:cNvCxnSpPr/>
                  <p:nvPr/>
                </p:nvCxnSpPr>
                <p:spPr>
                  <a:xfrm>
                    <a:off x="6874404" y="230018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5" name="Straight Connector 1324"/>
                  <p:cNvCxnSpPr/>
                  <p:nvPr/>
                </p:nvCxnSpPr>
                <p:spPr>
                  <a:xfrm>
                    <a:off x="6870711" y="236441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6" name="Straight Connector 1325"/>
                  <p:cNvCxnSpPr/>
                  <p:nvPr/>
                </p:nvCxnSpPr>
                <p:spPr>
                  <a:xfrm>
                    <a:off x="6870711" y="244117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7" name="Straight Connector 1326"/>
                  <p:cNvCxnSpPr/>
                  <p:nvPr/>
                </p:nvCxnSpPr>
                <p:spPr>
                  <a:xfrm>
                    <a:off x="6867021" y="250540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8" name="Straight Connector 1327"/>
                  <p:cNvCxnSpPr/>
                  <p:nvPr/>
                </p:nvCxnSpPr>
                <p:spPr>
                  <a:xfrm>
                    <a:off x="6863329" y="2566499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9" name="Straight Connector 1328"/>
                  <p:cNvCxnSpPr/>
                  <p:nvPr/>
                </p:nvCxnSpPr>
                <p:spPr>
                  <a:xfrm>
                    <a:off x="6863329" y="263385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0" name="Straight Connector 1329"/>
                  <p:cNvCxnSpPr/>
                  <p:nvPr/>
                </p:nvCxnSpPr>
                <p:spPr>
                  <a:xfrm>
                    <a:off x="6859639" y="270278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1" name="Straight Connector 1330"/>
                  <p:cNvCxnSpPr/>
                  <p:nvPr/>
                </p:nvCxnSpPr>
                <p:spPr>
                  <a:xfrm>
                    <a:off x="6867021" y="277171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2" name="Straight Connector 1331"/>
                  <p:cNvCxnSpPr/>
                  <p:nvPr/>
                </p:nvCxnSpPr>
                <p:spPr>
                  <a:xfrm>
                    <a:off x="6870711" y="284220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3" name="Straight Connector 1332"/>
                  <p:cNvCxnSpPr/>
                  <p:nvPr/>
                </p:nvCxnSpPr>
                <p:spPr>
                  <a:xfrm>
                    <a:off x="6870711" y="291113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4" name="Straight Connector 1333"/>
                  <p:cNvCxnSpPr/>
                  <p:nvPr/>
                </p:nvCxnSpPr>
                <p:spPr>
                  <a:xfrm>
                    <a:off x="6874404" y="297536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/>
                  <p:cNvCxnSpPr/>
                  <p:nvPr/>
                </p:nvCxnSpPr>
                <p:spPr>
                  <a:xfrm flipH="1">
                    <a:off x="6874404" y="2127870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59" name="TextBox 1558"/>
            <p:cNvSpPr txBox="1"/>
            <p:nvPr/>
          </p:nvSpPr>
          <p:spPr>
            <a:xfrm>
              <a:off x="668088" y="4554311"/>
              <a:ext cx="288894" cy="3380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60" name="TextBox 1559"/>
            <p:cNvSpPr txBox="1"/>
            <p:nvPr/>
          </p:nvSpPr>
          <p:spPr>
            <a:xfrm>
              <a:off x="1068096" y="4552724"/>
              <a:ext cx="288894" cy="3380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61" name="TextBox 1560"/>
            <p:cNvSpPr txBox="1"/>
            <p:nvPr/>
          </p:nvSpPr>
          <p:spPr>
            <a:xfrm>
              <a:off x="1466515" y="4551137"/>
              <a:ext cx="288894" cy="3380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562" name="TextBox 1561"/>
            <p:cNvSpPr txBox="1"/>
            <p:nvPr/>
          </p:nvSpPr>
          <p:spPr>
            <a:xfrm>
              <a:off x="1833189" y="4549550"/>
              <a:ext cx="288894" cy="3380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563" name="TextBox 1562"/>
            <p:cNvSpPr txBox="1"/>
            <p:nvPr/>
          </p:nvSpPr>
          <p:spPr>
            <a:xfrm>
              <a:off x="2260181" y="4547963"/>
              <a:ext cx="288894" cy="3380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64" name="TextBox 1563"/>
            <p:cNvSpPr txBox="1"/>
            <p:nvPr/>
          </p:nvSpPr>
          <p:spPr>
            <a:xfrm>
              <a:off x="2631617" y="4546376"/>
              <a:ext cx="288894" cy="3380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565" name="TextBox 1564"/>
            <p:cNvSpPr txBox="1"/>
            <p:nvPr/>
          </p:nvSpPr>
          <p:spPr>
            <a:xfrm>
              <a:off x="3014164" y="4544790"/>
              <a:ext cx="288894" cy="3380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566" name="TextBox 1565"/>
            <p:cNvSpPr txBox="1"/>
            <p:nvPr/>
          </p:nvSpPr>
          <p:spPr>
            <a:xfrm>
              <a:off x="3391949" y="4549550"/>
              <a:ext cx="288894" cy="3380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grpSp>
          <p:nvGrpSpPr>
            <p:cNvPr id="205847" name="Group 187"/>
            <p:cNvGrpSpPr>
              <a:grpSpLocks/>
            </p:cNvGrpSpPr>
            <p:nvPr/>
          </p:nvGrpSpPr>
          <p:grpSpPr bwMode="auto">
            <a:xfrm>
              <a:off x="2646378" y="1872322"/>
              <a:ext cx="1052512" cy="355600"/>
              <a:chOff x="4410" y="1365"/>
              <a:chExt cx="663" cy="224"/>
            </a:xfrm>
          </p:grpSpPr>
          <p:sp>
            <p:nvSpPr>
              <p:cNvPr id="1568" name="Rectangle 188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9" name="AutoShape 189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0" name="Freeform 190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1" name="Freeform 191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2" name="Freeform 192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848" name="Group 187"/>
            <p:cNvGrpSpPr>
              <a:grpSpLocks/>
            </p:cNvGrpSpPr>
            <p:nvPr/>
          </p:nvGrpSpPr>
          <p:grpSpPr bwMode="auto">
            <a:xfrm>
              <a:off x="5819864" y="1872322"/>
              <a:ext cx="1052512" cy="355600"/>
              <a:chOff x="4410" y="1365"/>
              <a:chExt cx="663" cy="224"/>
            </a:xfrm>
          </p:grpSpPr>
          <p:sp>
            <p:nvSpPr>
              <p:cNvPr id="1574" name="Rectangle 188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5" name="AutoShape 189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6" name="Freeform 190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7" name="Freeform 191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8" name="Freeform 192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 flipH="1">
              <a:off x="1368101" y="2215235"/>
              <a:ext cx="1588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9" name="Straight Connector 1578"/>
            <p:cNvCxnSpPr/>
            <p:nvPr/>
          </p:nvCxnSpPr>
          <p:spPr>
            <a:xfrm flipH="1">
              <a:off x="3074483" y="2224757"/>
              <a:ext cx="0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0" name="Straight Connector 1579"/>
            <p:cNvCxnSpPr/>
            <p:nvPr/>
          </p:nvCxnSpPr>
          <p:spPr>
            <a:xfrm flipH="1">
              <a:off x="4953883" y="2226343"/>
              <a:ext cx="1587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1" name="Straight Connector 1580"/>
            <p:cNvCxnSpPr/>
            <p:nvPr/>
          </p:nvCxnSpPr>
          <p:spPr>
            <a:xfrm flipH="1">
              <a:off x="6515817" y="2227930"/>
              <a:ext cx="1587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2" name="Straight Connector 1581"/>
            <p:cNvCxnSpPr>
              <a:endCxn id="71" idx="0"/>
            </p:cNvCxnSpPr>
            <p:nvPr/>
          </p:nvCxnSpPr>
          <p:spPr>
            <a:xfrm flipH="1">
              <a:off x="1607788" y="2221583"/>
              <a:ext cx="1127005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3" name="Straight Connector 1582"/>
            <p:cNvCxnSpPr/>
            <p:nvPr/>
          </p:nvCxnSpPr>
          <p:spPr>
            <a:xfrm flipH="1">
              <a:off x="3193532" y="2221583"/>
              <a:ext cx="1304786" cy="523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Connector 1583"/>
            <p:cNvCxnSpPr/>
            <p:nvPr/>
          </p:nvCxnSpPr>
          <p:spPr>
            <a:xfrm flipH="1">
              <a:off x="5122140" y="2253321"/>
              <a:ext cx="1301612" cy="5062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5" name="Straight Connector 1584"/>
            <p:cNvCxnSpPr>
              <a:endCxn id="71" idx="1"/>
            </p:cNvCxnSpPr>
            <p:nvPr/>
          </p:nvCxnSpPr>
          <p:spPr>
            <a:xfrm flipH="1">
              <a:off x="1739536" y="2231104"/>
              <a:ext cx="2596874" cy="5046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6" name="Straight Connector 1585"/>
            <p:cNvCxnSpPr/>
            <p:nvPr/>
          </p:nvCxnSpPr>
          <p:spPr>
            <a:xfrm flipH="1">
              <a:off x="3518935" y="2242212"/>
              <a:ext cx="2807989" cy="4951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7" name="Straight Connector 1586"/>
            <p:cNvCxnSpPr/>
            <p:nvPr/>
          </p:nvCxnSpPr>
          <p:spPr>
            <a:xfrm flipH="1">
              <a:off x="1977636" y="2253321"/>
              <a:ext cx="3950869" cy="4951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8" name="Straight Connector 1587"/>
            <p:cNvCxnSpPr>
              <a:stCxn id="52" idx="2"/>
            </p:cNvCxnSpPr>
            <p:nvPr/>
          </p:nvCxnSpPr>
          <p:spPr>
            <a:xfrm>
              <a:off x="1476039" y="2223169"/>
              <a:ext cx="1552410" cy="5173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Connector 1588"/>
            <p:cNvCxnSpPr/>
            <p:nvPr/>
          </p:nvCxnSpPr>
          <p:spPr>
            <a:xfrm>
              <a:off x="1623662" y="2223169"/>
              <a:ext cx="3014342" cy="525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0" name="Straight Connector 1589"/>
            <p:cNvCxnSpPr>
              <a:stCxn id="54" idx="1"/>
            </p:cNvCxnSpPr>
            <p:nvPr/>
          </p:nvCxnSpPr>
          <p:spPr>
            <a:xfrm>
              <a:off x="1868111" y="2226343"/>
              <a:ext cx="4342939" cy="545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1306" idx="0"/>
            </p:cNvCxnSpPr>
            <p:nvPr/>
          </p:nvCxnSpPr>
          <p:spPr>
            <a:xfrm flipH="1" flipV="1">
              <a:off x="3166548" y="2239038"/>
              <a:ext cx="1596855" cy="525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1" name="Straight Connector 1590"/>
            <p:cNvCxnSpPr>
              <a:stCxn id="1553" idx="0"/>
            </p:cNvCxnSpPr>
            <p:nvPr/>
          </p:nvCxnSpPr>
          <p:spPr>
            <a:xfrm flipH="1" flipV="1">
              <a:off x="3342741" y="2232691"/>
              <a:ext cx="2984183" cy="537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2" name="Straight Connector 1591"/>
            <p:cNvCxnSpPr>
              <a:stCxn id="1553" idx="1"/>
            </p:cNvCxnSpPr>
            <p:nvPr/>
          </p:nvCxnSpPr>
          <p:spPr>
            <a:xfrm flipH="1" flipV="1">
              <a:off x="4639591" y="2226343"/>
              <a:ext cx="1819082" cy="544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826" name="Rectangle 5"/>
          <p:cNvSpPr txBox="1">
            <a:spLocks noChangeArrowheads="1"/>
          </p:cNvSpPr>
          <p:nvPr/>
        </p:nvSpPr>
        <p:spPr bwMode="auto">
          <a:xfrm>
            <a:off x="546100" y="115888"/>
            <a:ext cx="7772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i="0" dirty="0">
                <a:solidFill>
                  <a:srgbClr val="000099"/>
                </a:solidFill>
                <a:latin typeface="Gill Sans MT" charset="0"/>
              </a:rPr>
              <a:t>Data center networks </a:t>
            </a:r>
          </a:p>
        </p:txBody>
      </p:sp>
      <p:pic>
        <p:nvPicPr>
          <p:cNvPr id="205827" name="Picture 20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823913"/>
            <a:ext cx="5183188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8" name="Rectangle 6"/>
          <p:cNvSpPr txBox="1">
            <a:spLocks noChangeArrowheads="1"/>
          </p:cNvSpPr>
          <p:nvPr/>
        </p:nvSpPr>
        <p:spPr bwMode="auto">
          <a:xfrm>
            <a:off x="590550" y="1166813"/>
            <a:ext cx="82740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 eaLnBrk="1" hangingPunct="1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i="0" dirty="0">
                <a:latin typeface="Gill Sans MT" charset="0"/>
              </a:rPr>
              <a:t>rich interconnection among switches, racks:</a:t>
            </a:r>
          </a:p>
          <a:p>
            <a:pPr marL="681038" lvl="1" indent="-223838" eaLnBrk="1" hangingPunct="1"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Gill Sans MT" charset="0"/>
              </a:rPr>
              <a:t>increased throughput between racks (multiple routing paths possible)</a:t>
            </a:r>
          </a:p>
          <a:p>
            <a:pPr marL="681038" lvl="1" indent="-223838" eaLnBrk="1" hangingPunct="1"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Gill Sans MT" charset="0"/>
              </a:rPr>
              <a:t>increased reliability via redundancy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3200" dirty="0">
              <a:latin typeface="Gill Sans MT" charset="0"/>
            </a:endParaRPr>
          </a:p>
        </p:txBody>
      </p:sp>
      <p:sp>
        <p:nvSpPr>
          <p:cNvPr id="106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107</a:t>
            </a:fld>
            <a:endParaRPr lang="en-US" sz="1200" dirty="0">
              <a:latin typeface="Tahoma" charset="0"/>
            </a:endParaRPr>
          </a:p>
        </p:txBody>
      </p:sp>
      <p:sp>
        <p:nvSpPr>
          <p:cNvPr id="10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3191764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1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64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latin typeface="Gill Sans MT" charset="0"/>
                <a:cs typeface="+mn-cs"/>
              </a:rPr>
              <a:t>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6.6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108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2041056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34338" cy="1143000"/>
          </a:xfrm>
        </p:spPr>
        <p:txBody>
          <a:bodyPr/>
          <a:lstStyle/>
          <a:p>
            <a:pPr>
              <a:defRPr/>
            </a:pPr>
            <a:r>
              <a:rPr lang="en-US" sz="3200" i="1" dirty="0">
                <a:solidFill>
                  <a:srgbClr val="C00000"/>
                </a:solidFill>
                <a:latin typeface="Gill Sans MT" charset="0"/>
                <a:cs typeface="+mj-cs"/>
              </a:rPr>
              <a:t>Synthesis: </a:t>
            </a:r>
            <a:r>
              <a:rPr lang="en-US" sz="3200" dirty="0">
                <a:latin typeface="Gill Sans MT" charset="0"/>
                <a:cs typeface="+mj-cs"/>
              </a:rPr>
              <a:t>a day in the life of a web request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3826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journey down protocol stack complete!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application, transport, network, link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putting-it-all-together: synthesis!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</a:rPr>
              <a:t>goal:</a:t>
            </a:r>
            <a:r>
              <a:rPr lang="en-US" dirty="0">
                <a:solidFill>
                  <a:srgbClr val="C0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identify, review, understand protocols (at all layers) involved in seemingly simple scenario: requesting www page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</a:rPr>
              <a:t>scenario:</a:t>
            </a:r>
            <a:r>
              <a:rPr lang="en-US" dirty="0">
                <a:solidFill>
                  <a:srgbClr val="C0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student attaches laptop to campus network, requests/receives www.google.com </a:t>
            </a: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pic>
        <p:nvPicPr>
          <p:cNvPr id="208901" name="Picture 1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971550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109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3807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889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Adaptors communicating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5450" y="4275138"/>
            <a:ext cx="4067175" cy="193516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sending side: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encapsulates datagram in frame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adds error checking bits, rdt, flow control, etc.</a:t>
            </a:r>
          </a:p>
        </p:txBody>
      </p:sp>
      <p:sp>
        <p:nvSpPr>
          <p:cNvPr id="92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8500" y="4273550"/>
            <a:ext cx="4090988" cy="185102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receiving side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looks for errors, rdt, flow control, etc.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extracts datagram, passes to upper layer at receiving side</a:t>
            </a:r>
          </a:p>
        </p:txBody>
      </p:sp>
      <p:sp>
        <p:nvSpPr>
          <p:cNvPr id="9223" name="Rectangle 27"/>
          <p:cNvSpPr>
            <a:spLocks noChangeArrowheads="1"/>
          </p:cNvSpPr>
          <p:nvPr/>
        </p:nvSpPr>
        <p:spPr bwMode="auto">
          <a:xfrm>
            <a:off x="4113213" y="3394075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4" name="Rectangle 28"/>
          <p:cNvSpPr>
            <a:spLocks noChangeArrowheads="1"/>
          </p:cNvSpPr>
          <p:nvPr/>
        </p:nvSpPr>
        <p:spPr bwMode="auto">
          <a:xfrm>
            <a:off x="1957388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5" name="Line 29"/>
          <p:cNvSpPr>
            <a:spLocks noChangeShapeType="1"/>
          </p:cNvSpPr>
          <p:nvPr/>
        </p:nvSpPr>
        <p:spPr bwMode="auto">
          <a:xfrm>
            <a:off x="2052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6" name="Rectangle 30"/>
          <p:cNvSpPr>
            <a:spLocks noChangeArrowheads="1"/>
          </p:cNvSpPr>
          <p:nvPr/>
        </p:nvSpPr>
        <p:spPr bwMode="auto">
          <a:xfrm>
            <a:off x="2193925" y="2212975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7" name="Rectangle 31"/>
          <p:cNvSpPr>
            <a:spLocks noChangeArrowheads="1"/>
          </p:cNvSpPr>
          <p:nvPr/>
        </p:nvSpPr>
        <p:spPr bwMode="auto">
          <a:xfrm>
            <a:off x="2435225" y="2773363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8" name="Rectangle 32"/>
          <p:cNvSpPr>
            <a:spLocks noChangeArrowheads="1"/>
          </p:cNvSpPr>
          <p:nvPr/>
        </p:nvSpPr>
        <p:spPr bwMode="auto">
          <a:xfrm>
            <a:off x="2435225" y="230187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controller</a:t>
            </a:r>
          </a:p>
        </p:txBody>
      </p:sp>
      <p:sp>
        <p:nvSpPr>
          <p:cNvPr id="9229" name="Line 33"/>
          <p:cNvSpPr>
            <a:spLocks noChangeShapeType="1"/>
          </p:cNvSpPr>
          <p:nvPr/>
        </p:nvSpPr>
        <p:spPr bwMode="auto">
          <a:xfrm>
            <a:off x="2346325" y="205581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0" name="Line 34"/>
          <p:cNvSpPr>
            <a:spLocks noChangeShapeType="1"/>
          </p:cNvSpPr>
          <p:nvPr/>
        </p:nvSpPr>
        <p:spPr bwMode="auto">
          <a:xfrm flipV="1">
            <a:off x="2763838" y="206216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1" name="Rectangle 35"/>
          <p:cNvSpPr>
            <a:spLocks noChangeArrowheads="1"/>
          </p:cNvSpPr>
          <p:nvPr/>
        </p:nvSpPr>
        <p:spPr bwMode="auto">
          <a:xfrm>
            <a:off x="2228850" y="150177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9232" name="Rectangle 36"/>
          <p:cNvSpPr>
            <a:spLocks noChangeArrowheads="1"/>
          </p:cNvSpPr>
          <p:nvPr/>
        </p:nvSpPr>
        <p:spPr bwMode="auto">
          <a:xfrm>
            <a:off x="3095625" y="1503363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9233" name="Line 37"/>
          <p:cNvSpPr>
            <a:spLocks noChangeShapeType="1"/>
          </p:cNvSpPr>
          <p:nvPr/>
        </p:nvSpPr>
        <p:spPr bwMode="auto">
          <a:xfrm flipH="1" flipV="1">
            <a:off x="2551113" y="1917700"/>
            <a:ext cx="1587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4" name="Line 38"/>
          <p:cNvSpPr>
            <a:spLocks noChangeShapeType="1"/>
          </p:cNvSpPr>
          <p:nvPr/>
        </p:nvSpPr>
        <p:spPr bwMode="auto">
          <a:xfrm flipH="1" flipV="1">
            <a:off x="3475038" y="1920875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5" name="Rectangle 39"/>
          <p:cNvSpPr>
            <a:spLocks noChangeArrowheads="1"/>
          </p:cNvSpPr>
          <p:nvPr/>
        </p:nvSpPr>
        <p:spPr bwMode="auto">
          <a:xfrm>
            <a:off x="5832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6" name="Rectangle 40"/>
          <p:cNvSpPr>
            <a:spLocks noChangeArrowheads="1"/>
          </p:cNvSpPr>
          <p:nvPr/>
        </p:nvSpPr>
        <p:spPr bwMode="auto">
          <a:xfrm>
            <a:off x="6069013" y="2232025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7" name="Rectangle 41"/>
          <p:cNvSpPr>
            <a:spLocks noChangeArrowheads="1"/>
          </p:cNvSpPr>
          <p:nvPr/>
        </p:nvSpPr>
        <p:spPr bwMode="auto">
          <a:xfrm>
            <a:off x="6310313" y="2792413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8" name="Rectangle 42"/>
          <p:cNvSpPr>
            <a:spLocks noChangeArrowheads="1"/>
          </p:cNvSpPr>
          <p:nvPr/>
        </p:nvSpPr>
        <p:spPr bwMode="auto">
          <a:xfrm>
            <a:off x="6310313" y="232092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controller</a:t>
            </a:r>
          </a:p>
        </p:txBody>
      </p:sp>
      <p:sp>
        <p:nvSpPr>
          <p:cNvPr id="9239" name="Line 43"/>
          <p:cNvSpPr>
            <a:spLocks noChangeShapeType="1"/>
          </p:cNvSpPr>
          <p:nvPr/>
        </p:nvSpPr>
        <p:spPr bwMode="auto">
          <a:xfrm>
            <a:off x="6221413" y="207486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0" name="Line 44"/>
          <p:cNvSpPr>
            <a:spLocks noChangeShapeType="1"/>
          </p:cNvSpPr>
          <p:nvPr/>
        </p:nvSpPr>
        <p:spPr bwMode="auto">
          <a:xfrm flipV="1">
            <a:off x="6638925" y="208121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1" name="Rectangle 45"/>
          <p:cNvSpPr>
            <a:spLocks noChangeArrowheads="1"/>
          </p:cNvSpPr>
          <p:nvPr/>
        </p:nvSpPr>
        <p:spPr bwMode="auto">
          <a:xfrm>
            <a:off x="6103938" y="152082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9242" name="Rectangle 46"/>
          <p:cNvSpPr>
            <a:spLocks noChangeArrowheads="1"/>
          </p:cNvSpPr>
          <p:nvPr/>
        </p:nvSpPr>
        <p:spPr bwMode="auto">
          <a:xfrm>
            <a:off x="6970713" y="1522413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9243" name="Line 47"/>
          <p:cNvSpPr>
            <a:spLocks noChangeShapeType="1"/>
          </p:cNvSpPr>
          <p:nvPr/>
        </p:nvSpPr>
        <p:spPr bwMode="auto">
          <a:xfrm flipH="1" flipV="1">
            <a:off x="6426200" y="1936750"/>
            <a:ext cx="1588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4" name="Line 48"/>
          <p:cNvSpPr>
            <a:spLocks noChangeShapeType="1"/>
          </p:cNvSpPr>
          <p:nvPr/>
        </p:nvSpPr>
        <p:spPr bwMode="auto">
          <a:xfrm flipH="1" flipV="1">
            <a:off x="7350125" y="1939925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5" name="Text Box 49"/>
          <p:cNvSpPr txBox="1">
            <a:spLocks noChangeArrowheads="1"/>
          </p:cNvSpPr>
          <p:nvPr/>
        </p:nvSpPr>
        <p:spPr bwMode="auto">
          <a:xfrm>
            <a:off x="1935163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  <a:cs typeface="+mn-cs"/>
              </a:rPr>
              <a:t>sending host</a:t>
            </a:r>
          </a:p>
        </p:txBody>
      </p:sp>
      <p:sp>
        <p:nvSpPr>
          <p:cNvPr id="9246" name="Text Box 50"/>
          <p:cNvSpPr txBox="1">
            <a:spLocks noChangeArrowheads="1"/>
          </p:cNvSpPr>
          <p:nvPr/>
        </p:nvSpPr>
        <p:spPr bwMode="auto">
          <a:xfrm>
            <a:off x="5727700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  <a:cs typeface="+mn-cs"/>
              </a:rPr>
              <a:t>receiving host</a:t>
            </a:r>
          </a:p>
        </p:txBody>
      </p:sp>
      <p:sp>
        <p:nvSpPr>
          <p:cNvPr id="9247" name="Rectangle 51"/>
          <p:cNvSpPr>
            <a:spLocks noChangeArrowheads="1"/>
          </p:cNvSpPr>
          <p:nvPr/>
        </p:nvSpPr>
        <p:spPr bwMode="auto">
          <a:xfrm>
            <a:off x="1512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8" name="Text Box 52"/>
          <p:cNvSpPr txBox="1">
            <a:spLocks noChangeArrowheads="1"/>
          </p:cNvSpPr>
          <p:nvPr/>
        </p:nvSpPr>
        <p:spPr bwMode="auto">
          <a:xfrm>
            <a:off x="1476375" y="1922463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datagram</a:t>
            </a:r>
          </a:p>
        </p:txBody>
      </p:sp>
      <p:sp>
        <p:nvSpPr>
          <p:cNvPr id="9249" name="Line 53"/>
          <p:cNvSpPr>
            <a:spLocks noChangeShapeType="1"/>
          </p:cNvSpPr>
          <p:nvPr/>
        </p:nvSpPr>
        <p:spPr bwMode="auto">
          <a:xfrm>
            <a:off x="5961063" y="1870075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50" name="Rectangle 54"/>
          <p:cNvSpPr>
            <a:spLocks noChangeArrowheads="1"/>
          </p:cNvSpPr>
          <p:nvPr/>
        </p:nvSpPr>
        <p:spPr bwMode="auto">
          <a:xfrm>
            <a:off x="5422900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51" name="Text Box 55"/>
          <p:cNvSpPr txBox="1">
            <a:spLocks noChangeArrowheads="1"/>
          </p:cNvSpPr>
          <p:nvPr/>
        </p:nvSpPr>
        <p:spPr bwMode="auto">
          <a:xfrm>
            <a:off x="5386388" y="1941513"/>
            <a:ext cx="823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datagram</a:t>
            </a:r>
          </a:p>
        </p:txBody>
      </p:sp>
      <p:sp>
        <p:nvSpPr>
          <p:cNvPr id="56355" name="Freeform 56"/>
          <p:cNvSpPr>
            <a:spLocks/>
          </p:cNvSpPr>
          <p:nvPr/>
        </p:nvSpPr>
        <p:spPr bwMode="auto">
          <a:xfrm>
            <a:off x="2768600" y="2903538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2147483647 h 384"/>
              <a:gd name="T4" fmla="*/ 2147483647 w 2597"/>
              <a:gd name="T5" fmla="*/ 2147483647 h 384"/>
              <a:gd name="T6" fmla="*/ 2147483647 w 2597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53" name="Rectangle 57"/>
          <p:cNvSpPr>
            <a:spLocks noChangeArrowheads="1"/>
          </p:cNvSpPr>
          <p:nvPr/>
        </p:nvSpPr>
        <p:spPr bwMode="auto">
          <a:xfrm>
            <a:off x="4681538" y="3419475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54" name="Text Box 58"/>
          <p:cNvSpPr txBox="1">
            <a:spLocks noChangeArrowheads="1"/>
          </p:cNvSpPr>
          <p:nvPr/>
        </p:nvSpPr>
        <p:spPr bwMode="auto">
          <a:xfrm>
            <a:off x="4654550" y="3375025"/>
            <a:ext cx="823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datagram</a:t>
            </a:r>
          </a:p>
        </p:txBody>
      </p:sp>
      <p:sp>
        <p:nvSpPr>
          <p:cNvPr id="9255" name="Line 59"/>
          <p:cNvSpPr>
            <a:spLocks noChangeShapeType="1"/>
          </p:cNvSpPr>
          <p:nvPr/>
        </p:nvSpPr>
        <p:spPr bwMode="auto">
          <a:xfrm>
            <a:off x="5654675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56" name="Text Box 60"/>
          <p:cNvSpPr txBox="1">
            <a:spLocks noChangeArrowheads="1"/>
          </p:cNvSpPr>
          <p:nvPr/>
        </p:nvSpPr>
        <p:spPr bwMode="auto">
          <a:xfrm>
            <a:off x="2244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  <a:cs typeface="+mn-cs"/>
              </a:rPr>
              <a:t>frame</a:t>
            </a:r>
          </a:p>
        </p:txBody>
      </p:sp>
      <p:sp>
        <p:nvSpPr>
          <p:cNvPr id="9257" name="Line 61"/>
          <p:cNvSpPr>
            <a:spLocks noChangeShapeType="1"/>
          </p:cNvSpPr>
          <p:nvPr/>
        </p:nvSpPr>
        <p:spPr bwMode="auto">
          <a:xfrm flipV="1">
            <a:off x="2873375" y="3575050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56361" name="Picture 63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914400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</a:t>
            </a:fld>
            <a:endParaRPr lang="en-US" sz="1200" dirty="0">
              <a:latin typeface="Tahoma" charset="0"/>
            </a:endParaRPr>
          </a:p>
        </p:txBody>
      </p:sp>
      <p:sp>
        <p:nvSpPr>
          <p:cNvPr id="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703079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Freeform 406"/>
          <p:cNvSpPr>
            <a:spLocks/>
          </p:cNvSpPr>
          <p:nvPr/>
        </p:nvSpPr>
        <p:spPr bwMode="auto">
          <a:xfrm>
            <a:off x="4751388" y="706438"/>
            <a:ext cx="3894137" cy="3192462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453" h="2011">
                <a:moveTo>
                  <a:pt x="84" y="632"/>
                </a:moveTo>
                <a:cubicBezTo>
                  <a:pt x="51" y="704"/>
                  <a:pt x="28" y="747"/>
                  <a:pt x="16" y="809"/>
                </a:cubicBezTo>
                <a:cubicBezTo>
                  <a:pt x="4" y="871"/>
                  <a:pt x="0" y="949"/>
                  <a:pt x="9" y="1005"/>
                </a:cubicBezTo>
                <a:cubicBezTo>
                  <a:pt x="18" y="1061"/>
                  <a:pt x="44" y="1087"/>
                  <a:pt x="70" y="1147"/>
                </a:cubicBezTo>
                <a:cubicBezTo>
                  <a:pt x="96" y="1207"/>
                  <a:pt x="130" y="1314"/>
                  <a:pt x="165" y="1364"/>
                </a:cubicBezTo>
                <a:cubicBezTo>
                  <a:pt x="200" y="1414"/>
                  <a:pt x="216" y="1402"/>
                  <a:pt x="280" y="1446"/>
                </a:cubicBezTo>
                <a:cubicBezTo>
                  <a:pt x="344" y="1490"/>
                  <a:pt x="404" y="1587"/>
                  <a:pt x="549" y="1627"/>
                </a:cubicBezTo>
                <a:cubicBezTo>
                  <a:pt x="694" y="1667"/>
                  <a:pt x="987" y="1631"/>
                  <a:pt x="1152" y="1687"/>
                </a:cubicBezTo>
                <a:cubicBezTo>
                  <a:pt x="1317" y="1743"/>
                  <a:pt x="1455" y="1919"/>
                  <a:pt x="1542" y="1965"/>
                </a:cubicBezTo>
                <a:cubicBezTo>
                  <a:pt x="1629" y="2011"/>
                  <a:pt x="1610" y="1968"/>
                  <a:pt x="1675" y="1965"/>
                </a:cubicBezTo>
                <a:cubicBezTo>
                  <a:pt x="1740" y="1962"/>
                  <a:pt x="1816" y="1974"/>
                  <a:pt x="1933" y="1945"/>
                </a:cubicBezTo>
                <a:cubicBezTo>
                  <a:pt x="2050" y="1916"/>
                  <a:pt x="2299" y="1866"/>
                  <a:pt x="2376" y="1793"/>
                </a:cubicBezTo>
                <a:cubicBezTo>
                  <a:pt x="2453" y="1720"/>
                  <a:pt x="2410" y="1591"/>
                  <a:pt x="2396" y="1508"/>
                </a:cubicBezTo>
                <a:cubicBezTo>
                  <a:pt x="2382" y="1425"/>
                  <a:pt x="2301" y="1408"/>
                  <a:pt x="2293" y="1297"/>
                </a:cubicBezTo>
                <a:cubicBezTo>
                  <a:pt x="2285" y="1186"/>
                  <a:pt x="2339" y="950"/>
                  <a:pt x="2347" y="843"/>
                </a:cubicBezTo>
                <a:cubicBezTo>
                  <a:pt x="2355" y="736"/>
                  <a:pt x="2368" y="717"/>
                  <a:pt x="2340" y="653"/>
                </a:cubicBezTo>
                <a:cubicBezTo>
                  <a:pt x="2312" y="589"/>
                  <a:pt x="2247" y="537"/>
                  <a:pt x="2177" y="456"/>
                </a:cubicBezTo>
                <a:cubicBezTo>
                  <a:pt x="2107" y="375"/>
                  <a:pt x="2016" y="235"/>
                  <a:pt x="1920" y="165"/>
                </a:cubicBezTo>
                <a:cubicBezTo>
                  <a:pt x="1824" y="95"/>
                  <a:pt x="1716" y="61"/>
                  <a:pt x="1601" y="36"/>
                </a:cubicBezTo>
                <a:cubicBezTo>
                  <a:pt x="1486" y="11"/>
                  <a:pt x="1343" y="0"/>
                  <a:pt x="1229" y="16"/>
                </a:cubicBezTo>
                <a:cubicBezTo>
                  <a:pt x="1115" y="32"/>
                  <a:pt x="1042" y="90"/>
                  <a:pt x="917" y="131"/>
                </a:cubicBezTo>
                <a:cubicBezTo>
                  <a:pt x="792" y="172"/>
                  <a:pt x="595" y="219"/>
                  <a:pt x="477" y="260"/>
                </a:cubicBezTo>
                <a:cubicBezTo>
                  <a:pt x="359" y="301"/>
                  <a:pt x="280" y="311"/>
                  <a:pt x="212" y="375"/>
                </a:cubicBezTo>
                <a:cubicBezTo>
                  <a:pt x="144" y="439"/>
                  <a:pt x="117" y="560"/>
                  <a:pt x="84" y="63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6838"/>
            <a:ext cx="8034338" cy="973137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life: scenario</a:t>
            </a:r>
          </a:p>
        </p:txBody>
      </p:sp>
      <p:sp>
        <p:nvSpPr>
          <p:cNvPr id="209925" name="Freeform 3"/>
          <p:cNvSpPr>
            <a:spLocks/>
          </p:cNvSpPr>
          <p:nvPr/>
        </p:nvSpPr>
        <p:spPr bwMode="auto">
          <a:xfrm>
            <a:off x="611188" y="1273175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09926" name="Group 4"/>
          <p:cNvGrpSpPr>
            <a:grpSpLocks/>
          </p:cNvGrpSpPr>
          <p:nvPr/>
        </p:nvGrpSpPr>
        <p:grpSpPr bwMode="auto">
          <a:xfrm>
            <a:off x="5383213" y="2679700"/>
            <a:ext cx="757237" cy="379413"/>
            <a:chOff x="2466" y="2026"/>
            <a:chExt cx="477" cy="282"/>
          </a:xfrm>
        </p:grpSpPr>
        <p:sp>
          <p:nvSpPr>
            <p:cNvPr id="210197" name="Oval 5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98" name="Line 6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99" name="Rectangle 7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200" name="Oval 8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201" name="Group 9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208" name="Line 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209" name="Line 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210" name="Line 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202" name="Group 13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205" name="Line 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206" name="Line 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207" name="Line 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203" name="Line 17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204" name="Line 18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09927" name="Group 19"/>
          <p:cNvGrpSpPr>
            <a:grpSpLocks/>
          </p:cNvGrpSpPr>
          <p:nvPr/>
        </p:nvGrpSpPr>
        <p:grpSpPr bwMode="auto">
          <a:xfrm>
            <a:off x="6748463" y="2425700"/>
            <a:ext cx="757237" cy="379413"/>
            <a:chOff x="2466" y="2026"/>
            <a:chExt cx="477" cy="282"/>
          </a:xfrm>
        </p:grpSpPr>
        <p:sp>
          <p:nvSpPr>
            <p:cNvPr id="210183" name="Oval 20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84" name="Line 21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85" name="Rectangle 22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186" name="Oval 23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87" name="Group 24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194" name="Line 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95" name="Line 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96" name="Line 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188" name="Group 28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191" name="Line 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92" name="Line 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93" name="Line 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189" name="Line 32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90" name="Line 33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09928" name="Text Box 34"/>
          <p:cNvSpPr txBox="1">
            <a:spLocks noChangeArrowheads="1"/>
          </p:cNvSpPr>
          <p:nvPr/>
        </p:nvSpPr>
        <p:spPr bwMode="auto">
          <a:xfrm>
            <a:off x="5364163" y="176212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209929" name="Line 36"/>
          <p:cNvSpPr>
            <a:spLocks noChangeShapeType="1"/>
          </p:cNvSpPr>
          <p:nvPr/>
        </p:nvSpPr>
        <p:spPr bwMode="auto">
          <a:xfrm flipV="1">
            <a:off x="3613150" y="2344738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30" name="Line 43"/>
          <p:cNvSpPr>
            <a:spLocks noChangeShapeType="1"/>
          </p:cNvSpPr>
          <p:nvPr/>
        </p:nvSpPr>
        <p:spPr bwMode="auto">
          <a:xfrm flipV="1">
            <a:off x="2503488" y="2517775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31" name="Line 44"/>
          <p:cNvSpPr>
            <a:spLocks noChangeShapeType="1"/>
          </p:cNvSpPr>
          <p:nvPr/>
        </p:nvSpPr>
        <p:spPr bwMode="auto">
          <a:xfrm flipV="1">
            <a:off x="3762375" y="2201863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32" name="Line 48"/>
          <p:cNvSpPr>
            <a:spLocks noChangeShapeType="1"/>
          </p:cNvSpPr>
          <p:nvPr/>
        </p:nvSpPr>
        <p:spPr bwMode="auto">
          <a:xfrm flipV="1">
            <a:off x="3117850" y="2736850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209933" name="Group 49"/>
          <p:cNvGrpSpPr>
            <a:grpSpLocks/>
          </p:cNvGrpSpPr>
          <p:nvPr/>
        </p:nvGrpSpPr>
        <p:grpSpPr bwMode="auto">
          <a:xfrm>
            <a:off x="2598738" y="3365500"/>
            <a:ext cx="987425" cy="479425"/>
            <a:chOff x="1118" y="1621"/>
            <a:chExt cx="622" cy="302"/>
          </a:xfrm>
        </p:grpSpPr>
        <p:sp>
          <p:nvSpPr>
            <p:cNvPr id="210166" name="Rectangle 50"/>
            <p:cNvSpPr>
              <a:spLocks noChangeArrowheads="1"/>
            </p:cNvSpPr>
            <p:nvPr/>
          </p:nvSpPr>
          <p:spPr bwMode="auto">
            <a:xfrm>
              <a:off x="1578" y="1789"/>
              <a:ext cx="162" cy="4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67" name="Rectangle 51"/>
            <p:cNvSpPr>
              <a:spLocks noChangeArrowheads="1"/>
            </p:cNvSpPr>
            <p:nvPr/>
          </p:nvSpPr>
          <p:spPr bwMode="auto">
            <a:xfrm rot="-2700000">
              <a:off x="1336" y="1621"/>
              <a:ext cx="162" cy="4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68" name="Group 52"/>
            <p:cNvGrpSpPr>
              <a:grpSpLocks/>
            </p:cNvGrpSpPr>
            <p:nvPr/>
          </p:nvGrpSpPr>
          <p:grpSpPr bwMode="auto">
            <a:xfrm>
              <a:off x="1118" y="1684"/>
              <a:ext cx="477" cy="239"/>
              <a:chOff x="2466" y="2026"/>
              <a:chExt cx="477" cy="282"/>
            </a:xfrm>
          </p:grpSpPr>
          <p:sp>
            <p:nvSpPr>
              <p:cNvPr id="210169" name="Oval 53"/>
              <p:cNvSpPr>
                <a:spLocks noChangeArrowheads="1"/>
              </p:cNvSpPr>
              <p:nvPr/>
            </p:nvSpPr>
            <p:spPr bwMode="auto">
              <a:xfrm>
                <a:off x="2466" y="2168"/>
                <a:ext cx="476" cy="140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0170" name="Line 54"/>
              <p:cNvSpPr>
                <a:spLocks noChangeShapeType="1"/>
              </p:cNvSpPr>
              <p:nvPr/>
            </p:nvSpPr>
            <p:spPr bwMode="auto">
              <a:xfrm>
                <a:off x="2470" y="2125"/>
                <a:ext cx="1" cy="8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71" name="Rectangle 55"/>
              <p:cNvSpPr>
                <a:spLocks noChangeArrowheads="1"/>
              </p:cNvSpPr>
              <p:nvPr/>
            </p:nvSpPr>
            <p:spPr bwMode="auto">
              <a:xfrm>
                <a:off x="2470" y="2125"/>
                <a:ext cx="472" cy="11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172" name="Oval 56"/>
              <p:cNvSpPr>
                <a:spLocks noChangeArrowheads="1"/>
              </p:cNvSpPr>
              <p:nvPr/>
            </p:nvSpPr>
            <p:spPr bwMode="auto">
              <a:xfrm>
                <a:off x="2466" y="2026"/>
                <a:ext cx="476" cy="160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210173" name="Group 57"/>
              <p:cNvGrpSpPr>
                <a:grpSpLocks/>
              </p:cNvGrpSpPr>
              <p:nvPr/>
            </p:nvGrpSpPr>
            <p:grpSpPr bwMode="auto">
              <a:xfrm>
                <a:off x="2581" y="2061"/>
                <a:ext cx="236" cy="94"/>
                <a:chOff x="2848" y="848"/>
                <a:chExt cx="140" cy="98"/>
              </a:xfrm>
            </p:grpSpPr>
            <p:sp>
              <p:nvSpPr>
                <p:cNvPr id="210180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181" name="Line 5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182" name="Line 6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10174" name="Group 61"/>
              <p:cNvGrpSpPr>
                <a:grpSpLocks/>
              </p:cNvGrpSpPr>
              <p:nvPr/>
            </p:nvGrpSpPr>
            <p:grpSpPr bwMode="auto">
              <a:xfrm flipV="1">
                <a:off x="2581" y="2060"/>
                <a:ext cx="236" cy="94"/>
                <a:chOff x="2848" y="848"/>
                <a:chExt cx="140" cy="98"/>
              </a:xfrm>
            </p:grpSpPr>
            <p:sp>
              <p:nvSpPr>
                <p:cNvPr id="210177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178" name="Line 6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179" name="Line 6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10175" name="Line 65"/>
              <p:cNvSpPr>
                <a:spLocks noChangeShapeType="1"/>
              </p:cNvSpPr>
              <p:nvPr/>
            </p:nvSpPr>
            <p:spPr bwMode="auto">
              <a:xfrm flipH="1">
                <a:off x="2942" y="2109"/>
                <a:ext cx="1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76" name="Line 66"/>
              <p:cNvSpPr>
                <a:spLocks noChangeShapeType="1"/>
              </p:cNvSpPr>
              <p:nvPr/>
            </p:nvSpPr>
            <p:spPr bwMode="auto">
              <a:xfrm flipH="1">
                <a:off x="2466" y="2117"/>
                <a:ext cx="1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209934" name="Line 68"/>
          <p:cNvSpPr>
            <a:spLocks noChangeShapeType="1"/>
          </p:cNvSpPr>
          <p:nvPr/>
        </p:nvSpPr>
        <p:spPr bwMode="auto">
          <a:xfrm flipV="1">
            <a:off x="3589338" y="2930525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209935" name="Group 69"/>
          <p:cNvGrpSpPr>
            <a:grpSpLocks/>
          </p:cNvGrpSpPr>
          <p:nvPr/>
        </p:nvGrpSpPr>
        <p:grpSpPr bwMode="auto">
          <a:xfrm>
            <a:off x="7405688" y="3341688"/>
            <a:ext cx="757237" cy="379412"/>
            <a:chOff x="2466" y="2026"/>
            <a:chExt cx="477" cy="282"/>
          </a:xfrm>
        </p:grpSpPr>
        <p:sp>
          <p:nvSpPr>
            <p:cNvPr id="210152" name="Oval 70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53" name="Line 71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54" name="Rectangle 72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155" name="Oval 73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56" name="Group 74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163" name="Line 7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64" name="Line 7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65" name="Line 7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157" name="Group 78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160" name="Line 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61" name="Line 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62" name="Line 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158" name="Line 82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59" name="Line 83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09936" name="Line 93"/>
          <p:cNvSpPr>
            <a:spLocks noChangeShapeType="1"/>
          </p:cNvSpPr>
          <p:nvPr/>
        </p:nvSpPr>
        <p:spPr bwMode="auto">
          <a:xfrm flipH="1">
            <a:off x="7124700" y="2166938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37" name="Freeform 94"/>
          <p:cNvSpPr>
            <a:spLocks/>
          </p:cNvSpPr>
          <p:nvPr/>
        </p:nvSpPr>
        <p:spPr bwMode="auto">
          <a:xfrm>
            <a:off x="1089025" y="4146550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09938" name="Group 110"/>
          <p:cNvGrpSpPr>
            <a:grpSpLocks/>
          </p:cNvGrpSpPr>
          <p:nvPr/>
        </p:nvGrpSpPr>
        <p:grpSpPr bwMode="auto">
          <a:xfrm>
            <a:off x="4025900" y="4724400"/>
            <a:ext cx="757238" cy="379413"/>
            <a:chOff x="2466" y="2026"/>
            <a:chExt cx="477" cy="282"/>
          </a:xfrm>
        </p:grpSpPr>
        <p:sp>
          <p:nvSpPr>
            <p:cNvPr id="210138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39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40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141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42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149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50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51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143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146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47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48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144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45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09939" name="Line 134"/>
          <p:cNvSpPr>
            <a:spLocks noChangeShapeType="1"/>
          </p:cNvSpPr>
          <p:nvPr/>
        </p:nvSpPr>
        <p:spPr bwMode="auto">
          <a:xfrm flipV="1">
            <a:off x="4479925" y="3074988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40" name="Text Box 135"/>
          <p:cNvSpPr txBox="1">
            <a:spLocks noChangeArrowheads="1"/>
          </p:cNvSpPr>
          <p:nvPr/>
        </p:nvSpPr>
        <p:spPr bwMode="auto">
          <a:xfrm>
            <a:off x="5357813" y="5018088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</a:t>
            </a:r>
            <a:r>
              <a:rPr lang="ja-JP" altLang="en-US" sz="1600" i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s network </a:t>
            </a:r>
          </a:p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209941" name="Line 136"/>
          <p:cNvSpPr>
            <a:spLocks noChangeShapeType="1"/>
          </p:cNvSpPr>
          <p:nvPr/>
        </p:nvSpPr>
        <p:spPr bwMode="auto">
          <a:xfrm flipV="1">
            <a:off x="3059113" y="4894263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42" name="Text Box 137"/>
          <p:cNvSpPr txBox="1">
            <a:spLocks noChangeArrowheads="1"/>
          </p:cNvSpPr>
          <p:nvPr/>
        </p:nvSpPr>
        <p:spPr bwMode="auto">
          <a:xfrm>
            <a:off x="1971675" y="5286375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209943" name="Text Box 138"/>
          <p:cNvSpPr txBox="1">
            <a:spLocks noChangeArrowheads="1"/>
          </p:cNvSpPr>
          <p:nvPr/>
        </p:nvSpPr>
        <p:spPr bwMode="auto">
          <a:xfrm>
            <a:off x="1939925" y="4992688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sp>
        <p:nvSpPr>
          <p:cNvPr id="209944" name="Text Box 139"/>
          <p:cNvSpPr txBox="1">
            <a:spLocks noChangeArrowheads="1"/>
          </p:cNvSpPr>
          <p:nvPr/>
        </p:nvSpPr>
        <p:spPr bwMode="auto">
          <a:xfrm>
            <a:off x="7577138" y="1384300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eaLnBrk="1" hangingPunct="1"/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09945" name="Group 95"/>
          <p:cNvGrpSpPr>
            <a:grpSpLocks/>
          </p:cNvGrpSpPr>
          <p:nvPr/>
        </p:nvGrpSpPr>
        <p:grpSpPr bwMode="auto">
          <a:xfrm>
            <a:off x="5797550" y="4365625"/>
            <a:ext cx="757238" cy="379413"/>
            <a:chOff x="2466" y="2026"/>
            <a:chExt cx="477" cy="282"/>
          </a:xfrm>
        </p:grpSpPr>
        <p:sp>
          <p:nvSpPr>
            <p:cNvPr id="210124" name="Oval 96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25" name="Line 97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26" name="Rectangle 98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127" name="Oval 99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28" name="Group 100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135" name="Line 10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36" name="Line 10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37" name="Line 10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129" name="Group 104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132" name="Line 10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33" name="Line 10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34" name="Line 10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130" name="Line 108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31" name="Line 109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09946" name="Group 166"/>
          <p:cNvGrpSpPr>
            <a:grpSpLocks/>
          </p:cNvGrpSpPr>
          <p:nvPr/>
        </p:nvGrpSpPr>
        <p:grpSpPr bwMode="auto">
          <a:xfrm>
            <a:off x="5181600" y="3048000"/>
            <a:ext cx="400050" cy="152400"/>
            <a:chOff x="3228" y="1776"/>
            <a:chExt cx="252" cy="96"/>
          </a:xfrm>
        </p:grpSpPr>
        <p:sp>
          <p:nvSpPr>
            <p:cNvPr id="210122" name="Line 16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23" name="Line 16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47" name="Group 167"/>
          <p:cNvGrpSpPr>
            <a:grpSpLocks/>
          </p:cNvGrpSpPr>
          <p:nvPr/>
        </p:nvGrpSpPr>
        <p:grpSpPr bwMode="auto">
          <a:xfrm flipH="1">
            <a:off x="5810250" y="3062288"/>
            <a:ext cx="400050" cy="152400"/>
            <a:chOff x="3228" y="1776"/>
            <a:chExt cx="252" cy="96"/>
          </a:xfrm>
        </p:grpSpPr>
        <p:sp>
          <p:nvSpPr>
            <p:cNvPr id="210120" name="Line 16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21" name="Line 16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48" name="Group 170"/>
          <p:cNvGrpSpPr>
            <a:grpSpLocks/>
          </p:cNvGrpSpPr>
          <p:nvPr/>
        </p:nvGrpSpPr>
        <p:grpSpPr bwMode="auto">
          <a:xfrm flipH="1" flipV="1">
            <a:off x="5962650" y="2538413"/>
            <a:ext cx="400050" cy="152400"/>
            <a:chOff x="3228" y="1776"/>
            <a:chExt cx="252" cy="96"/>
          </a:xfrm>
        </p:grpSpPr>
        <p:sp>
          <p:nvSpPr>
            <p:cNvPr id="210118" name="Line 17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9" name="Line 17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49" name="Group 173"/>
          <p:cNvGrpSpPr>
            <a:grpSpLocks/>
          </p:cNvGrpSpPr>
          <p:nvPr/>
        </p:nvGrpSpPr>
        <p:grpSpPr bwMode="auto">
          <a:xfrm flipH="1" flipV="1">
            <a:off x="8062913" y="3228975"/>
            <a:ext cx="400050" cy="152400"/>
            <a:chOff x="3228" y="1776"/>
            <a:chExt cx="252" cy="96"/>
          </a:xfrm>
        </p:grpSpPr>
        <p:sp>
          <p:nvSpPr>
            <p:cNvPr id="210116" name="Line 17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7" name="Line 17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0" name="Group 176"/>
          <p:cNvGrpSpPr>
            <a:grpSpLocks/>
          </p:cNvGrpSpPr>
          <p:nvPr/>
        </p:nvGrpSpPr>
        <p:grpSpPr bwMode="auto">
          <a:xfrm flipV="1">
            <a:off x="7239000" y="3248025"/>
            <a:ext cx="295275" cy="114300"/>
            <a:chOff x="3228" y="1776"/>
            <a:chExt cx="252" cy="96"/>
          </a:xfrm>
        </p:grpSpPr>
        <p:sp>
          <p:nvSpPr>
            <p:cNvPr id="210114" name="Line 177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5" name="Line 178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1" name="Group 179"/>
          <p:cNvGrpSpPr>
            <a:grpSpLocks/>
          </p:cNvGrpSpPr>
          <p:nvPr/>
        </p:nvGrpSpPr>
        <p:grpSpPr bwMode="auto">
          <a:xfrm rot="409689" flipH="1" flipV="1">
            <a:off x="7510463" y="2590800"/>
            <a:ext cx="452437" cy="57150"/>
            <a:chOff x="3228" y="1776"/>
            <a:chExt cx="252" cy="96"/>
          </a:xfrm>
        </p:grpSpPr>
        <p:sp>
          <p:nvSpPr>
            <p:cNvPr id="210112" name="Line 180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3" name="Line 181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2" name="Group 182"/>
          <p:cNvGrpSpPr>
            <a:grpSpLocks/>
          </p:cNvGrpSpPr>
          <p:nvPr/>
        </p:nvGrpSpPr>
        <p:grpSpPr bwMode="auto">
          <a:xfrm>
            <a:off x="6653213" y="2795588"/>
            <a:ext cx="295275" cy="114300"/>
            <a:chOff x="3228" y="1776"/>
            <a:chExt cx="252" cy="96"/>
          </a:xfrm>
        </p:grpSpPr>
        <p:sp>
          <p:nvSpPr>
            <p:cNvPr id="210110" name="Line 183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1" name="Line 184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3" name="Group 185"/>
          <p:cNvGrpSpPr>
            <a:grpSpLocks/>
          </p:cNvGrpSpPr>
          <p:nvPr/>
        </p:nvGrpSpPr>
        <p:grpSpPr bwMode="auto">
          <a:xfrm flipH="1">
            <a:off x="7291388" y="2795588"/>
            <a:ext cx="295275" cy="114300"/>
            <a:chOff x="3228" y="1776"/>
            <a:chExt cx="252" cy="96"/>
          </a:xfrm>
        </p:grpSpPr>
        <p:sp>
          <p:nvSpPr>
            <p:cNvPr id="210108" name="Line 186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9" name="Line 187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4" name="Group 188"/>
          <p:cNvGrpSpPr>
            <a:grpSpLocks/>
          </p:cNvGrpSpPr>
          <p:nvPr/>
        </p:nvGrpSpPr>
        <p:grpSpPr bwMode="auto">
          <a:xfrm>
            <a:off x="5705475" y="4743450"/>
            <a:ext cx="295275" cy="114300"/>
            <a:chOff x="3228" y="1776"/>
            <a:chExt cx="252" cy="96"/>
          </a:xfrm>
        </p:grpSpPr>
        <p:sp>
          <p:nvSpPr>
            <p:cNvPr id="210106" name="Line 189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7" name="Line 190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5" name="Group 191"/>
          <p:cNvGrpSpPr>
            <a:grpSpLocks/>
          </p:cNvGrpSpPr>
          <p:nvPr/>
        </p:nvGrpSpPr>
        <p:grpSpPr bwMode="auto">
          <a:xfrm flipH="1">
            <a:off x="6343650" y="4743450"/>
            <a:ext cx="295275" cy="114300"/>
            <a:chOff x="3228" y="1776"/>
            <a:chExt cx="252" cy="96"/>
          </a:xfrm>
        </p:grpSpPr>
        <p:sp>
          <p:nvSpPr>
            <p:cNvPr id="210104" name="Line 192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5" name="Line 193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6" name="Group 194"/>
          <p:cNvGrpSpPr>
            <a:grpSpLocks/>
          </p:cNvGrpSpPr>
          <p:nvPr/>
        </p:nvGrpSpPr>
        <p:grpSpPr bwMode="auto">
          <a:xfrm>
            <a:off x="3938588" y="5100638"/>
            <a:ext cx="295275" cy="114300"/>
            <a:chOff x="3228" y="1776"/>
            <a:chExt cx="252" cy="96"/>
          </a:xfrm>
        </p:grpSpPr>
        <p:sp>
          <p:nvSpPr>
            <p:cNvPr id="210102" name="Line 195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3" name="Line 196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7" name="Group 197"/>
          <p:cNvGrpSpPr>
            <a:grpSpLocks/>
          </p:cNvGrpSpPr>
          <p:nvPr/>
        </p:nvGrpSpPr>
        <p:grpSpPr bwMode="auto">
          <a:xfrm flipH="1">
            <a:off x="4576763" y="5100638"/>
            <a:ext cx="295275" cy="114300"/>
            <a:chOff x="3228" y="1776"/>
            <a:chExt cx="252" cy="96"/>
          </a:xfrm>
        </p:grpSpPr>
        <p:sp>
          <p:nvSpPr>
            <p:cNvPr id="210100" name="Line 19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1" name="Line 19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8" name="Group 200"/>
          <p:cNvGrpSpPr>
            <a:grpSpLocks/>
          </p:cNvGrpSpPr>
          <p:nvPr/>
        </p:nvGrpSpPr>
        <p:grpSpPr bwMode="auto">
          <a:xfrm flipH="1" flipV="1">
            <a:off x="4781550" y="4805363"/>
            <a:ext cx="295275" cy="114300"/>
            <a:chOff x="3228" y="1776"/>
            <a:chExt cx="252" cy="96"/>
          </a:xfrm>
        </p:grpSpPr>
        <p:sp>
          <p:nvSpPr>
            <p:cNvPr id="210098" name="Line 20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099" name="Line 20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09959" name="Text Box 34"/>
          <p:cNvSpPr txBox="1">
            <a:spLocks noChangeArrowheads="1"/>
          </p:cNvSpPr>
          <p:nvPr/>
        </p:nvSpPr>
        <p:spPr bwMode="auto">
          <a:xfrm>
            <a:off x="962025" y="3128963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school network </a:t>
            </a:r>
          </a:p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pic>
        <p:nvPicPr>
          <p:cNvPr id="699793" name="Picture 40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4208463"/>
            <a:ext cx="1243012" cy="7683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99796" name="Text Box 404"/>
          <p:cNvSpPr txBox="1">
            <a:spLocks noChangeArrowheads="1"/>
          </p:cNvSpPr>
          <p:nvPr/>
        </p:nvSpPr>
        <p:spPr bwMode="auto">
          <a:xfrm>
            <a:off x="1563688" y="3940175"/>
            <a:ext cx="952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solidFill>
                  <a:srgbClr val="FF0000"/>
                </a:solidFill>
                <a:latin typeface="Arial" charset="0"/>
                <a:cs typeface="+mn-cs"/>
              </a:rPr>
              <a:t>web page</a:t>
            </a:r>
          </a:p>
        </p:txBody>
      </p:sp>
      <p:grpSp>
        <p:nvGrpSpPr>
          <p:cNvPr id="699797" name="Group 405"/>
          <p:cNvGrpSpPr>
            <a:grpSpLocks/>
          </p:cNvGrpSpPr>
          <p:nvPr/>
        </p:nvGrpSpPr>
        <p:grpSpPr bwMode="auto">
          <a:xfrm>
            <a:off x="288925" y="1162050"/>
            <a:ext cx="1416050" cy="1265238"/>
            <a:chOff x="146" y="690"/>
            <a:chExt cx="892" cy="797"/>
          </a:xfrm>
        </p:grpSpPr>
        <p:grpSp>
          <p:nvGrpSpPr>
            <p:cNvPr id="210091" name="Group 400"/>
            <p:cNvGrpSpPr>
              <a:grpSpLocks/>
            </p:cNvGrpSpPr>
            <p:nvPr/>
          </p:nvGrpSpPr>
          <p:grpSpPr bwMode="auto">
            <a:xfrm>
              <a:off x="146" y="690"/>
              <a:ext cx="892" cy="797"/>
              <a:chOff x="146" y="690"/>
              <a:chExt cx="892" cy="797"/>
            </a:xfrm>
          </p:grpSpPr>
          <p:sp>
            <p:nvSpPr>
              <p:cNvPr id="210093" name="Freeform 398"/>
              <p:cNvSpPr>
                <a:spLocks/>
              </p:cNvSpPr>
              <p:nvPr/>
            </p:nvSpPr>
            <p:spPr bwMode="auto">
              <a:xfrm>
                <a:off x="177" y="715"/>
                <a:ext cx="861" cy="77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1" h="772">
                    <a:moveTo>
                      <a:pt x="861" y="772"/>
                    </a:moveTo>
                    <a:lnTo>
                      <a:pt x="0" y="557"/>
                    </a:lnTo>
                    <a:lnTo>
                      <a:pt x="532" y="405"/>
                    </a:lnTo>
                    <a:lnTo>
                      <a:pt x="652" y="0"/>
                    </a:lnTo>
                    <a:lnTo>
                      <a:pt x="861" y="77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FF00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grpSp>
            <p:nvGrpSpPr>
              <p:cNvPr id="210094" name="Group 392"/>
              <p:cNvGrpSpPr>
                <a:grpSpLocks/>
              </p:cNvGrpSpPr>
              <p:nvPr/>
            </p:nvGrpSpPr>
            <p:grpSpPr bwMode="auto">
              <a:xfrm>
                <a:off x="148" y="697"/>
                <a:ext cx="694" cy="574"/>
                <a:chOff x="2579" y="1366"/>
                <a:chExt cx="1078" cy="674"/>
              </a:xfrm>
            </p:grpSpPr>
            <p:pic>
              <p:nvPicPr>
                <p:cNvPr id="87217" name="Picture 393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366"/>
                  <a:ext cx="1078" cy="6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7218" name="Rectangle 394"/>
                <p:cNvSpPr>
                  <a:spLocks noChangeArrowheads="1"/>
                </p:cNvSpPr>
                <p:nvPr/>
              </p:nvSpPr>
              <p:spPr bwMode="auto">
                <a:xfrm>
                  <a:off x="2633" y="1428"/>
                  <a:ext cx="957" cy="5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7216" name="Rectangle 399"/>
              <p:cNvSpPr>
                <a:spLocks noChangeArrowheads="1"/>
              </p:cNvSpPr>
              <p:nvPr/>
            </p:nvSpPr>
            <p:spPr bwMode="auto">
              <a:xfrm>
                <a:off x="146" y="690"/>
                <a:ext cx="696" cy="58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213" name="Text Box 402"/>
            <p:cNvSpPr txBox="1">
              <a:spLocks noChangeArrowheads="1"/>
            </p:cNvSpPr>
            <p:nvPr/>
          </p:nvSpPr>
          <p:spPr bwMode="auto">
            <a:xfrm>
              <a:off x="227" y="850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browser</a:t>
              </a:r>
            </a:p>
          </p:txBody>
        </p:sp>
      </p:grpSp>
      <p:grpSp>
        <p:nvGrpSpPr>
          <p:cNvPr id="209963" name="Group 356"/>
          <p:cNvGrpSpPr>
            <a:grpSpLocks/>
          </p:cNvGrpSpPr>
          <p:nvPr/>
        </p:nvGrpSpPr>
        <p:grpSpPr bwMode="auto">
          <a:xfrm>
            <a:off x="1511300" y="1898650"/>
            <a:ext cx="842963" cy="814388"/>
            <a:chOff x="313" y="1497"/>
            <a:chExt cx="1152" cy="1014"/>
          </a:xfrm>
        </p:grpSpPr>
        <p:pic>
          <p:nvPicPr>
            <p:cNvPr id="210089" name="Picture 354" descr="laptop_stylized_small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090" name="Picture 355" descr="antenna_stylized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99788" name="AutoShape 396"/>
          <p:cNvSpPr>
            <a:spLocks noChangeArrowheads="1"/>
          </p:cNvSpPr>
          <p:nvPr/>
        </p:nvSpPr>
        <p:spPr bwMode="auto">
          <a:xfrm>
            <a:off x="668338" y="2266950"/>
            <a:ext cx="976312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87086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2444750"/>
            <a:ext cx="91440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6" name="Rectangle 43"/>
          <p:cNvSpPr>
            <a:spLocks noChangeArrowheads="1"/>
          </p:cNvSpPr>
          <p:nvPr/>
        </p:nvSpPr>
        <p:spPr bwMode="auto">
          <a:xfrm rot="16200000">
            <a:off x="3416300" y="3551238"/>
            <a:ext cx="147638" cy="188912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98" name="Rectangle 43"/>
          <p:cNvSpPr>
            <a:spLocks noChangeArrowheads="1"/>
          </p:cNvSpPr>
          <p:nvPr/>
        </p:nvSpPr>
        <p:spPr bwMode="auto">
          <a:xfrm rot="2460490">
            <a:off x="3074988" y="3208338"/>
            <a:ext cx="136525" cy="306387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09968" name="Oval 407"/>
          <p:cNvSpPr>
            <a:spLocks noChangeArrowheads="1"/>
          </p:cNvSpPr>
          <p:nvPr/>
        </p:nvSpPr>
        <p:spPr bwMode="auto">
          <a:xfrm>
            <a:off x="2552700" y="3619500"/>
            <a:ext cx="850900" cy="250825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209969" name="Rectangle 410"/>
          <p:cNvSpPr>
            <a:spLocks noChangeArrowheads="1"/>
          </p:cNvSpPr>
          <p:nvPr/>
        </p:nvSpPr>
        <p:spPr bwMode="auto">
          <a:xfrm>
            <a:off x="2552700" y="3590925"/>
            <a:ext cx="854075" cy="157163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209970" name="Oval 411"/>
          <p:cNvSpPr>
            <a:spLocks noChangeArrowheads="1"/>
          </p:cNvSpPr>
          <p:nvPr/>
        </p:nvSpPr>
        <p:spPr bwMode="auto">
          <a:xfrm>
            <a:off x="2549525" y="3421063"/>
            <a:ext cx="850900" cy="293687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</p:txBody>
      </p:sp>
      <p:grpSp>
        <p:nvGrpSpPr>
          <p:cNvPr id="209971" name="Group 1189"/>
          <p:cNvGrpSpPr>
            <a:grpSpLocks/>
          </p:cNvGrpSpPr>
          <p:nvPr/>
        </p:nvGrpSpPr>
        <p:grpSpPr bwMode="auto">
          <a:xfrm>
            <a:off x="2720975" y="3497263"/>
            <a:ext cx="481013" cy="136525"/>
            <a:chOff x="2468" y="1332"/>
            <a:chExt cx="310" cy="60"/>
          </a:xfrm>
        </p:grpSpPr>
        <p:sp>
          <p:nvSpPr>
            <p:cNvPr id="210087" name="Freeform 1190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088" name="Freeform 1191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7093" name="Line 1192"/>
          <p:cNvSpPr>
            <a:spLocks noChangeShapeType="1"/>
          </p:cNvSpPr>
          <p:nvPr/>
        </p:nvSpPr>
        <p:spPr bwMode="auto">
          <a:xfrm>
            <a:off x="2552700" y="3557588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7094" name="Line 1193"/>
          <p:cNvSpPr>
            <a:spLocks noChangeShapeType="1"/>
          </p:cNvSpPr>
          <p:nvPr/>
        </p:nvSpPr>
        <p:spPr bwMode="auto">
          <a:xfrm>
            <a:off x="3400425" y="3567113"/>
            <a:ext cx="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7" name="Rectangle 43"/>
          <p:cNvSpPr>
            <a:spLocks noChangeArrowheads="1"/>
          </p:cNvSpPr>
          <p:nvPr/>
        </p:nvSpPr>
        <p:spPr bwMode="auto">
          <a:xfrm rot="16200000">
            <a:off x="2338388" y="2365375"/>
            <a:ext cx="146050" cy="314325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09975" name="Group 1185"/>
          <p:cNvGrpSpPr>
            <a:grpSpLocks/>
          </p:cNvGrpSpPr>
          <p:nvPr/>
        </p:nvGrpSpPr>
        <p:grpSpPr bwMode="auto">
          <a:xfrm>
            <a:off x="5338763" y="2667000"/>
            <a:ext cx="830262" cy="455613"/>
            <a:chOff x="4650" y="1129"/>
            <a:chExt cx="246" cy="95"/>
          </a:xfrm>
        </p:grpSpPr>
        <p:sp>
          <p:nvSpPr>
            <p:cNvPr id="210079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80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81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82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85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86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204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205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76" name="Group 1185"/>
          <p:cNvGrpSpPr>
            <a:grpSpLocks/>
          </p:cNvGrpSpPr>
          <p:nvPr/>
        </p:nvGrpSpPr>
        <p:grpSpPr bwMode="auto">
          <a:xfrm>
            <a:off x="6729413" y="2401888"/>
            <a:ext cx="808037" cy="425450"/>
            <a:chOff x="4650" y="1129"/>
            <a:chExt cx="246" cy="95"/>
          </a:xfrm>
        </p:grpSpPr>
        <p:sp>
          <p:nvSpPr>
            <p:cNvPr id="210071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72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73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74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77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78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196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197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77" name="Group 1185"/>
          <p:cNvGrpSpPr>
            <a:grpSpLocks/>
          </p:cNvGrpSpPr>
          <p:nvPr/>
        </p:nvGrpSpPr>
        <p:grpSpPr bwMode="auto">
          <a:xfrm>
            <a:off x="7343775" y="3338513"/>
            <a:ext cx="892175" cy="390525"/>
            <a:chOff x="4650" y="1129"/>
            <a:chExt cx="246" cy="95"/>
          </a:xfrm>
        </p:grpSpPr>
        <p:sp>
          <p:nvSpPr>
            <p:cNvPr id="21006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6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6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66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69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70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188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189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78" name="Group 1185"/>
          <p:cNvGrpSpPr>
            <a:grpSpLocks/>
          </p:cNvGrpSpPr>
          <p:nvPr/>
        </p:nvGrpSpPr>
        <p:grpSpPr bwMode="auto">
          <a:xfrm>
            <a:off x="5754688" y="4344988"/>
            <a:ext cx="808037" cy="425450"/>
            <a:chOff x="4650" y="1129"/>
            <a:chExt cx="246" cy="95"/>
          </a:xfrm>
        </p:grpSpPr>
        <p:sp>
          <p:nvSpPr>
            <p:cNvPr id="21005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5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5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58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61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62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180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181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79" name="Group 1185"/>
          <p:cNvGrpSpPr>
            <a:grpSpLocks/>
          </p:cNvGrpSpPr>
          <p:nvPr/>
        </p:nvGrpSpPr>
        <p:grpSpPr bwMode="auto">
          <a:xfrm>
            <a:off x="4013200" y="4710113"/>
            <a:ext cx="808038" cy="425450"/>
            <a:chOff x="4650" y="1129"/>
            <a:chExt cx="246" cy="95"/>
          </a:xfrm>
        </p:grpSpPr>
        <p:sp>
          <p:nvSpPr>
            <p:cNvPr id="210047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48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49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50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53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54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172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173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80" name="Group 248"/>
          <p:cNvGrpSpPr>
            <a:grpSpLocks/>
          </p:cNvGrpSpPr>
          <p:nvPr/>
        </p:nvGrpSpPr>
        <p:grpSpPr bwMode="auto">
          <a:xfrm>
            <a:off x="7218363" y="1558925"/>
            <a:ext cx="358775" cy="623888"/>
            <a:chOff x="4140" y="429"/>
            <a:chExt cx="1425" cy="2396"/>
          </a:xfrm>
        </p:grpSpPr>
        <p:sp>
          <p:nvSpPr>
            <p:cNvPr id="210015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37" name="Rectangle 149"/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0017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018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40" name="Rectangle 152"/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0020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166" name="AutoShape 15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67" name="AutoShape 155"/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42" name="Rectangle 156"/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0022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164" name="AutoShape 158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65" name="AutoShape 159"/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44" name="Rectangle 160"/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45" name="Rectangle 161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0025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162" name="AutoShape 163"/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63" name="AutoShape 164"/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210026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0027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7160" name="AutoShape 167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61" name="AutoShape 16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49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0029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030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52" name="Oval 172"/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0032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54" name="AutoShape 174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55" name="AutoShape 175"/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56" name="Oval 176"/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57" name="Oval 177"/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87158" name="Oval 178"/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59" name="Rectangle 179"/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209981" name="Group 248"/>
          <p:cNvGrpSpPr>
            <a:grpSpLocks/>
          </p:cNvGrpSpPr>
          <p:nvPr/>
        </p:nvGrpSpPr>
        <p:grpSpPr bwMode="auto">
          <a:xfrm>
            <a:off x="2876550" y="4454525"/>
            <a:ext cx="358775" cy="623888"/>
            <a:chOff x="4140" y="429"/>
            <a:chExt cx="1425" cy="2396"/>
          </a:xfrm>
        </p:grpSpPr>
        <p:sp>
          <p:nvSpPr>
            <p:cNvPr id="209983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05" name="Rectangle 149"/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09985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986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08" name="Rectangle 152"/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09988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134" name="AutoShape 15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35" name="AutoShape 155"/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10" name="Rectangle 156"/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09990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132" name="AutoShape 158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33" name="AutoShape 159"/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12" name="Rectangle 160"/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13" name="Rectangle 161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09993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130" name="AutoShape 163"/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31" name="AutoShape 164"/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209994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09995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7128" name="AutoShape 167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29" name="AutoShape 16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17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09997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998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20" name="Oval 172"/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0000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22" name="AutoShape 174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23" name="AutoShape 175"/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24" name="Oval 176"/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25" name="Oval 177"/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87126" name="Oval 178"/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27" name="Rectangle 179"/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9982" name="Picture 22" descr="underline_base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4612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110</a:t>
            </a:fld>
            <a:endParaRPr lang="en-US" sz="1200" dirty="0">
              <a:latin typeface="Tahoma" charset="0"/>
            </a:endParaRPr>
          </a:p>
        </p:txBody>
      </p:sp>
      <p:sp>
        <p:nvSpPr>
          <p:cNvPr id="2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0470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9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9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796" grpId="0"/>
      <p:bldP spid="69978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5" name="Group 156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1062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1063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064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065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066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188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1068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112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112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8190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6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67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1073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1088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210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1090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1091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213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1093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239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240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8215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1095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237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238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8217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18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1098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235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236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1099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1100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8233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234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8222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1102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1103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225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1105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227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28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29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30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88231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32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1074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88196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197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98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99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88200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1080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8206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8207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8208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1081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820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8204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8205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525"/>
            <a:ext cx="8034338" cy="99695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 connecting to the Internet</a:t>
            </a:r>
          </a:p>
        </p:txBody>
      </p:sp>
      <p:sp>
        <p:nvSpPr>
          <p:cNvPr id="701629" name="Rectangle 189"/>
          <p:cNvSpPr>
            <a:spLocks noGrp="1" noChangeArrowheads="1"/>
          </p:cNvSpPr>
          <p:nvPr>
            <p:ph type="body" idx="1"/>
          </p:nvPr>
        </p:nvSpPr>
        <p:spPr>
          <a:xfrm>
            <a:off x="5037138" y="1128713"/>
            <a:ext cx="3732212" cy="1262062"/>
          </a:xfrm>
        </p:spPr>
        <p:txBody>
          <a:bodyPr/>
          <a:lstStyle/>
          <a:p>
            <a:pPr marL="231775" indent="-231775">
              <a:defRPr/>
            </a:pPr>
            <a:r>
              <a:rPr lang="en-US" sz="2200" dirty="0">
                <a:latin typeface="Gill Sans MT" charset="0"/>
                <a:cs typeface="+mn-cs"/>
              </a:rPr>
              <a:t>connecting laptop needs to get its own IP address, addr of first-hop router, addr of DNS server: use </a:t>
            </a:r>
            <a:r>
              <a:rPr lang="en-US" sz="2200" i="1" dirty="0">
                <a:solidFill>
                  <a:srgbClr val="C00000"/>
                </a:solidFill>
                <a:latin typeface="Gill Sans MT" charset="0"/>
                <a:cs typeface="+mn-cs"/>
              </a:rPr>
              <a:t>DHCP</a:t>
            </a:r>
          </a:p>
        </p:txBody>
      </p:sp>
      <p:sp>
        <p:nvSpPr>
          <p:cNvPr id="701661" name="AutoShape 221"/>
          <p:cNvSpPr>
            <a:spLocks noChangeArrowheads="1"/>
          </p:cNvSpPr>
          <p:nvPr/>
        </p:nvSpPr>
        <p:spPr bwMode="auto">
          <a:xfrm>
            <a:off x="830263" y="2266950"/>
            <a:ext cx="976312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701690" name="Group 250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1054" name="Freeform 249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1055" name="Group 248"/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88177" name="Rectangle 242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178" name="Text Box 241"/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DHCP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88179" name="Line 243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80" name="Line 244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81" name="Line 245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82" name="Line 246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1693" name="Group 253"/>
          <p:cNvGrpSpPr>
            <a:grpSpLocks/>
          </p:cNvGrpSpPr>
          <p:nvPr/>
        </p:nvGrpSpPr>
        <p:grpSpPr bwMode="auto">
          <a:xfrm>
            <a:off x="520700" y="1162050"/>
            <a:ext cx="544513" cy="244475"/>
            <a:chOff x="844" y="3337"/>
            <a:chExt cx="343" cy="154"/>
          </a:xfrm>
        </p:grpSpPr>
        <p:sp>
          <p:nvSpPr>
            <p:cNvPr id="88173" name="Rectangle 251"/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8174" name="Text Box 252"/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FFFFFF"/>
                  </a:solidFill>
                  <a:latin typeface="Arial" charset="0"/>
                  <a:cs typeface="+mn-cs"/>
                </a:rPr>
                <a:t>DHCP</a:t>
              </a:r>
            </a:p>
          </p:txBody>
        </p:sp>
      </p:grpSp>
      <p:grpSp>
        <p:nvGrpSpPr>
          <p:cNvPr id="701739" name="Group 299"/>
          <p:cNvGrpSpPr>
            <a:grpSpLocks/>
          </p:cNvGrpSpPr>
          <p:nvPr/>
        </p:nvGrpSpPr>
        <p:grpSpPr bwMode="auto">
          <a:xfrm>
            <a:off x="66675" y="1181100"/>
            <a:ext cx="1081088" cy="1166813"/>
            <a:chOff x="42" y="744"/>
            <a:chExt cx="681" cy="735"/>
          </a:xfrm>
        </p:grpSpPr>
        <p:grpSp>
          <p:nvGrpSpPr>
            <p:cNvPr id="211020" name="Group 296"/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11022" name="Group 295"/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211047" name="Group 254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8817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72" name="Text Box 2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88169" name="Rectangle 266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70" name="Rectangle 267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1023" name="Group 274"/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211041" name="Group 268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8166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67" name="Text Box 2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1042" name="Group 273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8164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65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1024" name="Group 293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88160" name="Rectangle 276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61" name="Rectangle 277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1025" name="Group 294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1026" name="Group 287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211030" name="Group 278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211033" name="Group 27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88158" name="Rectangle 28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8159" name="Text Box 28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211034" name="Group 28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88156" name="Rectangle 28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8157" name="Rectangle 28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88152" name="Rectangle 285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53" name="Rectangle 286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88148" name="Rectangle 288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49" name="Rectangle 290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50" name="Rectangle 291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sp>
          <p:nvSpPr>
            <p:cNvPr id="88142" name="AutoShape 297"/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1758" name="Group 318"/>
          <p:cNvGrpSpPr>
            <a:grpSpLocks/>
          </p:cNvGrpSpPr>
          <p:nvPr/>
        </p:nvGrpSpPr>
        <p:grpSpPr bwMode="auto">
          <a:xfrm>
            <a:off x="650875" y="2389188"/>
            <a:ext cx="1081088" cy="244475"/>
            <a:chOff x="504" y="3523"/>
            <a:chExt cx="681" cy="154"/>
          </a:xfrm>
        </p:grpSpPr>
        <p:grpSp>
          <p:nvGrpSpPr>
            <p:cNvPr id="211007" name="Group 319"/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211011" name="Group 320"/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211014" name="Group 321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8139" name="Rectangle 322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40" name="Text Box 3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1015" name="Group 324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8137" name="Rectangle 325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38" name="Rectangle 326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sp>
            <p:nvSpPr>
              <p:cNvPr id="88133" name="Rectangle 327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134" name="Rectangle 328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8129" name="Rectangle 329"/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8130" name="Rectangle 330"/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8131" name="Rectangle 331"/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1782" name="Group 342"/>
          <p:cNvGrpSpPr>
            <a:grpSpLocks/>
          </p:cNvGrpSpPr>
          <p:nvPr/>
        </p:nvGrpSpPr>
        <p:grpSpPr bwMode="auto">
          <a:xfrm>
            <a:off x="1477963" y="3081338"/>
            <a:ext cx="1316037" cy="1314450"/>
            <a:chOff x="931" y="1941"/>
            <a:chExt cx="829" cy="828"/>
          </a:xfrm>
        </p:grpSpPr>
        <p:sp>
          <p:nvSpPr>
            <p:cNvPr id="210999" name="Freeform 334"/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1000" name="Group 335"/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88122" name="Rectangle 336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123" name="Text Box 337"/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DHCP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88124" name="Line 338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25" name="Line 339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26" name="Line 340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27" name="Line 341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1882" name="Group 442"/>
          <p:cNvGrpSpPr>
            <a:grpSpLocks/>
          </p:cNvGrpSpPr>
          <p:nvPr/>
        </p:nvGrpSpPr>
        <p:grpSpPr bwMode="auto">
          <a:xfrm>
            <a:off x="339725" y="2981325"/>
            <a:ext cx="1081088" cy="1217613"/>
            <a:chOff x="1404" y="3105"/>
            <a:chExt cx="681" cy="767"/>
          </a:xfrm>
        </p:grpSpPr>
        <p:grpSp>
          <p:nvGrpSpPr>
            <p:cNvPr id="210964" name="Group 344"/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210969" name="Group 345"/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210994" name="Group 346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88118" name="Rectangle 347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19" name="Text Box 3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88116" name="Rectangle 349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17" name="Rectangle 350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0970" name="Group 351"/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210988" name="Group 352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8113" name="Rectangle 353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14" name="Text Box 3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0989" name="Group 355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8111" name="Rectangle 356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12" name="Rectangle 357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0971" name="Group 358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88107" name="Rectangle 359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08" name="Rectangle 360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0972" name="Group 361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0973" name="Group 362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210977" name="Group 363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210980" name="Group 3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88105" name="Rectangle 3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8106" name="Text Box 36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210981" name="Group 3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88103" name="Rectangle 36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8104" name="Rectangle 36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88099" name="Rectangle 370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00" name="Rectangle 371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88095" name="Rectangle 372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096" name="Rectangle 373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097" name="Rectangle 374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sp>
          <p:nvSpPr>
            <p:cNvPr id="88086" name="AutoShape 375"/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0966" name="Group 379"/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88088" name="Rectangle 380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089" name="Text Box 381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DHCP</a:t>
                </a:r>
              </a:p>
            </p:txBody>
          </p:sp>
        </p:grpSp>
      </p:grpSp>
      <p:grpSp>
        <p:nvGrpSpPr>
          <p:cNvPr id="701916" name="Group 476"/>
          <p:cNvGrpSpPr>
            <a:grpSpLocks/>
          </p:cNvGrpSpPr>
          <p:nvPr/>
        </p:nvGrpSpPr>
        <p:grpSpPr bwMode="auto">
          <a:xfrm>
            <a:off x="803275" y="3178175"/>
            <a:ext cx="544513" cy="244475"/>
            <a:chOff x="844" y="3337"/>
            <a:chExt cx="343" cy="154"/>
          </a:xfrm>
        </p:grpSpPr>
        <p:sp>
          <p:nvSpPr>
            <p:cNvPr id="88083" name="Rectangle 477"/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8084" name="Text Box 478"/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FFFFFF"/>
                  </a:solidFill>
                  <a:latin typeface="Arial" charset="0"/>
                  <a:cs typeface="+mn-cs"/>
                </a:rPr>
                <a:t>DHCP</a:t>
              </a:r>
            </a:p>
          </p:txBody>
        </p:sp>
      </p:grpSp>
      <p:sp>
        <p:nvSpPr>
          <p:cNvPr id="701919" name="Rectangle 479"/>
          <p:cNvSpPr>
            <a:spLocks noChangeArrowheads="1"/>
          </p:cNvSpPr>
          <p:nvPr/>
        </p:nvSpPr>
        <p:spPr bwMode="auto">
          <a:xfrm>
            <a:off x="5037138" y="2568575"/>
            <a:ext cx="3892550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DHCP request </a:t>
            </a:r>
            <a:r>
              <a:rPr lang="en-US" sz="2200" dirty="0">
                <a:solidFill>
                  <a:srgbClr val="3333CC"/>
                </a:solidFill>
                <a:latin typeface="Gill Sans MT" charset="0"/>
                <a:cs typeface="+mn-cs"/>
              </a:rPr>
              <a:t>encapsulated</a:t>
            </a:r>
            <a:r>
              <a:rPr lang="en-US" sz="2200" i="0" dirty="0">
                <a:solidFill>
                  <a:srgbClr val="3333CC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in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UDP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, encapsulated in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IP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, encapsulated in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802.3</a:t>
            </a:r>
            <a:r>
              <a:rPr lang="en-US" sz="22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Ethernet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200" i="0" dirty="0">
              <a:solidFill>
                <a:srgbClr val="000000"/>
              </a:solidFill>
              <a:latin typeface="Gill Sans MT" charset="0"/>
              <a:cs typeface="+mn-cs"/>
            </a:endParaRPr>
          </a:p>
        </p:txBody>
      </p:sp>
      <p:sp>
        <p:nvSpPr>
          <p:cNvPr id="701920" name="Rectangle 480"/>
          <p:cNvSpPr>
            <a:spLocks noChangeArrowheads="1"/>
          </p:cNvSpPr>
          <p:nvPr/>
        </p:nvSpPr>
        <p:spPr bwMode="auto">
          <a:xfrm>
            <a:off x="5035550" y="3979863"/>
            <a:ext cx="3924300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Ethernet frame </a:t>
            </a:r>
            <a:r>
              <a:rPr lang="en-US" sz="2200" dirty="0">
                <a:solidFill>
                  <a:srgbClr val="000099"/>
                </a:solidFill>
                <a:latin typeface="Gill Sans MT" charset="0"/>
                <a:cs typeface="+mn-cs"/>
              </a:rPr>
              <a:t>broadcast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 (dest: FFFFFFFFFFFF) on LAN, received at router running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DHCP</a:t>
            </a:r>
            <a:r>
              <a:rPr lang="en-US" sz="22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server</a:t>
            </a:r>
          </a:p>
        </p:txBody>
      </p:sp>
      <p:sp>
        <p:nvSpPr>
          <p:cNvPr id="701921" name="Rectangle 481"/>
          <p:cNvSpPr>
            <a:spLocks noChangeArrowheads="1"/>
          </p:cNvSpPr>
          <p:nvPr/>
        </p:nvSpPr>
        <p:spPr bwMode="auto">
          <a:xfrm>
            <a:off x="5033963" y="5316538"/>
            <a:ext cx="3802062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Ethernet </a:t>
            </a:r>
            <a:r>
              <a:rPr lang="en-US" sz="2200" dirty="0">
                <a:solidFill>
                  <a:srgbClr val="000099"/>
                </a:solidFill>
                <a:latin typeface="Gill Sans MT" charset="0"/>
                <a:cs typeface="+mn-cs"/>
              </a:rPr>
              <a:t>demuxed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 to IP demuxed, UDP demuxed to DHCP </a:t>
            </a:r>
          </a:p>
        </p:txBody>
      </p:sp>
      <p:pic>
        <p:nvPicPr>
          <p:cNvPr id="210961" name="Picture 1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715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111</a:t>
            </a:fld>
            <a:endParaRPr lang="en-US" sz="1200" dirty="0">
              <a:latin typeface="Tahoma" charset="0"/>
            </a:endParaRPr>
          </a:p>
        </p:txBody>
      </p:sp>
      <p:sp>
        <p:nvSpPr>
          <p:cNvPr id="18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20757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01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0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0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0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1144E-6 L 0.26823 -0.00139 L 0.10833 0.27287 L -0.01806 0.27125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701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3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70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629" grpId="0" build="p"/>
      <p:bldP spid="701661" grpId="0" animBg="1"/>
      <p:bldP spid="701661" grpId="1" animBg="1"/>
      <p:bldP spid="701919" grpId="0"/>
      <p:bldP spid="701920" grpId="0"/>
      <p:bldP spid="70192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69" name="Group 152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2082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2083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084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085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086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208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2088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214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214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9210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2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63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64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2093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2108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230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2110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2111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233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2113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9259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260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9235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2115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9257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258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9237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38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2118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9255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256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2119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2120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9253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254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9242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2122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2123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245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2125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247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48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49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50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89251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52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2094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89216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17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18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19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89220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2100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9226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9227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9228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2101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922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9224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9225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7138" y="1158875"/>
            <a:ext cx="3430587" cy="1573213"/>
          </a:xfrm>
        </p:spPr>
        <p:txBody>
          <a:bodyPr/>
          <a:lstStyle/>
          <a:p>
            <a:pPr marL="231775" indent="-231775">
              <a:lnSpc>
                <a:spcPct val="80000"/>
              </a:lnSpc>
              <a:defRPr/>
            </a:pPr>
            <a:r>
              <a:rPr lang="en-US" sz="2000" dirty="0">
                <a:latin typeface="Gill Sans MT" charset="0"/>
                <a:cs typeface="+mn-cs"/>
              </a:rPr>
              <a:t>DHCP server formulates </a:t>
            </a:r>
            <a:r>
              <a:rPr lang="en-US" sz="2000" i="1" dirty="0">
                <a:solidFill>
                  <a:srgbClr val="C00000"/>
                </a:solidFill>
                <a:latin typeface="Gill Sans MT" charset="0"/>
                <a:cs typeface="+mn-cs"/>
              </a:rPr>
              <a:t>DHCP ACK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dirty="0">
                <a:latin typeface="Gill Sans MT" charset="0"/>
                <a:cs typeface="+mn-cs"/>
              </a:rPr>
              <a:t>containing client</a:t>
            </a:r>
            <a:r>
              <a:rPr lang="ja-JP" altLang="en-US" sz="2000" dirty="0">
                <a:latin typeface="Gill Sans MT" charset="0"/>
                <a:cs typeface="+mn-cs"/>
              </a:rPr>
              <a:t>’</a:t>
            </a:r>
            <a:r>
              <a:rPr lang="en-US" sz="2000" dirty="0">
                <a:latin typeface="Gill Sans MT" charset="0"/>
                <a:cs typeface="+mn-cs"/>
              </a:rPr>
              <a:t>s IP address, IP address of first-hop router for client, name &amp; IP address of DNS server</a:t>
            </a:r>
          </a:p>
          <a:p>
            <a:pPr>
              <a:lnSpc>
                <a:spcPct val="80000"/>
              </a:lnSpc>
              <a:defRPr/>
            </a:pPr>
            <a:endParaRPr lang="en-US" sz="2000" dirty="0">
              <a:latin typeface="Gill Sans MT" charset="0"/>
              <a:cs typeface="+mn-cs"/>
            </a:endParaRPr>
          </a:p>
        </p:txBody>
      </p:sp>
      <p:grpSp>
        <p:nvGrpSpPr>
          <p:cNvPr id="703533" name="Group 45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2074" name="Freeform 46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2075" name="Group 47"/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89197" name="Rectangle 48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198" name="Text Box 49"/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DHCP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89199" name="Line 50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00" name="Line 51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01" name="Line 52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02" name="Line 53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3545" name="Group 57"/>
          <p:cNvGrpSpPr>
            <a:grpSpLocks/>
          </p:cNvGrpSpPr>
          <p:nvPr/>
        </p:nvGrpSpPr>
        <p:grpSpPr bwMode="auto">
          <a:xfrm>
            <a:off x="352425" y="3152775"/>
            <a:ext cx="1081088" cy="1166813"/>
            <a:chOff x="42" y="744"/>
            <a:chExt cx="681" cy="735"/>
          </a:xfrm>
        </p:grpSpPr>
        <p:grpSp>
          <p:nvGrpSpPr>
            <p:cNvPr id="212042" name="Group 58"/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12044" name="Group 59"/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212069" name="Group 60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89193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94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89191" name="Rectangle 63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92" name="Rectangle 64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2045" name="Group 65"/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212063" name="Group 66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9188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89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2064" name="Group 69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9186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87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2046" name="Group 72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89182" name="Rectangle 73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83" name="Rectangle 74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2047" name="Group 75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2048" name="Group 76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212052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212055" name="Group 7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89180" name="Rectangle 7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9181" name="Text Box 8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212056" name="Group 8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89178" name="Rectangle 8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9179" name="Rectangle 8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89174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75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89170" name="Rectangle 86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71" name="Rectangle 87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72" name="Rectangle 88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sp>
          <p:nvSpPr>
            <p:cNvPr id="89164" name="AutoShape 89"/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3578" name="Group 90"/>
          <p:cNvGrpSpPr>
            <a:grpSpLocks/>
          </p:cNvGrpSpPr>
          <p:nvPr/>
        </p:nvGrpSpPr>
        <p:grpSpPr bwMode="auto">
          <a:xfrm>
            <a:off x="449263" y="4238625"/>
            <a:ext cx="1081087" cy="244475"/>
            <a:chOff x="504" y="3523"/>
            <a:chExt cx="681" cy="154"/>
          </a:xfrm>
        </p:grpSpPr>
        <p:grpSp>
          <p:nvGrpSpPr>
            <p:cNvPr id="212029" name="Group 91"/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212033" name="Group 92"/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212036" name="Group 93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9161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62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2037" name="Group 96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9159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60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sp>
            <p:nvSpPr>
              <p:cNvPr id="89155" name="Rectangle 99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156" name="Rectangle 100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9151" name="Rectangle 101"/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9152" name="Rectangle 102"/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9153" name="Rectangle 103"/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3592" name="Group 104"/>
          <p:cNvGrpSpPr>
            <a:grpSpLocks/>
          </p:cNvGrpSpPr>
          <p:nvPr/>
        </p:nvGrpSpPr>
        <p:grpSpPr bwMode="auto">
          <a:xfrm>
            <a:off x="1477963" y="3081338"/>
            <a:ext cx="1316037" cy="1314450"/>
            <a:chOff x="931" y="1941"/>
            <a:chExt cx="829" cy="828"/>
          </a:xfrm>
        </p:grpSpPr>
        <p:sp>
          <p:nvSpPr>
            <p:cNvPr id="212021" name="Freeform 105"/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2022" name="Group 106"/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89144" name="Rectangle 107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145" name="Text Box 108"/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DHCP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89146" name="Line 109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147" name="Line 110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148" name="Line 111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149" name="Line 112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3601" name="Group 113"/>
          <p:cNvGrpSpPr>
            <a:grpSpLocks/>
          </p:cNvGrpSpPr>
          <p:nvPr/>
        </p:nvGrpSpPr>
        <p:grpSpPr bwMode="auto">
          <a:xfrm>
            <a:off x="71438" y="969963"/>
            <a:ext cx="1081087" cy="1217612"/>
            <a:chOff x="1404" y="3105"/>
            <a:chExt cx="681" cy="767"/>
          </a:xfrm>
        </p:grpSpPr>
        <p:grpSp>
          <p:nvGrpSpPr>
            <p:cNvPr id="211986" name="Group 114"/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211991" name="Group 115"/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212016" name="Group 116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89140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41" name="Text Box 1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89138" name="Rectangle 119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3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1992" name="Group 121"/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212010" name="Group 122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9135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36" name="Text Box 1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2011" name="Group 125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9133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34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1993" name="Group 128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89129" name="Rectangle 129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30" name="Rectangle 130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1994" name="Group 131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1995" name="Group 132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211999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212002" name="Group 1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89127" name="Rectangle 13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9128" name="Text Box 13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212003" name="Group 1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89125" name="Rectangle 13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9126" name="Rectangle 1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89121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22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89117" name="Rectangle 142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18" name="Rectangle 143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19" name="Rectangle 144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sp>
          <p:nvSpPr>
            <p:cNvPr id="89108" name="AutoShape 145"/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1988" name="Group 146"/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89110" name="Rectangle 147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111" name="Text Box 148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DHCP</a:t>
                </a:r>
              </a:p>
            </p:txBody>
          </p:sp>
        </p:grpSp>
      </p:grpSp>
      <p:grpSp>
        <p:nvGrpSpPr>
          <p:cNvPr id="703637" name="Group 149"/>
          <p:cNvGrpSpPr>
            <a:grpSpLocks/>
          </p:cNvGrpSpPr>
          <p:nvPr/>
        </p:nvGrpSpPr>
        <p:grpSpPr bwMode="auto">
          <a:xfrm>
            <a:off x="803275" y="3178175"/>
            <a:ext cx="544513" cy="244475"/>
            <a:chOff x="844" y="3337"/>
            <a:chExt cx="343" cy="154"/>
          </a:xfrm>
        </p:grpSpPr>
        <p:sp>
          <p:nvSpPr>
            <p:cNvPr id="89105" name="Rectangle 150"/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9106" name="Text Box 151"/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FFFFFF"/>
                  </a:solidFill>
                  <a:latin typeface="Arial" charset="0"/>
                  <a:cs typeface="+mn-cs"/>
                </a:rPr>
                <a:t>DHCP</a:t>
              </a:r>
            </a:p>
          </p:txBody>
        </p:sp>
      </p:grpSp>
      <p:sp>
        <p:nvSpPr>
          <p:cNvPr id="703643" name="Rectangle 155"/>
          <p:cNvSpPr>
            <a:spLocks noChangeArrowheads="1"/>
          </p:cNvSpPr>
          <p:nvPr/>
        </p:nvSpPr>
        <p:spPr bwMode="auto">
          <a:xfrm>
            <a:off x="4997450" y="2709863"/>
            <a:ext cx="3421063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encapsulation at DHCP server, frame forwarded (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switch learning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) through LAN, demultiplexing at client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i="0" dirty="0">
              <a:solidFill>
                <a:srgbClr val="000000"/>
              </a:solidFill>
              <a:latin typeface="Gill Sans MT" charset="0"/>
              <a:cs typeface="+mn-cs"/>
            </a:endParaRPr>
          </a:p>
        </p:txBody>
      </p:sp>
      <p:sp>
        <p:nvSpPr>
          <p:cNvPr id="703644" name="Text Box 156"/>
          <p:cNvSpPr txBox="1">
            <a:spLocks noChangeArrowheads="1"/>
          </p:cNvSpPr>
          <p:nvPr/>
        </p:nvSpPr>
        <p:spPr bwMode="auto">
          <a:xfrm>
            <a:off x="1379538" y="5260975"/>
            <a:ext cx="6643687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Gill Sans MT" charset="0"/>
                <a:cs typeface="+mn-cs"/>
              </a:rPr>
              <a:t>Client now has IP address, knows name &amp; addr of DNS </a:t>
            </a:r>
          </a:p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Gill Sans MT" charset="0"/>
                <a:cs typeface="+mn-cs"/>
              </a:rPr>
              <a:t>server, IP address of its first-hop router</a:t>
            </a:r>
          </a:p>
        </p:txBody>
      </p:sp>
      <p:sp>
        <p:nvSpPr>
          <p:cNvPr id="703645" name="Rectangle 157"/>
          <p:cNvSpPr>
            <a:spLocks noChangeArrowheads="1"/>
          </p:cNvSpPr>
          <p:nvPr/>
        </p:nvSpPr>
        <p:spPr bwMode="auto">
          <a:xfrm>
            <a:off x="4989513" y="4111625"/>
            <a:ext cx="3421062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DHCP client receives DHCP ACK reply</a:t>
            </a:r>
          </a:p>
        </p:txBody>
      </p:sp>
      <p:sp>
        <p:nvSpPr>
          <p:cNvPr id="8910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525"/>
            <a:ext cx="8034338" cy="99695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 connecting to the Internet</a:t>
            </a:r>
          </a:p>
        </p:txBody>
      </p:sp>
      <p:pic>
        <p:nvPicPr>
          <p:cNvPr id="211983" name="Picture 1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715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112</a:t>
            </a:fld>
            <a:endParaRPr lang="en-US" sz="1200" dirty="0">
              <a:latin typeface="Tahoma" charset="0"/>
            </a:endParaRPr>
          </a:p>
        </p:txBody>
      </p:sp>
      <p:sp>
        <p:nvSpPr>
          <p:cNvPr id="17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9381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0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69 0.03081 L 0.1533 0.0322 L 0.34896 -0.28446 L -0.04115 -0.28886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7035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51" y="-15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0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70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1" grpId="0" build="p"/>
      <p:bldP spid="703643" grpId="0" build="p"/>
      <p:bldP spid="703644" grpId="0"/>
      <p:bldP spid="703645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93" name="Group 92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3057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3058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059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060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061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183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3063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3115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3116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0185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2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03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04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3068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3083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205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3085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3086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208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3088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0234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235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0210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3090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0232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233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0212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13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3093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0230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231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3094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3095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0228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229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0217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3097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3098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220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3100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222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23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24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25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90226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27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3069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90191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92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93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94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90195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3075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90201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0202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0203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3076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0198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0199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0200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53488" cy="1001713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 ARP (before DNS, before HTTP)</a:t>
            </a:r>
          </a:p>
        </p:txBody>
      </p:sp>
      <p:sp>
        <p:nvSpPr>
          <p:cNvPr id="901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91025" y="1014413"/>
            <a:ext cx="4667250" cy="1262062"/>
          </a:xfrm>
        </p:spPr>
        <p:txBody>
          <a:bodyPr/>
          <a:lstStyle/>
          <a:p>
            <a:pPr>
              <a:defRPr/>
            </a:pPr>
            <a:r>
              <a:rPr lang="en-US" sz="2200" dirty="0">
                <a:latin typeface="Gill Sans MT" charset="0"/>
                <a:cs typeface="+mn-cs"/>
              </a:rPr>
              <a:t>before sending </a:t>
            </a:r>
            <a:r>
              <a:rPr lang="en-US" sz="2200" i="1" dirty="0">
                <a:solidFill>
                  <a:srgbClr val="C00000"/>
                </a:solidFill>
                <a:latin typeface="Gill Sans MT" charset="0"/>
                <a:cs typeface="+mn-cs"/>
              </a:rPr>
              <a:t>HTTP</a:t>
            </a:r>
            <a:r>
              <a:rPr lang="en-US" sz="2200" b="1" i="1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dirty="0">
                <a:latin typeface="Gill Sans MT" charset="0"/>
                <a:cs typeface="+mn-cs"/>
              </a:rPr>
              <a:t>request, need IP address of www.google.com:  </a:t>
            </a:r>
            <a:r>
              <a:rPr lang="en-US" sz="2200" i="1" dirty="0">
                <a:solidFill>
                  <a:srgbClr val="C00000"/>
                </a:solidFill>
                <a:latin typeface="Gill Sans MT" charset="0"/>
                <a:cs typeface="+mn-cs"/>
              </a:rPr>
              <a:t>DNS</a:t>
            </a:r>
          </a:p>
        </p:txBody>
      </p:sp>
      <p:sp>
        <p:nvSpPr>
          <p:cNvPr id="212998" name="Line 43"/>
          <p:cNvSpPr>
            <a:spLocks noChangeShapeType="1"/>
          </p:cNvSpPr>
          <p:nvPr/>
        </p:nvSpPr>
        <p:spPr bwMode="auto">
          <a:xfrm flipV="1">
            <a:off x="2665413" y="2517775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704557" name="Group 45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3049" name="Freeform 46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3050" name="Group 47"/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90172" name="Rectangle 48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73" name="Text Box 49"/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DNS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0174" name="Line 50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75" name="Line 51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76" name="Line 52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77" name="Line 53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4788" name="Group 276"/>
          <p:cNvGrpSpPr>
            <a:grpSpLocks/>
          </p:cNvGrpSpPr>
          <p:nvPr/>
        </p:nvGrpSpPr>
        <p:grpSpPr bwMode="auto">
          <a:xfrm>
            <a:off x="280988" y="1157288"/>
            <a:ext cx="762000" cy="876300"/>
            <a:chOff x="177" y="729"/>
            <a:chExt cx="480" cy="552"/>
          </a:xfrm>
        </p:grpSpPr>
        <p:grpSp>
          <p:nvGrpSpPr>
            <p:cNvPr id="213029" name="Group 54"/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90168" name="Rectangle 55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69" name="Text Box 56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DNS</a:t>
                </a:r>
              </a:p>
            </p:txBody>
          </p:sp>
        </p:grpSp>
        <p:grpSp>
          <p:nvGrpSpPr>
            <p:cNvPr id="213030" name="Group 59"/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213042" name="Group 60"/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90166" name="Rectangle 61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167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DNS</a:t>
                  </a:r>
                </a:p>
              </p:txBody>
            </p:sp>
          </p:grpSp>
          <p:sp>
            <p:nvSpPr>
              <p:cNvPr id="90164" name="Rectangle 63"/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65" name="Rectangle 64"/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3031" name="Group 65"/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213036" name="Group 66"/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90161" name="Rectangle 67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162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DNS</a:t>
                  </a:r>
                </a:p>
              </p:txBody>
            </p:sp>
          </p:grpSp>
          <p:grpSp>
            <p:nvGrpSpPr>
              <p:cNvPr id="213037" name="Group 69"/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90159" name="Rectangle 70"/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160" name="Rectangle 71"/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13032" name="Group 72"/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90155" name="Rectangle 73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56" name="Rectangle 74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0154" name="AutoShape 89"/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704664" name="Rectangle 152"/>
          <p:cNvSpPr>
            <a:spLocks noChangeArrowheads="1"/>
          </p:cNvSpPr>
          <p:nvPr/>
        </p:nvSpPr>
        <p:spPr bwMode="auto">
          <a:xfrm>
            <a:off x="4387850" y="2051050"/>
            <a:ext cx="458628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DNS query created, encapsulated in UDP, encapsulated in IP, encapsulated in Eth.  To send frame to router, need MAC address of router interface: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ARP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defRPr/>
            </a:pPr>
            <a:endParaRPr lang="en-US" sz="2200" b="1" dirty="0">
              <a:solidFill>
                <a:srgbClr val="000000"/>
              </a:solidFill>
              <a:latin typeface="Gill Sans MT" charset="0"/>
              <a:cs typeface="+mn-cs"/>
            </a:endParaRPr>
          </a:p>
        </p:txBody>
      </p:sp>
      <p:sp>
        <p:nvSpPr>
          <p:cNvPr id="704665" name="Rectangle 153"/>
          <p:cNvSpPr>
            <a:spLocks noChangeArrowheads="1"/>
          </p:cNvSpPr>
          <p:nvPr/>
        </p:nvSpPr>
        <p:spPr bwMode="auto">
          <a:xfrm>
            <a:off x="4419600" y="3608388"/>
            <a:ext cx="43862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ARP query</a:t>
            </a:r>
            <a:r>
              <a:rPr lang="en-US" sz="22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broadcast, received by router, which replies with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ARP reply</a:t>
            </a:r>
            <a:r>
              <a:rPr lang="en-US" sz="22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giving MAC address of router interface</a:t>
            </a:r>
          </a:p>
        </p:txBody>
      </p:sp>
      <p:sp>
        <p:nvSpPr>
          <p:cNvPr id="704666" name="Rectangle 154"/>
          <p:cNvSpPr>
            <a:spLocks noChangeArrowheads="1"/>
          </p:cNvSpPr>
          <p:nvPr/>
        </p:nvSpPr>
        <p:spPr bwMode="auto">
          <a:xfrm>
            <a:off x="4471988" y="5000625"/>
            <a:ext cx="428625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client now knows MAC address of first hop router, so can now send frame containing DNS query </a:t>
            </a:r>
          </a:p>
        </p:txBody>
      </p:sp>
      <p:grpSp>
        <p:nvGrpSpPr>
          <p:cNvPr id="704775" name="Group 263"/>
          <p:cNvGrpSpPr>
            <a:grpSpLocks/>
          </p:cNvGrpSpPr>
          <p:nvPr/>
        </p:nvGrpSpPr>
        <p:grpSpPr bwMode="auto">
          <a:xfrm>
            <a:off x="92075" y="1868488"/>
            <a:ext cx="1081088" cy="244475"/>
            <a:chOff x="76" y="2296"/>
            <a:chExt cx="681" cy="154"/>
          </a:xfrm>
        </p:grpSpPr>
        <p:sp>
          <p:nvSpPr>
            <p:cNvPr id="90145" name="Rectangle 103"/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46" name="Rectangle 101"/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47" name="Rectangle 102"/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48" name="Rectangle 100"/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49" name="Text Box 95"/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ARP query</a:t>
              </a:r>
            </a:p>
          </p:txBody>
        </p:sp>
      </p:grpSp>
      <p:grpSp>
        <p:nvGrpSpPr>
          <p:cNvPr id="704767" name="Group 255"/>
          <p:cNvGrpSpPr>
            <a:grpSpLocks/>
          </p:cNvGrpSpPr>
          <p:nvPr/>
        </p:nvGrpSpPr>
        <p:grpSpPr bwMode="auto">
          <a:xfrm>
            <a:off x="2241550" y="2982913"/>
            <a:ext cx="1016000" cy="877887"/>
            <a:chOff x="719" y="2137"/>
            <a:chExt cx="640" cy="553"/>
          </a:xfrm>
        </p:grpSpPr>
        <p:sp>
          <p:nvSpPr>
            <p:cNvPr id="213016" name="Freeform 244"/>
            <p:cNvSpPr>
              <a:spLocks/>
            </p:cNvSpPr>
            <p:nvPr/>
          </p:nvSpPr>
          <p:spPr bwMode="auto">
            <a:xfrm>
              <a:off x="755" y="2268"/>
              <a:ext cx="604" cy="422"/>
            </a:xfrm>
            <a:custGeom>
              <a:avLst/>
              <a:gdLst>
                <a:gd name="T0" fmla="*/ 493 w 604"/>
                <a:gd name="T1" fmla="*/ 0 h 422"/>
                <a:gd name="T2" fmla="*/ 604 w 604"/>
                <a:gd name="T3" fmla="*/ 422 h 422"/>
                <a:gd name="T4" fmla="*/ 0 w 604"/>
                <a:gd name="T5" fmla="*/ 307 h 422"/>
                <a:gd name="T6" fmla="*/ 220 w 604"/>
                <a:gd name="T7" fmla="*/ 3 h 422"/>
                <a:gd name="T8" fmla="*/ 493 w 604"/>
                <a:gd name="T9" fmla="*/ 0 h 4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422">
                  <a:moveTo>
                    <a:pt x="493" y="0"/>
                  </a:moveTo>
                  <a:lnTo>
                    <a:pt x="604" y="422"/>
                  </a:lnTo>
                  <a:lnTo>
                    <a:pt x="0" y="307"/>
                  </a:lnTo>
                  <a:lnTo>
                    <a:pt x="220" y="3"/>
                  </a:lnTo>
                  <a:lnTo>
                    <a:pt x="49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90138" name="Rectangle 246"/>
            <p:cNvSpPr>
              <a:spLocks noChangeArrowheads="1"/>
            </p:cNvSpPr>
            <p:nvPr/>
          </p:nvSpPr>
          <p:spPr bwMode="auto">
            <a:xfrm>
              <a:off x="751" y="2266"/>
              <a:ext cx="493" cy="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9" name="Text Box 247"/>
            <p:cNvSpPr txBox="1">
              <a:spLocks noChangeArrowheads="1"/>
            </p:cNvSpPr>
            <p:nvPr/>
          </p:nvSpPr>
          <p:spPr bwMode="auto">
            <a:xfrm>
              <a:off x="835" y="2235"/>
              <a:ext cx="33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90140" name="Line 250"/>
            <p:cNvSpPr>
              <a:spLocks noChangeShapeType="1"/>
            </p:cNvSpPr>
            <p:nvPr/>
          </p:nvSpPr>
          <p:spPr bwMode="auto">
            <a:xfrm>
              <a:off x="747" y="2264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0141" name="Line 251"/>
            <p:cNvSpPr>
              <a:spLocks noChangeShapeType="1"/>
            </p:cNvSpPr>
            <p:nvPr/>
          </p:nvSpPr>
          <p:spPr bwMode="auto">
            <a:xfrm>
              <a:off x="744" y="2423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3021" name="Group 252"/>
            <p:cNvGrpSpPr>
              <a:grpSpLocks/>
            </p:cNvGrpSpPr>
            <p:nvPr/>
          </p:nvGrpSpPr>
          <p:grpSpPr bwMode="auto">
            <a:xfrm>
              <a:off x="719" y="2137"/>
              <a:ext cx="280" cy="154"/>
              <a:chOff x="161" y="1354"/>
              <a:chExt cx="280" cy="154"/>
            </a:xfrm>
          </p:grpSpPr>
          <p:sp>
            <p:nvSpPr>
              <p:cNvPr id="90143" name="Rectangle 253"/>
              <p:cNvSpPr>
                <a:spLocks noChangeArrowheads="1"/>
              </p:cNvSpPr>
              <p:nvPr/>
            </p:nvSpPr>
            <p:spPr bwMode="auto">
              <a:xfrm>
                <a:off x="192" y="1365"/>
                <a:ext cx="228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44" name="Text Box 254"/>
              <p:cNvSpPr txBox="1">
                <a:spLocks noChangeArrowheads="1"/>
              </p:cNvSpPr>
              <p:nvPr/>
            </p:nvSpPr>
            <p:spPr bwMode="auto">
              <a:xfrm>
                <a:off x="161" y="1354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ARP</a:t>
                </a:r>
              </a:p>
            </p:txBody>
          </p:sp>
        </p:grpSp>
      </p:grpSp>
      <p:grpSp>
        <p:nvGrpSpPr>
          <p:cNvPr id="704754" name="Group 242"/>
          <p:cNvGrpSpPr>
            <a:grpSpLocks/>
          </p:cNvGrpSpPr>
          <p:nvPr/>
        </p:nvGrpSpPr>
        <p:grpSpPr bwMode="auto">
          <a:xfrm>
            <a:off x="1150938" y="1720850"/>
            <a:ext cx="444500" cy="244475"/>
            <a:chOff x="161" y="1354"/>
            <a:chExt cx="280" cy="154"/>
          </a:xfrm>
        </p:grpSpPr>
        <p:sp>
          <p:nvSpPr>
            <p:cNvPr id="90135" name="Rectangle 241"/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6" name="Text Box 240"/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ARP</a:t>
              </a:r>
            </a:p>
          </p:txBody>
        </p:sp>
      </p:grpSp>
      <p:grpSp>
        <p:nvGrpSpPr>
          <p:cNvPr id="704782" name="Group 270"/>
          <p:cNvGrpSpPr>
            <a:grpSpLocks/>
          </p:cNvGrpSpPr>
          <p:nvPr/>
        </p:nvGrpSpPr>
        <p:grpSpPr bwMode="auto">
          <a:xfrm>
            <a:off x="1177925" y="3187700"/>
            <a:ext cx="1081088" cy="244475"/>
            <a:chOff x="76" y="2296"/>
            <a:chExt cx="681" cy="154"/>
          </a:xfrm>
        </p:grpSpPr>
        <p:sp>
          <p:nvSpPr>
            <p:cNvPr id="90130" name="Rectangle 271"/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1" name="Rectangle 272"/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2" name="Rectangle 273"/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3" name="Rectangle 274"/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4" name="Text Box 275"/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ARP reply</a:t>
              </a:r>
            </a:p>
          </p:txBody>
        </p:sp>
      </p:grpSp>
      <p:pic>
        <p:nvPicPr>
          <p:cNvPr id="213008" name="Picture 6" descr="underline_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41350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113</a:t>
            </a:fld>
            <a:endParaRPr lang="en-US" sz="1200" dirty="0">
              <a:latin typeface="Tahoma" charset="0"/>
            </a:endParaRPr>
          </a:p>
        </p:txBody>
      </p:sp>
      <p:sp>
        <p:nvSpPr>
          <p:cNvPr id="12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17574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4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0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0.00052 0.08056 L 0.4151 0.075 L 0.26701 0.2757 L 0.1151 0.27431 L 0.1151 0.18889 " pathEditMode="relative" ptsTypes="AAAAAA">
                                      <p:cBhvr>
                                        <p:cTn id="25" dur="2000" fill="hold"/>
                                        <p:tgtEl>
                                          <p:spTgt spid="704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04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0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0.00052 0.0794 L 0.1467 0.08009 L 0.29444 -0.12222 L -0.11597 -0.12014 L -0.11597 -0.16181 L -0.11754 -0.1882 " pathEditMode="relative" rAng="0" ptsTypes="AAAAAAA">
                                      <p:cBhvr>
                                        <p:cTn id="43" dur="2000" fill="hold"/>
                                        <p:tgtEl>
                                          <p:spTgt spid="704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-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04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704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704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664" grpId="0"/>
      <p:bldP spid="704665" grpId="0"/>
      <p:bldP spid="70466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17" name="Group 230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4233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234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235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236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237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359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4239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429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429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136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40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41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42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4244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4259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381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4261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4262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384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4264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1410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1411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1386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4266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1408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1409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1388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389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4269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1406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1407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4270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4271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1404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1405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1393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4273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4274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396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4276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398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399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400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401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91402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403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4245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91367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368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69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70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91371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4251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91377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378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379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4252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1374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375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376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214020" name="Freeform 236"/>
          <p:cNvSpPr>
            <a:spLocks/>
          </p:cNvSpPr>
          <p:nvPr/>
        </p:nvSpPr>
        <p:spPr bwMode="auto">
          <a:xfrm>
            <a:off x="4751388" y="706438"/>
            <a:ext cx="3759200" cy="2473325"/>
          </a:xfrm>
          <a:custGeom>
            <a:avLst/>
            <a:gdLst>
              <a:gd name="T0" fmla="*/ 2147483647 w 2368"/>
              <a:gd name="T1" fmla="*/ 2147483647 h 1558"/>
              <a:gd name="T2" fmla="*/ 2147483647 w 2368"/>
              <a:gd name="T3" fmla="*/ 2147483647 h 1558"/>
              <a:gd name="T4" fmla="*/ 2147483647 w 2368"/>
              <a:gd name="T5" fmla="*/ 2147483647 h 1558"/>
              <a:gd name="T6" fmla="*/ 2147483647 w 2368"/>
              <a:gd name="T7" fmla="*/ 2147483647 h 1558"/>
              <a:gd name="T8" fmla="*/ 2147483647 w 2368"/>
              <a:gd name="T9" fmla="*/ 2147483647 h 1558"/>
              <a:gd name="T10" fmla="*/ 2147483647 w 2368"/>
              <a:gd name="T11" fmla="*/ 2147483647 h 1558"/>
              <a:gd name="T12" fmla="*/ 2147483647 w 2368"/>
              <a:gd name="T13" fmla="*/ 2147483647 h 1558"/>
              <a:gd name="T14" fmla="*/ 2147483647 w 2368"/>
              <a:gd name="T15" fmla="*/ 2147483647 h 1558"/>
              <a:gd name="T16" fmla="*/ 2147483647 w 2368"/>
              <a:gd name="T17" fmla="*/ 2147483647 h 1558"/>
              <a:gd name="T18" fmla="*/ 2147483647 w 2368"/>
              <a:gd name="T19" fmla="*/ 2147483647 h 1558"/>
              <a:gd name="T20" fmla="*/ 2147483647 w 2368"/>
              <a:gd name="T21" fmla="*/ 2147483647 h 1558"/>
              <a:gd name="T22" fmla="*/ 2147483647 w 2368"/>
              <a:gd name="T23" fmla="*/ 2147483647 h 1558"/>
              <a:gd name="T24" fmla="*/ 2147483647 w 2368"/>
              <a:gd name="T25" fmla="*/ 2147483647 h 1558"/>
              <a:gd name="T26" fmla="*/ 2147483647 w 2368"/>
              <a:gd name="T27" fmla="*/ 2147483647 h 1558"/>
              <a:gd name="T28" fmla="*/ 2147483647 w 2368"/>
              <a:gd name="T29" fmla="*/ 2147483647 h 1558"/>
              <a:gd name="T30" fmla="*/ 2147483647 w 2368"/>
              <a:gd name="T31" fmla="*/ 2147483647 h 1558"/>
              <a:gd name="T32" fmla="*/ 2147483647 w 2368"/>
              <a:gd name="T33" fmla="*/ 2147483647 h 1558"/>
              <a:gd name="T34" fmla="*/ 2147483647 w 2368"/>
              <a:gd name="T35" fmla="*/ 2147483647 h 1558"/>
              <a:gd name="T36" fmla="*/ 2147483647 w 2368"/>
              <a:gd name="T37" fmla="*/ 2147483647 h 1558"/>
              <a:gd name="T38" fmla="*/ 2147483647 w 2368"/>
              <a:gd name="T39" fmla="*/ 2147483647 h 1558"/>
              <a:gd name="T40" fmla="*/ 2147483647 w 2368"/>
              <a:gd name="T41" fmla="*/ 2147483647 h 1558"/>
              <a:gd name="T42" fmla="*/ 2147483647 w 2368"/>
              <a:gd name="T43" fmla="*/ 2147483647 h 1558"/>
              <a:gd name="T44" fmla="*/ 2147483647 w 2368"/>
              <a:gd name="T45" fmla="*/ 2147483647 h 155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368" h="1558">
                <a:moveTo>
                  <a:pt x="84" y="632"/>
                </a:moveTo>
                <a:cubicBezTo>
                  <a:pt x="51" y="704"/>
                  <a:pt x="28" y="747"/>
                  <a:pt x="16" y="809"/>
                </a:cubicBezTo>
                <a:cubicBezTo>
                  <a:pt x="4" y="871"/>
                  <a:pt x="0" y="949"/>
                  <a:pt x="9" y="1005"/>
                </a:cubicBezTo>
                <a:cubicBezTo>
                  <a:pt x="18" y="1061"/>
                  <a:pt x="44" y="1087"/>
                  <a:pt x="70" y="1147"/>
                </a:cubicBezTo>
                <a:cubicBezTo>
                  <a:pt x="96" y="1207"/>
                  <a:pt x="130" y="1314"/>
                  <a:pt x="165" y="1364"/>
                </a:cubicBezTo>
                <a:cubicBezTo>
                  <a:pt x="200" y="1414"/>
                  <a:pt x="223" y="1428"/>
                  <a:pt x="280" y="1446"/>
                </a:cubicBezTo>
                <a:cubicBezTo>
                  <a:pt x="337" y="1464"/>
                  <a:pt x="397" y="1472"/>
                  <a:pt x="510" y="1473"/>
                </a:cubicBezTo>
                <a:cubicBezTo>
                  <a:pt x="623" y="1474"/>
                  <a:pt x="854" y="1457"/>
                  <a:pt x="958" y="1452"/>
                </a:cubicBezTo>
                <a:cubicBezTo>
                  <a:pt x="1062" y="1447"/>
                  <a:pt x="1065" y="1440"/>
                  <a:pt x="1134" y="1446"/>
                </a:cubicBezTo>
                <a:cubicBezTo>
                  <a:pt x="1203" y="1452"/>
                  <a:pt x="1293" y="1468"/>
                  <a:pt x="1371" y="1486"/>
                </a:cubicBezTo>
                <a:cubicBezTo>
                  <a:pt x="1449" y="1504"/>
                  <a:pt x="1495" y="1550"/>
                  <a:pt x="1601" y="1554"/>
                </a:cubicBezTo>
                <a:cubicBezTo>
                  <a:pt x="1707" y="1558"/>
                  <a:pt x="1893" y="1556"/>
                  <a:pt x="2008" y="1513"/>
                </a:cubicBezTo>
                <a:cubicBezTo>
                  <a:pt x="2123" y="1470"/>
                  <a:pt x="2236" y="1409"/>
                  <a:pt x="2293" y="1297"/>
                </a:cubicBezTo>
                <a:cubicBezTo>
                  <a:pt x="2350" y="1185"/>
                  <a:pt x="2339" y="950"/>
                  <a:pt x="2347" y="843"/>
                </a:cubicBezTo>
                <a:cubicBezTo>
                  <a:pt x="2355" y="736"/>
                  <a:pt x="2368" y="717"/>
                  <a:pt x="2340" y="653"/>
                </a:cubicBezTo>
                <a:cubicBezTo>
                  <a:pt x="2312" y="589"/>
                  <a:pt x="2247" y="537"/>
                  <a:pt x="2177" y="456"/>
                </a:cubicBezTo>
                <a:cubicBezTo>
                  <a:pt x="2107" y="375"/>
                  <a:pt x="2016" y="235"/>
                  <a:pt x="1920" y="165"/>
                </a:cubicBezTo>
                <a:cubicBezTo>
                  <a:pt x="1824" y="95"/>
                  <a:pt x="1716" y="61"/>
                  <a:pt x="1601" y="36"/>
                </a:cubicBezTo>
                <a:cubicBezTo>
                  <a:pt x="1486" y="11"/>
                  <a:pt x="1343" y="0"/>
                  <a:pt x="1229" y="16"/>
                </a:cubicBezTo>
                <a:cubicBezTo>
                  <a:pt x="1115" y="32"/>
                  <a:pt x="1042" y="90"/>
                  <a:pt x="917" y="131"/>
                </a:cubicBezTo>
                <a:cubicBezTo>
                  <a:pt x="792" y="172"/>
                  <a:pt x="595" y="219"/>
                  <a:pt x="477" y="260"/>
                </a:cubicBezTo>
                <a:cubicBezTo>
                  <a:pt x="359" y="301"/>
                  <a:pt x="280" y="311"/>
                  <a:pt x="212" y="375"/>
                </a:cubicBezTo>
                <a:cubicBezTo>
                  <a:pt x="144" y="439"/>
                  <a:pt x="117" y="560"/>
                  <a:pt x="84" y="63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214021" name="Group 44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4225" name="Freeform 45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4226" name="Group 46"/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91348" name="Rectangle 47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49" name="Text Box 48"/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DNS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1350" name="Line 49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51" name="Line 50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52" name="Line 51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53" name="Line 52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5589" name="Group 53"/>
          <p:cNvGrpSpPr>
            <a:grpSpLocks/>
          </p:cNvGrpSpPr>
          <p:nvPr/>
        </p:nvGrpSpPr>
        <p:grpSpPr bwMode="auto">
          <a:xfrm>
            <a:off x="520700" y="1162050"/>
            <a:ext cx="460375" cy="244475"/>
            <a:chOff x="844" y="3337"/>
            <a:chExt cx="290" cy="154"/>
          </a:xfrm>
        </p:grpSpPr>
        <p:sp>
          <p:nvSpPr>
            <p:cNvPr id="91344" name="Rectangle 54"/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45" name="Text Box 55"/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chemeClr val="bg1"/>
                  </a:solidFill>
                  <a:latin typeface="Arial" charset="0"/>
                  <a:cs typeface="+mn-cs"/>
                </a:rPr>
                <a:t>DNS</a:t>
              </a:r>
            </a:p>
          </p:txBody>
        </p:sp>
      </p:grpSp>
      <p:grpSp>
        <p:nvGrpSpPr>
          <p:cNvPr id="214023" name="Group 58"/>
          <p:cNvGrpSpPr>
            <a:grpSpLocks/>
          </p:cNvGrpSpPr>
          <p:nvPr/>
        </p:nvGrpSpPr>
        <p:grpSpPr bwMode="auto">
          <a:xfrm>
            <a:off x="460375" y="1387475"/>
            <a:ext cx="561975" cy="244475"/>
            <a:chOff x="740" y="3209"/>
            <a:chExt cx="354" cy="154"/>
          </a:xfrm>
        </p:grpSpPr>
        <p:grpSp>
          <p:nvGrpSpPr>
            <p:cNvPr id="214218" name="Group 59"/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91342" name="Rectangle 60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43" name="Text Box 61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chemeClr val="bg1"/>
                    </a:solidFill>
                    <a:latin typeface="Arial" charset="0"/>
                    <a:cs typeface="+mn-cs"/>
                  </a:rPr>
                  <a:t>DNS</a:t>
                </a:r>
              </a:p>
            </p:txBody>
          </p:sp>
        </p:grpSp>
        <p:sp>
          <p:nvSpPr>
            <p:cNvPr id="91340" name="Rectangle 62"/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41" name="Rectangle 63"/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14024" name="Group 64"/>
          <p:cNvGrpSpPr>
            <a:grpSpLocks/>
          </p:cNvGrpSpPr>
          <p:nvPr/>
        </p:nvGrpSpPr>
        <p:grpSpPr bwMode="auto">
          <a:xfrm>
            <a:off x="460375" y="1622425"/>
            <a:ext cx="561975" cy="244475"/>
            <a:chOff x="836" y="3305"/>
            <a:chExt cx="354" cy="154"/>
          </a:xfrm>
        </p:grpSpPr>
        <p:grpSp>
          <p:nvGrpSpPr>
            <p:cNvPr id="214212" name="Group 65"/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91337" name="Rectangle 66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38" name="Text Box 67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chemeClr val="bg1"/>
                    </a:solidFill>
                    <a:latin typeface="Arial" charset="0"/>
                    <a:cs typeface="+mn-cs"/>
                  </a:rPr>
                  <a:t>DNS</a:t>
                </a:r>
              </a:p>
            </p:txBody>
          </p:sp>
        </p:grpSp>
        <p:grpSp>
          <p:nvGrpSpPr>
            <p:cNvPr id="214213" name="Group 68"/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91335" name="Rectangle 69"/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36" name="Rectangle 70"/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214025" name="Group 71"/>
          <p:cNvGrpSpPr>
            <a:grpSpLocks/>
          </p:cNvGrpSpPr>
          <p:nvPr/>
        </p:nvGrpSpPr>
        <p:grpSpPr bwMode="auto">
          <a:xfrm>
            <a:off x="280988" y="1654175"/>
            <a:ext cx="762000" cy="177800"/>
            <a:chOff x="627" y="3377"/>
            <a:chExt cx="480" cy="112"/>
          </a:xfrm>
        </p:grpSpPr>
        <p:sp>
          <p:nvSpPr>
            <p:cNvPr id="91331" name="Rectangle 72"/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32" name="Rectangle 73"/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14026" name="Group 74"/>
          <p:cNvGrpSpPr>
            <a:grpSpLocks/>
          </p:cNvGrpSpPr>
          <p:nvPr/>
        </p:nvGrpSpPr>
        <p:grpSpPr bwMode="auto">
          <a:xfrm>
            <a:off x="85725" y="1885950"/>
            <a:ext cx="1081088" cy="244475"/>
            <a:chOff x="504" y="3523"/>
            <a:chExt cx="681" cy="154"/>
          </a:xfrm>
        </p:grpSpPr>
        <p:grpSp>
          <p:nvGrpSpPr>
            <p:cNvPr id="214197" name="Group 75"/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214201" name="Group 76"/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214204" name="Group 77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91329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330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chemeClr val="bg1"/>
                        </a:solidFill>
                        <a:latin typeface="Arial" charset="0"/>
                        <a:cs typeface="+mn-cs"/>
                      </a:rPr>
                      <a:t>DNS</a:t>
                    </a:r>
                  </a:p>
                </p:txBody>
              </p:sp>
            </p:grpSp>
            <p:grpSp>
              <p:nvGrpSpPr>
                <p:cNvPr id="214205" name="Group 80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1327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32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sp>
            <p:nvSpPr>
              <p:cNvPr id="91323" name="Rectangle 83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24" name="Rectangle 84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319" name="Rectangle 85"/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20" name="Rectangle 86"/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21" name="Rectangle 87"/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91148" name="AutoShape 88"/>
          <p:cNvSpPr>
            <a:spLocks noChangeArrowheads="1"/>
          </p:cNvSpPr>
          <p:nvPr/>
        </p:nvSpPr>
        <p:spPr bwMode="auto">
          <a:xfrm>
            <a:off x="628650" y="1162050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05625" name="Group 89"/>
          <p:cNvGrpSpPr>
            <a:grpSpLocks/>
          </p:cNvGrpSpPr>
          <p:nvPr/>
        </p:nvGrpSpPr>
        <p:grpSpPr bwMode="auto">
          <a:xfrm>
            <a:off x="650875" y="2389188"/>
            <a:ext cx="1081088" cy="244475"/>
            <a:chOff x="504" y="3523"/>
            <a:chExt cx="681" cy="154"/>
          </a:xfrm>
        </p:grpSpPr>
        <p:grpSp>
          <p:nvGrpSpPr>
            <p:cNvPr id="214184" name="Group 90"/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214188" name="Group 91"/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214191" name="Group 92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9131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317" name="Text Box 9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chemeClr val="bg1"/>
                        </a:solidFill>
                        <a:latin typeface="Arial" charset="0"/>
                        <a:cs typeface="+mn-cs"/>
                      </a:rPr>
                      <a:t>DNS</a:t>
                    </a:r>
                  </a:p>
                </p:txBody>
              </p:sp>
            </p:grpSp>
            <p:grpSp>
              <p:nvGrpSpPr>
                <p:cNvPr id="214192" name="Group 95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131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315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sp>
            <p:nvSpPr>
              <p:cNvPr id="91310" name="Rectangle 98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11" name="Rectangle 99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306" name="Rectangle 100"/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07" name="Rectangle 101"/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08" name="Rectangle 102"/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705639" name="Rectangle 103"/>
          <p:cNvSpPr>
            <a:spLocks noChangeArrowheads="1"/>
          </p:cNvSpPr>
          <p:nvPr/>
        </p:nvSpPr>
        <p:spPr bwMode="auto">
          <a:xfrm>
            <a:off x="549275" y="4376738"/>
            <a:ext cx="3892550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latin typeface="+mn-lt"/>
                <a:ea typeface="+mn-ea"/>
                <a:cs typeface="+mn-cs"/>
              </a:rPr>
              <a:t>IP datagram containing DNS query forwarded via LAN switch from client to 1</a:t>
            </a:r>
            <a:r>
              <a:rPr lang="en-US" sz="2200" i="0" baseline="30000" dirty="0">
                <a:latin typeface="+mn-lt"/>
                <a:ea typeface="+mn-ea"/>
                <a:cs typeface="+mn-cs"/>
              </a:rPr>
              <a:t>st</a:t>
            </a:r>
            <a:r>
              <a:rPr lang="en-US" sz="2200" i="0" dirty="0">
                <a:latin typeface="+mn-lt"/>
                <a:ea typeface="+mn-ea"/>
                <a:cs typeface="+mn-cs"/>
              </a:rPr>
              <a:t> hop router</a:t>
            </a:r>
          </a:p>
        </p:txBody>
      </p:sp>
      <p:sp>
        <p:nvSpPr>
          <p:cNvPr id="705640" name="Rectangle 104"/>
          <p:cNvSpPr>
            <a:spLocks noChangeArrowheads="1"/>
          </p:cNvSpPr>
          <p:nvPr/>
        </p:nvSpPr>
        <p:spPr bwMode="auto">
          <a:xfrm>
            <a:off x="4659313" y="3663950"/>
            <a:ext cx="4386262" cy="156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latin typeface="+mn-lt"/>
                <a:ea typeface="+mn-ea"/>
                <a:cs typeface="+mn-cs"/>
              </a:rPr>
              <a:t>IP datagram forwarded from campus network into Comcast network, routed (tables created by </a:t>
            </a:r>
            <a:r>
              <a:rPr lang="en-US" sz="2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RIP, OSPF, IS-IS</a:t>
            </a:r>
            <a:r>
              <a:rPr lang="en-US" sz="2200" i="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i="0" dirty="0">
                <a:latin typeface="+mn-lt"/>
                <a:ea typeface="+mn-ea"/>
                <a:cs typeface="+mn-cs"/>
              </a:rPr>
              <a:t>and/or </a:t>
            </a:r>
            <a:r>
              <a:rPr lang="en-US" sz="2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BGP</a:t>
            </a:r>
            <a:r>
              <a:rPr lang="en-US" sz="2200" i="0" dirty="0">
                <a:latin typeface="+mn-lt"/>
                <a:ea typeface="+mn-ea"/>
                <a:cs typeface="+mn-cs"/>
              </a:rPr>
              <a:t> routing protocols) to DNS server</a:t>
            </a:r>
          </a:p>
        </p:txBody>
      </p:sp>
      <p:sp>
        <p:nvSpPr>
          <p:cNvPr id="705641" name="Rectangle 105"/>
          <p:cNvSpPr>
            <a:spLocks noChangeArrowheads="1"/>
          </p:cNvSpPr>
          <p:nvPr/>
        </p:nvSpPr>
        <p:spPr bwMode="auto">
          <a:xfrm>
            <a:off x="4657725" y="5297488"/>
            <a:ext cx="3802063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200" i="0" dirty="0">
                <a:latin typeface="Gill Sans MT" charset="0"/>
              </a:rPr>
              <a:t>demux</a:t>
            </a:r>
            <a:r>
              <a:rPr lang="en-US" altLang="ja-JP" sz="2200" i="0" dirty="0">
                <a:latin typeface="Gill Sans MT" charset="0"/>
              </a:rPr>
              <a:t>ed to DNS server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200" i="0" dirty="0">
                <a:latin typeface="Gill Sans MT" charset="0"/>
              </a:rPr>
              <a:t>DNS server replies to client with IP address of www.google.com </a:t>
            </a:r>
          </a:p>
        </p:txBody>
      </p:sp>
      <p:grpSp>
        <p:nvGrpSpPr>
          <p:cNvPr id="214032" name="Group 4"/>
          <p:cNvGrpSpPr>
            <a:grpSpLocks/>
          </p:cNvGrpSpPr>
          <p:nvPr/>
        </p:nvGrpSpPr>
        <p:grpSpPr bwMode="auto">
          <a:xfrm>
            <a:off x="5173663" y="2041525"/>
            <a:ext cx="757237" cy="379413"/>
            <a:chOff x="2466" y="2026"/>
            <a:chExt cx="477" cy="282"/>
          </a:xfrm>
        </p:grpSpPr>
        <p:sp>
          <p:nvSpPr>
            <p:cNvPr id="214170" name="Oval 5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sp>
          <p:nvSpPr>
            <p:cNvPr id="214171" name="Line 6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72" name="Rectangle 7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latin typeface="Times New Roman" charset="0"/>
              </a:endParaRPr>
            </a:p>
          </p:txBody>
        </p:sp>
        <p:sp>
          <p:nvSpPr>
            <p:cNvPr id="214173" name="Oval 8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grpSp>
          <p:nvGrpSpPr>
            <p:cNvPr id="214174" name="Group 9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4181" name="Line 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82" name="Line 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83" name="Line 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4175" name="Group 13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4178" name="Line 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79" name="Line 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80" name="Line 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4176" name="Line 17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77" name="Line 18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14033" name="Group 19"/>
          <p:cNvGrpSpPr>
            <a:grpSpLocks/>
          </p:cNvGrpSpPr>
          <p:nvPr/>
        </p:nvGrpSpPr>
        <p:grpSpPr bwMode="auto">
          <a:xfrm>
            <a:off x="6538913" y="1787525"/>
            <a:ext cx="757237" cy="379413"/>
            <a:chOff x="2466" y="2026"/>
            <a:chExt cx="477" cy="282"/>
          </a:xfrm>
        </p:grpSpPr>
        <p:sp>
          <p:nvSpPr>
            <p:cNvPr id="214156" name="Oval 20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sp>
          <p:nvSpPr>
            <p:cNvPr id="214157" name="Line 21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58" name="Rectangle 22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latin typeface="Times New Roman" charset="0"/>
              </a:endParaRPr>
            </a:p>
          </p:txBody>
        </p:sp>
        <p:sp>
          <p:nvSpPr>
            <p:cNvPr id="214159" name="Oval 23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grpSp>
          <p:nvGrpSpPr>
            <p:cNvPr id="214160" name="Group 24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4167" name="Line 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68" name="Line 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69" name="Line 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4161" name="Group 28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4164" name="Line 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65" name="Line 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66" name="Line 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4162" name="Line 32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63" name="Line 33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14034" name="Text Box 34"/>
          <p:cNvSpPr txBox="1">
            <a:spLocks noChangeArrowheads="1"/>
          </p:cNvSpPr>
          <p:nvPr/>
        </p:nvSpPr>
        <p:spPr bwMode="auto">
          <a:xfrm>
            <a:off x="5335588" y="251142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grpSp>
        <p:nvGrpSpPr>
          <p:cNvPr id="214035" name="Group 69"/>
          <p:cNvGrpSpPr>
            <a:grpSpLocks/>
          </p:cNvGrpSpPr>
          <p:nvPr/>
        </p:nvGrpSpPr>
        <p:grpSpPr bwMode="auto">
          <a:xfrm>
            <a:off x="7196138" y="2703513"/>
            <a:ext cx="757237" cy="379412"/>
            <a:chOff x="2466" y="2026"/>
            <a:chExt cx="477" cy="282"/>
          </a:xfrm>
        </p:grpSpPr>
        <p:sp>
          <p:nvSpPr>
            <p:cNvPr id="214142" name="Oval 70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sp>
          <p:nvSpPr>
            <p:cNvPr id="214143" name="Line 71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44" name="Rectangle 72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latin typeface="Times New Roman" charset="0"/>
              </a:endParaRPr>
            </a:p>
          </p:txBody>
        </p:sp>
        <p:sp>
          <p:nvSpPr>
            <p:cNvPr id="214145" name="Oval 73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grpSp>
          <p:nvGrpSpPr>
            <p:cNvPr id="214146" name="Group 74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4153" name="Line 7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54" name="Line 7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55" name="Line 7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4147" name="Group 78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4150" name="Line 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51" name="Line 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52" name="Line 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4148" name="Line 82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49" name="Line 83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14036" name="Line 93"/>
          <p:cNvSpPr>
            <a:spLocks noChangeShapeType="1"/>
          </p:cNvSpPr>
          <p:nvPr/>
        </p:nvSpPr>
        <p:spPr bwMode="auto">
          <a:xfrm flipH="1">
            <a:off x="6915150" y="1528763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4037" name="Text Box 139"/>
          <p:cNvSpPr txBox="1">
            <a:spLocks noChangeArrowheads="1"/>
          </p:cNvSpPr>
          <p:nvPr/>
        </p:nvSpPr>
        <p:spPr bwMode="auto">
          <a:xfrm>
            <a:off x="7367588" y="746125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eaLnBrk="1" hangingPunct="1"/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14038" name="Group 166"/>
          <p:cNvGrpSpPr>
            <a:grpSpLocks/>
          </p:cNvGrpSpPr>
          <p:nvPr/>
        </p:nvGrpSpPr>
        <p:grpSpPr bwMode="auto">
          <a:xfrm>
            <a:off x="3795713" y="2409825"/>
            <a:ext cx="1576387" cy="1287463"/>
            <a:chOff x="3228" y="1776"/>
            <a:chExt cx="252" cy="96"/>
          </a:xfrm>
        </p:grpSpPr>
        <p:sp>
          <p:nvSpPr>
            <p:cNvPr id="214140" name="Line 16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41" name="Line 16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39" name="Group 167"/>
          <p:cNvGrpSpPr>
            <a:grpSpLocks/>
          </p:cNvGrpSpPr>
          <p:nvPr/>
        </p:nvGrpSpPr>
        <p:grpSpPr bwMode="auto">
          <a:xfrm flipH="1">
            <a:off x="5600700" y="2424113"/>
            <a:ext cx="400050" cy="152400"/>
            <a:chOff x="3228" y="1776"/>
            <a:chExt cx="252" cy="96"/>
          </a:xfrm>
        </p:grpSpPr>
        <p:sp>
          <p:nvSpPr>
            <p:cNvPr id="214138" name="Line 16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9" name="Line 16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0" name="Group 170"/>
          <p:cNvGrpSpPr>
            <a:grpSpLocks/>
          </p:cNvGrpSpPr>
          <p:nvPr/>
        </p:nvGrpSpPr>
        <p:grpSpPr bwMode="auto">
          <a:xfrm flipH="1" flipV="1">
            <a:off x="5753100" y="1900238"/>
            <a:ext cx="400050" cy="152400"/>
            <a:chOff x="3228" y="1776"/>
            <a:chExt cx="252" cy="96"/>
          </a:xfrm>
        </p:grpSpPr>
        <p:sp>
          <p:nvSpPr>
            <p:cNvPr id="214136" name="Line 17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7" name="Line 17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1" name="Group 173"/>
          <p:cNvGrpSpPr>
            <a:grpSpLocks/>
          </p:cNvGrpSpPr>
          <p:nvPr/>
        </p:nvGrpSpPr>
        <p:grpSpPr bwMode="auto">
          <a:xfrm flipH="1" flipV="1">
            <a:off x="7853363" y="2590800"/>
            <a:ext cx="400050" cy="152400"/>
            <a:chOff x="3228" y="1776"/>
            <a:chExt cx="252" cy="96"/>
          </a:xfrm>
        </p:grpSpPr>
        <p:sp>
          <p:nvSpPr>
            <p:cNvPr id="214134" name="Line 17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5" name="Line 17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2" name="Group 176"/>
          <p:cNvGrpSpPr>
            <a:grpSpLocks/>
          </p:cNvGrpSpPr>
          <p:nvPr/>
        </p:nvGrpSpPr>
        <p:grpSpPr bwMode="auto">
          <a:xfrm flipV="1">
            <a:off x="7029450" y="2609850"/>
            <a:ext cx="295275" cy="114300"/>
            <a:chOff x="3228" y="1776"/>
            <a:chExt cx="252" cy="96"/>
          </a:xfrm>
        </p:grpSpPr>
        <p:sp>
          <p:nvSpPr>
            <p:cNvPr id="214132" name="Line 177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3" name="Line 178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3" name="Group 179"/>
          <p:cNvGrpSpPr>
            <a:grpSpLocks/>
          </p:cNvGrpSpPr>
          <p:nvPr/>
        </p:nvGrpSpPr>
        <p:grpSpPr bwMode="auto">
          <a:xfrm rot="409689" flipH="1" flipV="1">
            <a:off x="7300913" y="1952625"/>
            <a:ext cx="452437" cy="57150"/>
            <a:chOff x="3228" y="1776"/>
            <a:chExt cx="252" cy="96"/>
          </a:xfrm>
        </p:grpSpPr>
        <p:sp>
          <p:nvSpPr>
            <p:cNvPr id="214130" name="Line 180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1" name="Line 181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4" name="Group 182"/>
          <p:cNvGrpSpPr>
            <a:grpSpLocks/>
          </p:cNvGrpSpPr>
          <p:nvPr/>
        </p:nvGrpSpPr>
        <p:grpSpPr bwMode="auto">
          <a:xfrm>
            <a:off x="6443663" y="2157413"/>
            <a:ext cx="295275" cy="114300"/>
            <a:chOff x="3228" y="1776"/>
            <a:chExt cx="252" cy="96"/>
          </a:xfrm>
        </p:grpSpPr>
        <p:sp>
          <p:nvSpPr>
            <p:cNvPr id="214128" name="Line 183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29" name="Line 184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5" name="Group 185"/>
          <p:cNvGrpSpPr>
            <a:grpSpLocks/>
          </p:cNvGrpSpPr>
          <p:nvPr/>
        </p:nvGrpSpPr>
        <p:grpSpPr bwMode="auto">
          <a:xfrm flipH="1">
            <a:off x="7081838" y="2157413"/>
            <a:ext cx="295275" cy="114300"/>
            <a:chOff x="3228" y="1776"/>
            <a:chExt cx="252" cy="96"/>
          </a:xfrm>
        </p:grpSpPr>
        <p:sp>
          <p:nvSpPr>
            <p:cNvPr id="214126" name="Line 186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27" name="Line 187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05723" name="Group 187"/>
          <p:cNvGrpSpPr>
            <a:grpSpLocks/>
          </p:cNvGrpSpPr>
          <p:nvPr/>
        </p:nvGrpSpPr>
        <p:grpSpPr bwMode="auto">
          <a:xfrm>
            <a:off x="5980113" y="438150"/>
            <a:ext cx="1316037" cy="1314450"/>
            <a:chOff x="931" y="1941"/>
            <a:chExt cx="829" cy="828"/>
          </a:xfrm>
        </p:grpSpPr>
        <p:sp>
          <p:nvSpPr>
            <p:cNvPr id="214118" name="Freeform 188"/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4119" name="Group 189"/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91241" name="Rectangle 190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42" name="Text Box 191"/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DNS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1243" name="Line 192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44" name="Line 193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45" name="Line 194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46" name="Line 195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5732" name="Group 196"/>
          <p:cNvGrpSpPr>
            <a:grpSpLocks/>
          </p:cNvGrpSpPr>
          <p:nvPr/>
        </p:nvGrpSpPr>
        <p:grpSpPr bwMode="auto">
          <a:xfrm>
            <a:off x="4881563" y="558800"/>
            <a:ext cx="1081087" cy="1217613"/>
            <a:chOff x="1404" y="3105"/>
            <a:chExt cx="681" cy="767"/>
          </a:xfrm>
        </p:grpSpPr>
        <p:grpSp>
          <p:nvGrpSpPr>
            <p:cNvPr id="214083" name="Group 197"/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214088" name="Group 198"/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214113" name="Group 199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91237" name="Rectangle 200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238" name="Text Box 20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chemeClr val="bg1"/>
                        </a:solidFill>
                        <a:latin typeface="Arial" charset="0"/>
                        <a:cs typeface="+mn-cs"/>
                      </a:rPr>
                      <a:t>DNS</a:t>
                    </a:r>
                  </a:p>
                </p:txBody>
              </p:sp>
            </p:grpSp>
            <p:sp>
              <p:nvSpPr>
                <p:cNvPr id="91235" name="Rectangle 202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236" name="Rectangle 203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4089" name="Group 204"/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214107" name="Group 205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91232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233" name="Text Box 2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chemeClr val="bg1"/>
                        </a:solidFill>
                        <a:latin typeface="Arial" charset="0"/>
                        <a:cs typeface="+mn-cs"/>
                      </a:rPr>
                      <a:t>DNS</a:t>
                    </a:r>
                  </a:p>
                </p:txBody>
              </p:sp>
            </p:grpSp>
            <p:grpSp>
              <p:nvGrpSpPr>
                <p:cNvPr id="214108" name="Group 208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1230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231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90" name="Group 211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1226" name="Rectangle 212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227" name="Rectangle 213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4091" name="Group 214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4092" name="Group 215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214096" name="Group 216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214099" name="Group 2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91224" name="Rectangle 21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  <p:sp>
                    <p:nvSpPr>
                      <p:cNvPr id="91225" name="Text Box 21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chemeClr val="bg1"/>
                            </a:solidFill>
                            <a:latin typeface="Arial" charset="0"/>
                            <a:cs typeface="+mn-cs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214100" name="Group 2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1222" name="Rectangle 2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  <p:sp>
                    <p:nvSpPr>
                      <p:cNvPr id="91223" name="Rectangle 22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91218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219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  <p:sp>
              <p:nvSpPr>
                <p:cNvPr id="91214" name="Rectangle 225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215" name="Rectangle 226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216" name="Rectangle 227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  <p:sp>
          <p:nvSpPr>
            <p:cNvPr id="91205" name="AutoShape 228"/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4085" name="Group 229"/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91207" name="Rectangle 230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08" name="Text Box 231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chemeClr val="bg1"/>
                    </a:solidFill>
                    <a:latin typeface="Arial" charset="0"/>
                    <a:cs typeface="+mn-cs"/>
                  </a:rPr>
                  <a:t>DNS</a:t>
                </a:r>
              </a:p>
            </p:txBody>
          </p:sp>
        </p:grpSp>
      </p:grpSp>
      <p:grpSp>
        <p:nvGrpSpPr>
          <p:cNvPr id="214048" name="Group 248"/>
          <p:cNvGrpSpPr>
            <a:grpSpLocks/>
          </p:cNvGrpSpPr>
          <p:nvPr/>
        </p:nvGrpSpPr>
        <p:grpSpPr bwMode="auto">
          <a:xfrm>
            <a:off x="7150100" y="963613"/>
            <a:ext cx="373063" cy="687387"/>
            <a:chOff x="4140" y="429"/>
            <a:chExt cx="1425" cy="2396"/>
          </a:xfrm>
        </p:grpSpPr>
        <p:sp>
          <p:nvSpPr>
            <p:cNvPr id="214051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73" name="Rectangle 149"/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14053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054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76" name="Rectangle 152"/>
            <p:cNvSpPr>
              <a:spLocks noChangeArrowheads="1"/>
            </p:cNvSpPr>
            <p:nvPr/>
          </p:nvSpPr>
          <p:spPr bwMode="auto">
            <a:xfrm>
              <a:off x="4213" y="695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4056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02" name="AutoShape 154"/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03" name="AutoShape 155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6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178" name="Rectangle 156"/>
            <p:cNvSpPr>
              <a:spLocks noChangeArrowheads="1"/>
            </p:cNvSpPr>
            <p:nvPr/>
          </p:nvSpPr>
          <p:spPr bwMode="auto">
            <a:xfrm>
              <a:off x="4225" y="1021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4058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00" name="AutoShape 158"/>
              <p:cNvSpPr>
                <a:spLocks noChangeArrowheads="1"/>
              </p:cNvSpPr>
              <p:nvPr/>
            </p:nvSpPr>
            <p:spPr bwMode="auto">
              <a:xfrm>
                <a:off x="613" y="2567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01" name="AutoShape 159"/>
              <p:cNvSpPr>
                <a:spLocks noChangeArrowheads="1"/>
              </p:cNvSpPr>
              <p:nvPr/>
            </p:nvSpPr>
            <p:spPr bwMode="auto">
              <a:xfrm>
                <a:off x="628" y="2585"/>
                <a:ext cx="696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180" name="Rectangle 160"/>
            <p:cNvSpPr>
              <a:spLocks noChangeArrowheads="1"/>
            </p:cNvSpPr>
            <p:nvPr/>
          </p:nvSpPr>
          <p:spPr bwMode="auto">
            <a:xfrm>
              <a:off x="4219" y="1359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81" name="Rectangle 161"/>
            <p:cNvSpPr>
              <a:spLocks noChangeArrowheads="1"/>
            </p:cNvSpPr>
            <p:nvPr/>
          </p:nvSpPr>
          <p:spPr bwMode="auto">
            <a:xfrm>
              <a:off x="4231" y="1657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4061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198" name="AutoShape 163"/>
              <p:cNvSpPr>
                <a:spLocks noChangeArrowheads="1"/>
              </p:cNvSpPr>
              <p:nvPr/>
            </p:nvSpPr>
            <p:spPr bwMode="auto">
              <a:xfrm>
                <a:off x="613" y="2586"/>
                <a:ext cx="725" cy="12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199" name="AutoShape 164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214062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4063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196" name="AutoShape 167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197" name="AutoShape 168"/>
              <p:cNvSpPr>
                <a:spLocks noChangeArrowheads="1"/>
              </p:cNvSpPr>
              <p:nvPr/>
            </p:nvSpPr>
            <p:spPr bwMode="auto">
              <a:xfrm>
                <a:off x="631" y="2583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185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67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14065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066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88" name="Oval 172"/>
            <p:cNvSpPr>
              <a:spLocks noChangeArrowheads="1"/>
            </p:cNvSpPr>
            <p:nvPr/>
          </p:nvSpPr>
          <p:spPr bwMode="auto">
            <a:xfrm>
              <a:off x="5516" y="2609"/>
              <a:ext cx="49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14068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90" name="AutoShape 174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91" name="AutoShape 175"/>
            <p:cNvSpPr>
              <a:spLocks noChangeArrowheads="1"/>
            </p:cNvSpPr>
            <p:nvPr/>
          </p:nvSpPr>
          <p:spPr bwMode="auto">
            <a:xfrm>
              <a:off x="4207" y="2709"/>
              <a:ext cx="1067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92" name="Oval 176"/>
            <p:cNvSpPr>
              <a:spLocks noChangeArrowheads="1"/>
            </p:cNvSpPr>
            <p:nvPr/>
          </p:nvSpPr>
          <p:spPr bwMode="auto">
            <a:xfrm>
              <a:off x="4310" y="2382"/>
              <a:ext cx="158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93" name="Oval 177"/>
            <p:cNvSpPr>
              <a:spLocks noChangeArrowheads="1"/>
            </p:cNvSpPr>
            <p:nvPr/>
          </p:nvSpPr>
          <p:spPr bwMode="auto">
            <a:xfrm>
              <a:off x="4486" y="2382"/>
              <a:ext cx="158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91194" name="Oval 178"/>
            <p:cNvSpPr>
              <a:spLocks noChangeArrowheads="1"/>
            </p:cNvSpPr>
            <p:nvPr/>
          </p:nvSpPr>
          <p:spPr bwMode="auto">
            <a:xfrm>
              <a:off x="4661" y="2382"/>
              <a:ext cx="158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95" name="Rectangle 179"/>
            <p:cNvSpPr>
              <a:spLocks noChangeArrowheads="1"/>
            </p:cNvSpPr>
            <p:nvPr/>
          </p:nvSpPr>
          <p:spPr bwMode="auto">
            <a:xfrm>
              <a:off x="5062" y="1835"/>
              <a:ext cx="85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91170" name="Rectangle 3"/>
          <p:cNvSpPr>
            <a:spLocks noGrp="1" noChangeArrowheads="1"/>
          </p:cNvSpPr>
          <p:nvPr>
            <p:ph type="title"/>
          </p:nvPr>
        </p:nvSpPr>
        <p:spPr>
          <a:xfrm>
            <a:off x="246063" y="-39688"/>
            <a:ext cx="8034337" cy="1003301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 using DNS</a:t>
            </a:r>
          </a:p>
        </p:txBody>
      </p:sp>
      <p:pic>
        <p:nvPicPr>
          <p:cNvPr id="214050" name="Picture 21" descr="underline_base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631825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90"/>
              </a:buClr>
            </a:pPr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>
                <a:buClr>
                  <a:srgbClr val="000090"/>
                </a:buClr>
              </a:pPr>
              <a:t>114</a:t>
            </a:fld>
            <a:endParaRPr lang="en-US" sz="1200" dirty="0">
              <a:latin typeface="Tahoma" charset="0"/>
            </a:endParaRPr>
          </a:p>
        </p:txBody>
      </p:sp>
      <p:sp>
        <p:nvSpPr>
          <p:cNvPr id="2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Clr>
                <a:srgbClr val="000090"/>
              </a:buClr>
            </a:pPr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57777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995 L 0.32587 -0.01018 L 0.22726 0.1466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705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5" y="78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26 0.14666 L 0.29844 0.14527 L 0.46528 -0.03516 L 0.46406 -0.16678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05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92" y="-1568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0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70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639" grpId="0"/>
      <p:bldP spid="705640" grpId="0"/>
      <p:bldP spid="70564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41" name="Group 231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5267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268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69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70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71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93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5273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5325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326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2395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41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42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43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5278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5293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415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5295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5296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418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298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2444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445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2420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300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2442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443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2422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23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303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2440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441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5304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5305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2438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439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2427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5307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5308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430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5310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432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33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34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35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92436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37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279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92401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02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403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404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92405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285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92411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2412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2413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5286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2408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2409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2410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215044" name="Freeform 293"/>
          <p:cNvSpPr>
            <a:spLocks/>
          </p:cNvSpPr>
          <p:nvPr/>
        </p:nvSpPr>
        <p:spPr bwMode="auto">
          <a:xfrm>
            <a:off x="322263" y="4619625"/>
            <a:ext cx="3963987" cy="1716088"/>
          </a:xfrm>
          <a:custGeom>
            <a:avLst/>
            <a:gdLst>
              <a:gd name="T0" fmla="*/ 2147483647 w 2497"/>
              <a:gd name="T1" fmla="*/ 2147483647 h 1081"/>
              <a:gd name="T2" fmla="*/ 2147483647 w 2497"/>
              <a:gd name="T3" fmla="*/ 2147483647 h 1081"/>
              <a:gd name="T4" fmla="*/ 2147483647 w 2497"/>
              <a:gd name="T5" fmla="*/ 2147483647 h 1081"/>
              <a:gd name="T6" fmla="*/ 2147483647 w 2497"/>
              <a:gd name="T7" fmla="*/ 2147483647 h 1081"/>
              <a:gd name="T8" fmla="*/ 2147483647 w 2497"/>
              <a:gd name="T9" fmla="*/ 2147483647 h 1081"/>
              <a:gd name="T10" fmla="*/ 2147483647 w 2497"/>
              <a:gd name="T11" fmla="*/ 2147483647 h 1081"/>
              <a:gd name="T12" fmla="*/ 2147483647 w 2497"/>
              <a:gd name="T13" fmla="*/ 2147483647 h 1081"/>
              <a:gd name="T14" fmla="*/ 2147483647 w 2497"/>
              <a:gd name="T15" fmla="*/ 2147483647 h 1081"/>
              <a:gd name="T16" fmla="*/ 2147483647 w 2497"/>
              <a:gd name="T17" fmla="*/ 2147483647 h 1081"/>
              <a:gd name="T18" fmla="*/ 2147483647 w 2497"/>
              <a:gd name="T19" fmla="*/ 2147483647 h 1081"/>
              <a:gd name="T20" fmla="*/ 2147483647 w 2497"/>
              <a:gd name="T21" fmla="*/ 2147483647 h 1081"/>
              <a:gd name="T22" fmla="*/ 2147483647 w 2497"/>
              <a:gd name="T23" fmla="*/ 2147483647 h 1081"/>
              <a:gd name="T24" fmla="*/ 2147483647 w 2497"/>
              <a:gd name="T25" fmla="*/ 2147483647 h 1081"/>
              <a:gd name="T26" fmla="*/ 2147483647 w 2497"/>
              <a:gd name="T27" fmla="*/ 2147483647 h 1081"/>
              <a:gd name="T28" fmla="*/ 2147483647 w 2497"/>
              <a:gd name="T29" fmla="*/ 2147483647 h 1081"/>
              <a:gd name="T30" fmla="*/ 2147483647 w 2497"/>
              <a:gd name="T31" fmla="*/ 2147483647 h 1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497" h="1081">
                <a:moveTo>
                  <a:pt x="475" y="274"/>
                </a:moveTo>
                <a:cubicBezTo>
                  <a:pt x="381" y="316"/>
                  <a:pt x="280" y="389"/>
                  <a:pt x="204" y="437"/>
                </a:cubicBezTo>
                <a:cubicBezTo>
                  <a:pt x="128" y="485"/>
                  <a:pt x="42" y="503"/>
                  <a:pt x="21" y="559"/>
                </a:cubicBezTo>
                <a:cubicBezTo>
                  <a:pt x="0" y="615"/>
                  <a:pt x="56" y="734"/>
                  <a:pt x="75" y="776"/>
                </a:cubicBezTo>
                <a:cubicBezTo>
                  <a:pt x="94" y="818"/>
                  <a:pt x="116" y="789"/>
                  <a:pt x="136" y="810"/>
                </a:cubicBezTo>
                <a:cubicBezTo>
                  <a:pt x="156" y="831"/>
                  <a:pt x="167" y="876"/>
                  <a:pt x="197" y="905"/>
                </a:cubicBezTo>
                <a:cubicBezTo>
                  <a:pt x="227" y="934"/>
                  <a:pt x="231" y="970"/>
                  <a:pt x="319" y="986"/>
                </a:cubicBezTo>
                <a:cubicBezTo>
                  <a:pt x="407" y="1002"/>
                  <a:pt x="554" y="1003"/>
                  <a:pt x="726" y="1000"/>
                </a:cubicBezTo>
                <a:cubicBezTo>
                  <a:pt x="898" y="997"/>
                  <a:pt x="1146" y="961"/>
                  <a:pt x="1349" y="966"/>
                </a:cubicBezTo>
                <a:cubicBezTo>
                  <a:pt x="1552" y="971"/>
                  <a:pt x="1785" y="1028"/>
                  <a:pt x="1945" y="1033"/>
                </a:cubicBezTo>
                <a:cubicBezTo>
                  <a:pt x="2105" y="1038"/>
                  <a:pt x="2225" y="1081"/>
                  <a:pt x="2311" y="993"/>
                </a:cubicBezTo>
                <a:cubicBezTo>
                  <a:pt x="2397" y="905"/>
                  <a:pt x="2497" y="662"/>
                  <a:pt x="2460" y="506"/>
                </a:cubicBezTo>
                <a:cubicBezTo>
                  <a:pt x="2423" y="350"/>
                  <a:pt x="2280" y="116"/>
                  <a:pt x="2088" y="58"/>
                </a:cubicBezTo>
                <a:cubicBezTo>
                  <a:pt x="1896" y="0"/>
                  <a:pt x="1528" y="138"/>
                  <a:pt x="1308" y="159"/>
                </a:cubicBezTo>
                <a:cubicBezTo>
                  <a:pt x="1088" y="180"/>
                  <a:pt x="906" y="167"/>
                  <a:pt x="766" y="186"/>
                </a:cubicBezTo>
                <a:cubicBezTo>
                  <a:pt x="626" y="205"/>
                  <a:pt x="569" y="232"/>
                  <a:pt x="475" y="274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15045" name="Freeform 292"/>
          <p:cNvSpPr>
            <a:spLocks/>
          </p:cNvSpPr>
          <p:nvPr/>
        </p:nvSpPr>
        <p:spPr bwMode="auto">
          <a:xfrm>
            <a:off x="4751388" y="871538"/>
            <a:ext cx="1919287" cy="2227262"/>
          </a:xfrm>
          <a:custGeom>
            <a:avLst/>
            <a:gdLst>
              <a:gd name="T0" fmla="*/ 2147483647 w 1209"/>
              <a:gd name="T1" fmla="*/ 2147483647 h 1403"/>
              <a:gd name="T2" fmla="*/ 2147483647 w 1209"/>
              <a:gd name="T3" fmla="*/ 2147483647 h 1403"/>
              <a:gd name="T4" fmla="*/ 2147483647 w 1209"/>
              <a:gd name="T5" fmla="*/ 2147483647 h 1403"/>
              <a:gd name="T6" fmla="*/ 2147483647 w 1209"/>
              <a:gd name="T7" fmla="*/ 2147483647 h 1403"/>
              <a:gd name="T8" fmla="*/ 2147483647 w 1209"/>
              <a:gd name="T9" fmla="*/ 2147483647 h 1403"/>
              <a:gd name="T10" fmla="*/ 2147483647 w 1209"/>
              <a:gd name="T11" fmla="*/ 2147483647 h 1403"/>
              <a:gd name="T12" fmla="*/ 2147483647 w 1209"/>
              <a:gd name="T13" fmla="*/ 2147483647 h 1403"/>
              <a:gd name="T14" fmla="*/ 2147483647 w 1209"/>
              <a:gd name="T15" fmla="*/ 2147483647 h 1403"/>
              <a:gd name="T16" fmla="*/ 2147483647 w 1209"/>
              <a:gd name="T17" fmla="*/ 2147483647 h 1403"/>
              <a:gd name="T18" fmla="*/ 2147483647 w 1209"/>
              <a:gd name="T19" fmla="*/ 2147483647 h 1403"/>
              <a:gd name="T20" fmla="*/ 2147483647 w 1209"/>
              <a:gd name="T21" fmla="*/ 2147483647 h 1403"/>
              <a:gd name="T22" fmla="*/ 2147483647 w 1209"/>
              <a:gd name="T23" fmla="*/ 2147483647 h 140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09" h="1403">
                <a:moveTo>
                  <a:pt x="84" y="528"/>
                </a:moveTo>
                <a:cubicBezTo>
                  <a:pt x="51" y="600"/>
                  <a:pt x="28" y="643"/>
                  <a:pt x="16" y="705"/>
                </a:cubicBezTo>
                <a:cubicBezTo>
                  <a:pt x="4" y="767"/>
                  <a:pt x="0" y="845"/>
                  <a:pt x="9" y="901"/>
                </a:cubicBezTo>
                <a:cubicBezTo>
                  <a:pt x="18" y="957"/>
                  <a:pt x="44" y="983"/>
                  <a:pt x="70" y="1043"/>
                </a:cubicBezTo>
                <a:cubicBezTo>
                  <a:pt x="96" y="1103"/>
                  <a:pt x="130" y="1210"/>
                  <a:pt x="165" y="1260"/>
                </a:cubicBezTo>
                <a:cubicBezTo>
                  <a:pt x="200" y="1310"/>
                  <a:pt x="223" y="1324"/>
                  <a:pt x="280" y="1342"/>
                </a:cubicBezTo>
                <a:cubicBezTo>
                  <a:pt x="337" y="1360"/>
                  <a:pt x="393" y="1368"/>
                  <a:pt x="510" y="1369"/>
                </a:cubicBezTo>
                <a:cubicBezTo>
                  <a:pt x="627" y="1370"/>
                  <a:pt x="775" y="1403"/>
                  <a:pt x="985" y="1348"/>
                </a:cubicBezTo>
                <a:cubicBezTo>
                  <a:pt x="1195" y="1293"/>
                  <a:pt x="1209" y="54"/>
                  <a:pt x="985" y="27"/>
                </a:cubicBezTo>
                <a:cubicBezTo>
                  <a:pt x="761" y="0"/>
                  <a:pt x="606" y="115"/>
                  <a:pt x="477" y="156"/>
                </a:cubicBezTo>
                <a:cubicBezTo>
                  <a:pt x="348" y="197"/>
                  <a:pt x="280" y="207"/>
                  <a:pt x="212" y="271"/>
                </a:cubicBezTo>
                <a:cubicBezTo>
                  <a:pt x="144" y="335"/>
                  <a:pt x="117" y="456"/>
                  <a:pt x="84" y="528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9216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693150" cy="94297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life…TCP connection carrying HTTP</a:t>
            </a:r>
          </a:p>
        </p:txBody>
      </p:sp>
      <p:grpSp>
        <p:nvGrpSpPr>
          <p:cNvPr id="706603" name="Group 43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5259" name="Freeform 44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5260" name="Group 45"/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92382" name="Rectangle 46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83" name="Text Box 47"/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HTTP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TCP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2384" name="Line 48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85" name="Line 49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86" name="Line 50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87" name="Line 51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6885" name="Group 325"/>
          <p:cNvGrpSpPr>
            <a:grpSpLocks/>
          </p:cNvGrpSpPr>
          <p:nvPr/>
        </p:nvGrpSpPr>
        <p:grpSpPr bwMode="auto">
          <a:xfrm>
            <a:off x="442913" y="1054100"/>
            <a:ext cx="515937" cy="333375"/>
            <a:chOff x="328" y="678"/>
            <a:chExt cx="325" cy="210"/>
          </a:xfrm>
        </p:grpSpPr>
        <p:grpSp>
          <p:nvGrpSpPr>
            <p:cNvPr id="215255" name="Group 52"/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92378" name="Rectangle 53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79" name="Text Box 54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HTTP</a:t>
                </a:r>
              </a:p>
            </p:txBody>
          </p:sp>
        </p:grpSp>
        <p:sp>
          <p:nvSpPr>
            <p:cNvPr id="92377" name="AutoShape 85"/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706660" name="Rectangle 100"/>
          <p:cNvSpPr>
            <a:spLocks noChangeArrowheads="1"/>
          </p:cNvSpPr>
          <p:nvPr/>
        </p:nvSpPr>
        <p:spPr bwMode="auto">
          <a:xfrm>
            <a:off x="5208588" y="3168650"/>
            <a:ext cx="34417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to send HTTP request, client first opens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TCP socket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 to web server</a:t>
            </a:r>
          </a:p>
        </p:txBody>
      </p:sp>
      <p:sp>
        <p:nvSpPr>
          <p:cNvPr id="706661" name="Rectangle 101"/>
          <p:cNvSpPr>
            <a:spLocks noChangeArrowheads="1"/>
          </p:cNvSpPr>
          <p:nvPr/>
        </p:nvSpPr>
        <p:spPr bwMode="auto">
          <a:xfrm>
            <a:off x="5186363" y="4054475"/>
            <a:ext cx="37782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TCP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SYN segment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(step 1 in 3-way handshake) 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cs typeface="+mn-cs"/>
              </a:rPr>
              <a:t>inter-domain routed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 to web server</a:t>
            </a:r>
          </a:p>
        </p:txBody>
      </p:sp>
      <p:sp>
        <p:nvSpPr>
          <p:cNvPr id="706662" name="Rectangle 102"/>
          <p:cNvSpPr>
            <a:spLocks noChangeArrowheads="1"/>
          </p:cNvSpPr>
          <p:nvPr/>
        </p:nvSpPr>
        <p:spPr bwMode="auto">
          <a:xfrm>
            <a:off x="5189538" y="5892800"/>
            <a:ext cx="40687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TCP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connection established!</a:t>
            </a:r>
          </a:p>
        </p:txBody>
      </p:sp>
      <p:grpSp>
        <p:nvGrpSpPr>
          <p:cNvPr id="215052" name="Group 166"/>
          <p:cNvGrpSpPr>
            <a:grpSpLocks/>
          </p:cNvGrpSpPr>
          <p:nvPr/>
        </p:nvGrpSpPr>
        <p:grpSpPr bwMode="auto">
          <a:xfrm>
            <a:off x="3795713" y="2409825"/>
            <a:ext cx="1576387" cy="1287463"/>
            <a:chOff x="3228" y="1776"/>
            <a:chExt cx="252" cy="96"/>
          </a:xfrm>
        </p:grpSpPr>
        <p:sp>
          <p:nvSpPr>
            <p:cNvPr id="215253" name="Line 16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54" name="Line 16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53" name="Group 167"/>
          <p:cNvGrpSpPr>
            <a:grpSpLocks/>
          </p:cNvGrpSpPr>
          <p:nvPr/>
        </p:nvGrpSpPr>
        <p:grpSpPr bwMode="auto">
          <a:xfrm flipH="1">
            <a:off x="5600700" y="2424113"/>
            <a:ext cx="400050" cy="152400"/>
            <a:chOff x="3228" y="1776"/>
            <a:chExt cx="252" cy="96"/>
          </a:xfrm>
        </p:grpSpPr>
        <p:sp>
          <p:nvSpPr>
            <p:cNvPr id="215251" name="Line 16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52" name="Line 16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54" name="Group 170"/>
          <p:cNvGrpSpPr>
            <a:grpSpLocks/>
          </p:cNvGrpSpPr>
          <p:nvPr/>
        </p:nvGrpSpPr>
        <p:grpSpPr bwMode="auto">
          <a:xfrm flipH="1" flipV="1">
            <a:off x="5753100" y="1900238"/>
            <a:ext cx="400050" cy="152400"/>
            <a:chOff x="3228" y="1776"/>
            <a:chExt cx="252" cy="96"/>
          </a:xfrm>
        </p:grpSpPr>
        <p:sp>
          <p:nvSpPr>
            <p:cNvPr id="215249" name="Line 17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50" name="Line 17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55" name="Group 110"/>
          <p:cNvGrpSpPr>
            <a:grpSpLocks/>
          </p:cNvGrpSpPr>
          <p:nvPr/>
        </p:nvGrpSpPr>
        <p:grpSpPr bwMode="auto">
          <a:xfrm>
            <a:off x="3057525" y="5273675"/>
            <a:ext cx="757238" cy="379413"/>
            <a:chOff x="2466" y="2026"/>
            <a:chExt cx="477" cy="282"/>
          </a:xfrm>
        </p:grpSpPr>
        <p:sp>
          <p:nvSpPr>
            <p:cNvPr id="215235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5236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237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5238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5239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5246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247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248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5240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5243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244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245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5241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242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15056" name="Line 136"/>
          <p:cNvSpPr>
            <a:spLocks noChangeShapeType="1"/>
          </p:cNvSpPr>
          <p:nvPr/>
        </p:nvSpPr>
        <p:spPr bwMode="auto">
          <a:xfrm flipV="1">
            <a:off x="2543175" y="5443538"/>
            <a:ext cx="4905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57" name="Text Box 137"/>
          <p:cNvSpPr txBox="1">
            <a:spLocks noChangeArrowheads="1"/>
          </p:cNvSpPr>
          <p:nvPr/>
        </p:nvSpPr>
        <p:spPr bwMode="auto">
          <a:xfrm>
            <a:off x="1003300" y="5835650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215058" name="Text Box 138"/>
          <p:cNvSpPr txBox="1">
            <a:spLocks noChangeArrowheads="1"/>
          </p:cNvSpPr>
          <p:nvPr/>
        </p:nvSpPr>
        <p:spPr bwMode="auto">
          <a:xfrm>
            <a:off x="971550" y="5541963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grpSp>
        <p:nvGrpSpPr>
          <p:cNvPr id="215059" name="Group 194"/>
          <p:cNvGrpSpPr>
            <a:grpSpLocks/>
          </p:cNvGrpSpPr>
          <p:nvPr/>
        </p:nvGrpSpPr>
        <p:grpSpPr bwMode="auto">
          <a:xfrm>
            <a:off x="2970213" y="5649913"/>
            <a:ext cx="295275" cy="114300"/>
            <a:chOff x="3228" y="1776"/>
            <a:chExt cx="252" cy="96"/>
          </a:xfrm>
        </p:grpSpPr>
        <p:sp>
          <p:nvSpPr>
            <p:cNvPr id="215233" name="Line 195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34" name="Line 196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60" name="Group 197"/>
          <p:cNvGrpSpPr>
            <a:grpSpLocks/>
          </p:cNvGrpSpPr>
          <p:nvPr/>
        </p:nvGrpSpPr>
        <p:grpSpPr bwMode="auto">
          <a:xfrm flipH="1">
            <a:off x="3608388" y="5649913"/>
            <a:ext cx="295275" cy="114300"/>
            <a:chOff x="3228" y="1776"/>
            <a:chExt cx="252" cy="96"/>
          </a:xfrm>
        </p:grpSpPr>
        <p:sp>
          <p:nvSpPr>
            <p:cNvPr id="215231" name="Line 19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32" name="Line 19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61" name="Group 200"/>
          <p:cNvGrpSpPr>
            <a:grpSpLocks/>
          </p:cNvGrpSpPr>
          <p:nvPr/>
        </p:nvGrpSpPr>
        <p:grpSpPr bwMode="auto">
          <a:xfrm flipH="1" flipV="1">
            <a:off x="3813175" y="5354638"/>
            <a:ext cx="295275" cy="114300"/>
            <a:chOff x="3228" y="1776"/>
            <a:chExt cx="252" cy="96"/>
          </a:xfrm>
        </p:grpSpPr>
        <p:sp>
          <p:nvSpPr>
            <p:cNvPr id="215229" name="Line 20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30" name="Line 20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2183" name="Line 290"/>
          <p:cNvSpPr>
            <a:spLocks noChangeShapeType="1"/>
          </p:cNvSpPr>
          <p:nvPr/>
        </p:nvSpPr>
        <p:spPr bwMode="auto">
          <a:xfrm flipH="1">
            <a:off x="3594100" y="2432050"/>
            <a:ext cx="1882775" cy="289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06874" name="Group 314"/>
          <p:cNvGrpSpPr>
            <a:grpSpLocks/>
          </p:cNvGrpSpPr>
          <p:nvPr/>
        </p:nvGrpSpPr>
        <p:grpSpPr bwMode="auto">
          <a:xfrm>
            <a:off x="79375" y="1900238"/>
            <a:ext cx="1081088" cy="244475"/>
            <a:chOff x="410" y="1508"/>
            <a:chExt cx="681" cy="154"/>
          </a:xfrm>
        </p:grpSpPr>
        <p:sp>
          <p:nvSpPr>
            <p:cNvPr id="92341" name="Rectangle 99"/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342" name="Rectangle 95"/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343" name="Rectangle 96"/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344" name="Rectangle 97"/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345" name="Rectangle 98"/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225" name="Group 310"/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92347" name="Rectangle 311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48" name="Rectangle 312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49" name="Text Box 313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</p:grpSp>
      <p:grpSp>
        <p:nvGrpSpPr>
          <p:cNvPr id="706886" name="Group 326"/>
          <p:cNvGrpSpPr>
            <a:grpSpLocks/>
          </p:cNvGrpSpPr>
          <p:nvPr/>
        </p:nvGrpSpPr>
        <p:grpSpPr bwMode="auto">
          <a:xfrm>
            <a:off x="307975" y="4241800"/>
            <a:ext cx="1081088" cy="782638"/>
            <a:chOff x="59" y="863"/>
            <a:chExt cx="681" cy="493"/>
          </a:xfrm>
        </p:grpSpPr>
        <p:grpSp>
          <p:nvGrpSpPr>
            <p:cNvPr id="215199" name="Group 68"/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92339" name="Rectangle 69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40" name="Rectangle 70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200" name="Group 301"/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92336" name="Rectangle 59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37" name="Rectangle 60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38" name="Text Box 297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  <p:grpSp>
          <p:nvGrpSpPr>
            <p:cNvPr id="215201" name="Group 302"/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92333" name="Rectangle 303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34" name="Rectangle 304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35" name="Text Box 305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  <p:grpSp>
          <p:nvGrpSpPr>
            <p:cNvPr id="215202" name="Group 315"/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92324" name="Rectangle 316"/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25" name="Rectangle 317"/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26" name="Rectangle 318"/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27" name="Rectangle 319"/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28" name="Rectangle 320"/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208" name="Group 321"/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92330" name="Rectangle 322"/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331" name="Rectangle 323"/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332" name="Text Box 324"/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000000"/>
                      </a:solidFill>
                      <a:latin typeface="Arial" charset="0"/>
                      <a:cs typeface="+mn-cs"/>
                    </a:rPr>
                    <a:t>SYN</a:t>
                  </a:r>
                </a:p>
              </p:txBody>
            </p:sp>
          </p:grpSp>
        </p:grpSp>
      </p:grpSp>
      <p:grpSp>
        <p:nvGrpSpPr>
          <p:cNvPr id="706896" name="Group 336"/>
          <p:cNvGrpSpPr>
            <a:grpSpLocks/>
          </p:cNvGrpSpPr>
          <p:nvPr/>
        </p:nvGrpSpPr>
        <p:grpSpPr bwMode="auto">
          <a:xfrm>
            <a:off x="1509713" y="3965575"/>
            <a:ext cx="976312" cy="1460500"/>
            <a:chOff x="4000" y="1895"/>
            <a:chExt cx="615" cy="920"/>
          </a:xfrm>
        </p:grpSpPr>
        <p:sp>
          <p:nvSpPr>
            <p:cNvPr id="215191" name="Freeform 328"/>
            <p:cNvSpPr>
              <a:spLocks/>
            </p:cNvSpPr>
            <p:nvPr/>
          </p:nvSpPr>
          <p:spPr bwMode="auto">
            <a:xfrm>
              <a:off x="4011" y="1912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5192" name="Group 329"/>
            <p:cNvGrpSpPr>
              <a:grpSpLocks/>
            </p:cNvGrpSpPr>
            <p:nvPr/>
          </p:nvGrpSpPr>
          <p:grpSpPr bwMode="auto">
            <a:xfrm>
              <a:off x="4000" y="1895"/>
              <a:ext cx="500" cy="828"/>
              <a:chOff x="569" y="2954"/>
              <a:chExt cx="500" cy="828"/>
            </a:xfrm>
          </p:grpSpPr>
          <p:sp>
            <p:nvSpPr>
              <p:cNvPr id="92314" name="Rectangle 330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15" name="Text Box 331"/>
              <p:cNvSpPr txBox="1">
                <a:spLocks noChangeArrowheads="1"/>
              </p:cNvSpPr>
              <p:nvPr/>
            </p:nvSpPr>
            <p:spPr bwMode="auto">
              <a:xfrm>
                <a:off x="646" y="2954"/>
                <a:ext cx="371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endParaRPr lang="en-US" sz="16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TCP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2316" name="Line 332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17" name="Line 333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18" name="Line 334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19" name="Line 335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6897" name="Group 337"/>
          <p:cNvGrpSpPr>
            <a:grpSpLocks/>
          </p:cNvGrpSpPr>
          <p:nvPr/>
        </p:nvGrpSpPr>
        <p:grpSpPr bwMode="auto">
          <a:xfrm>
            <a:off x="79375" y="1355725"/>
            <a:ext cx="1081088" cy="782638"/>
            <a:chOff x="59" y="863"/>
            <a:chExt cx="681" cy="493"/>
          </a:xfrm>
        </p:grpSpPr>
        <p:grpSp>
          <p:nvGrpSpPr>
            <p:cNvPr id="215170" name="Group 338"/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92310" name="Rectangle 339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11" name="Rectangle 340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171" name="Group 341"/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92307" name="Rectangle 342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08" name="Rectangle 343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09" name="Text Box 344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  <p:grpSp>
          <p:nvGrpSpPr>
            <p:cNvPr id="215172" name="Group 345"/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92304" name="Rectangle 346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05" name="Rectangle 347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06" name="Text Box 348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  <p:grpSp>
          <p:nvGrpSpPr>
            <p:cNvPr id="215173" name="Group 349"/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92295" name="Rectangle 350"/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6" name="Rectangle 351"/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7" name="Rectangle 352"/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8" name="Rectangle 353"/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9" name="Rectangle 354"/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179" name="Group 355"/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92301" name="Rectangle 356"/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302" name="Rectangle 357"/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303" name="Text Box 358"/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000000"/>
                      </a:solidFill>
                      <a:latin typeface="Arial" charset="0"/>
                      <a:cs typeface="+mn-cs"/>
                    </a:rPr>
                    <a:t>SYN</a:t>
                  </a:r>
                </a:p>
              </p:txBody>
            </p:sp>
          </p:grpSp>
        </p:grpSp>
      </p:grpSp>
      <p:sp>
        <p:nvSpPr>
          <p:cNvPr id="92188" name="Rectangle 359"/>
          <p:cNvSpPr>
            <a:spLocks noChangeArrowheads="1"/>
          </p:cNvSpPr>
          <p:nvPr/>
        </p:nvSpPr>
        <p:spPr bwMode="auto">
          <a:xfrm>
            <a:off x="979488" y="44529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000" i="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grpSp>
        <p:nvGrpSpPr>
          <p:cNvPr id="706951" name="Group 391"/>
          <p:cNvGrpSpPr>
            <a:grpSpLocks/>
          </p:cNvGrpSpPr>
          <p:nvPr/>
        </p:nvGrpSpPr>
        <p:grpSpPr bwMode="auto">
          <a:xfrm>
            <a:off x="306388" y="4241800"/>
            <a:ext cx="1081087" cy="782638"/>
            <a:chOff x="2675" y="3676"/>
            <a:chExt cx="681" cy="493"/>
          </a:xfrm>
        </p:grpSpPr>
        <p:grpSp>
          <p:nvGrpSpPr>
            <p:cNvPr id="215150" name="Group 361"/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92289" name="Rectangle 362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0" name="Rectangle 363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151" name="Group 382"/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92286" name="Rectangle 365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7" name="Rectangle 366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8" name="Text Box 367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  <p:sp>
          <p:nvSpPr>
            <p:cNvPr id="92273" name="Rectangle 373"/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74" name="Rectangle 374"/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75" name="Rectangle 375"/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76" name="Rectangle 376"/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77" name="Rectangle 377"/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157" name="Group 383"/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92283" name="Rectangle 384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4" name="Rectangle 385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5" name="Text Box 386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  <p:grpSp>
          <p:nvGrpSpPr>
            <p:cNvPr id="215158" name="Group 387"/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92280" name="Rectangle 388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1" name="Rectangle 389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2" name="Text Box 390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</p:grpSp>
      <p:grpSp>
        <p:nvGrpSpPr>
          <p:cNvPr id="706983" name="Group 423"/>
          <p:cNvGrpSpPr>
            <a:grpSpLocks/>
          </p:cNvGrpSpPr>
          <p:nvPr/>
        </p:nvGrpSpPr>
        <p:grpSpPr bwMode="auto">
          <a:xfrm>
            <a:off x="82550" y="1354138"/>
            <a:ext cx="1081088" cy="782637"/>
            <a:chOff x="2613" y="3554"/>
            <a:chExt cx="681" cy="493"/>
          </a:xfrm>
        </p:grpSpPr>
        <p:grpSp>
          <p:nvGrpSpPr>
            <p:cNvPr id="215130" name="Group 393"/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92269" name="Rectangle 394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70" name="Rectangle 395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131" name="Group 396"/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92266" name="Rectangle 397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7" name="Rectangle 398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8" name="Text Box 399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  <p:sp>
          <p:nvSpPr>
            <p:cNvPr id="92253" name="Rectangle 400"/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54" name="Rectangle 401"/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55" name="Rectangle 402"/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56" name="Rectangle 403"/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57" name="Rectangle 404"/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137" name="Group 405"/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92263" name="Rectangle 406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4" name="Rectangle 407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5" name="Text Box 408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  <p:grpSp>
          <p:nvGrpSpPr>
            <p:cNvPr id="215138" name="Group 409"/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92260" name="Rectangle 410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1" name="Rectangle 411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2" name="Text Box 412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</p:grpSp>
      <p:grpSp>
        <p:nvGrpSpPr>
          <p:cNvPr id="706982" name="Group 422"/>
          <p:cNvGrpSpPr>
            <a:grpSpLocks/>
          </p:cNvGrpSpPr>
          <p:nvPr/>
        </p:nvGrpSpPr>
        <p:grpSpPr bwMode="auto">
          <a:xfrm>
            <a:off x="311150" y="4772025"/>
            <a:ext cx="1081088" cy="244475"/>
            <a:chOff x="2709" y="3989"/>
            <a:chExt cx="681" cy="154"/>
          </a:xfrm>
        </p:grpSpPr>
        <p:sp>
          <p:nvSpPr>
            <p:cNvPr id="92242" name="Rectangle 413"/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43" name="Rectangle 414"/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44" name="Rectangle 415"/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45" name="Rectangle 416"/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46" name="Rectangle 417"/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126" name="Group 418"/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92248" name="Rectangle 419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49" name="Rectangle 420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50" name="Text Box 421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</p:grpSp>
      <p:sp>
        <p:nvSpPr>
          <p:cNvPr id="706984" name="Rectangle 424"/>
          <p:cNvSpPr>
            <a:spLocks noChangeArrowheads="1"/>
          </p:cNvSpPr>
          <p:nvPr/>
        </p:nvSpPr>
        <p:spPr bwMode="auto">
          <a:xfrm>
            <a:off x="5183188" y="4916488"/>
            <a:ext cx="3787775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web server responds with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TCP SYNACK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(step 2 in 3-way handshake)</a:t>
            </a:r>
          </a:p>
        </p:txBody>
      </p:sp>
      <p:grpSp>
        <p:nvGrpSpPr>
          <p:cNvPr id="215072" name="Group 110"/>
          <p:cNvGrpSpPr>
            <a:grpSpLocks/>
          </p:cNvGrpSpPr>
          <p:nvPr/>
        </p:nvGrpSpPr>
        <p:grpSpPr bwMode="auto">
          <a:xfrm>
            <a:off x="5213350" y="2041525"/>
            <a:ext cx="757238" cy="379413"/>
            <a:chOff x="2466" y="2026"/>
            <a:chExt cx="477" cy="282"/>
          </a:xfrm>
        </p:grpSpPr>
        <p:sp>
          <p:nvSpPr>
            <p:cNvPr id="215107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5108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109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5110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5111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5118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119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120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5112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5115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116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117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5113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114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15073" name="Group 248"/>
          <p:cNvGrpSpPr>
            <a:grpSpLocks/>
          </p:cNvGrpSpPr>
          <p:nvPr/>
        </p:nvGrpSpPr>
        <p:grpSpPr bwMode="auto">
          <a:xfrm>
            <a:off x="2470150" y="4932363"/>
            <a:ext cx="333375" cy="581025"/>
            <a:chOff x="4140" y="429"/>
            <a:chExt cx="1425" cy="2396"/>
          </a:xfrm>
        </p:grpSpPr>
        <p:sp>
          <p:nvSpPr>
            <p:cNvPr id="215075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197" name="Rectangle 149"/>
            <p:cNvSpPr>
              <a:spLocks noChangeArrowheads="1"/>
            </p:cNvSpPr>
            <p:nvPr/>
          </p:nvSpPr>
          <p:spPr bwMode="auto">
            <a:xfrm>
              <a:off x="4208" y="429"/>
              <a:ext cx="1045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5077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078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00" name="Rectangle 152"/>
            <p:cNvSpPr>
              <a:spLocks noChangeArrowheads="1"/>
            </p:cNvSpPr>
            <p:nvPr/>
          </p:nvSpPr>
          <p:spPr bwMode="auto">
            <a:xfrm>
              <a:off x="4215" y="691"/>
              <a:ext cx="590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080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2226" name="AutoShape 154"/>
              <p:cNvSpPr>
                <a:spLocks noChangeArrowheads="1"/>
              </p:cNvSpPr>
              <p:nvPr/>
            </p:nvSpPr>
            <p:spPr bwMode="auto">
              <a:xfrm>
                <a:off x="616" y="2571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27" name="AutoShape 155"/>
              <p:cNvSpPr>
                <a:spLocks noChangeArrowheads="1"/>
              </p:cNvSpPr>
              <p:nvPr/>
            </p:nvSpPr>
            <p:spPr bwMode="auto">
              <a:xfrm>
                <a:off x="633" y="2590"/>
                <a:ext cx="686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2202" name="Rectangle 156"/>
            <p:cNvSpPr>
              <a:spLocks noChangeArrowheads="1"/>
            </p:cNvSpPr>
            <p:nvPr/>
          </p:nvSpPr>
          <p:spPr bwMode="auto">
            <a:xfrm>
              <a:off x="4221" y="1018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082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224" name="AutoShape 158"/>
              <p:cNvSpPr>
                <a:spLocks noChangeArrowheads="1"/>
              </p:cNvSpPr>
              <p:nvPr/>
            </p:nvSpPr>
            <p:spPr bwMode="auto">
              <a:xfrm>
                <a:off x="610" y="2566"/>
                <a:ext cx="728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25" name="AutoShape 159"/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2204" name="Rectangle 160"/>
            <p:cNvSpPr>
              <a:spLocks noChangeArrowheads="1"/>
            </p:cNvSpPr>
            <p:nvPr/>
          </p:nvSpPr>
          <p:spPr bwMode="auto">
            <a:xfrm>
              <a:off x="4215" y="1359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05" name="Rectangle 161"/>
            <p:cNvSpPr>
              <a:spLocks noChangeArrowheads="1"/>
            </p:cNvSpPr>
            <p:nvPr/>
          </p:nvSpPr>
          <p:spPr bwMode="auto">
            <a:xfrm>
              <a:off x="4228" y="1653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085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222" name="AutoShape 16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1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23" name="AutoShape 164"/>
              <p:cNvSpPr>
                <a:spLocks noChangeArrowheads="1"/>
              </p:cNvSpPr>
              <p:nvPr/>
            </p:nvSpPr>
            <p:spPr bwMode="auto">
              <a:xfrm>
                <a:off x="634" y="2586"/>
                <a:ext cx="685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215086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5087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220" name="AutoShape 1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21" name="AutoShape 168"/>
              <p:cNvSpPr>
                <a:spLocks noChangeArrowheads="1"/>
              </p:cNvSpPr>
              <p:nvPr/>
            </p:nvSpPr>
            <p:spPr bwMode="auto">
              <a:xfrm>
                <a:off x="629" y="2580"/>
                <a:ext cx="693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2209" name="Rectangle 169"/>
            <p:cNvSpPr>
              <a:spLocks noChangeArrowheads="1"/>
            </p:cNvSpPr>
            <p:nvPr/>
          </p:nvSpPr>
          <p:spPr bwMode="auto">
            <a:xfrm>
              <a:off x="5253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5089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090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12" name="Oval 172"/>
            <p:cNvSpPr>
              <a:spLocks noChangeArrowheads="1"/>
            </p:cNvSpPr>
            <p:nvPr/>
          </p:nvSpPr>
          <p:spPr bwMode="auto">
            <a:xfrm>
              <a:off x="5518" y="2609"/>
              <a:ext cx="47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5092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14" name="AutoShape 174"/>
            <p:cNvSpPr>
              <a:spLocks noChangeArrowheads="1"/>
            </p:cNvSpPr>
            <p:nvPr/>
          </p:nvSpPr>
          <p:spPr bwMode="auto">
            <a:xfrm>
              <a:off x="4140" y="2681"/>
              <a:ext cx="1201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15" name="AutoShape 175"/>
            <p:cNvSpPr>
              <a:spLocks noChangeArrowheads="1"/>
            </p:cNvSpPr>
            <p:nvPr/>
          </p:nvSpPr>
          <p:spPr bwMode="auto">
            <a:xfrm>
              <a:off x="4208" y="2714"/>
              <a:ext cx="1065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16" name="Oval 176"/>
            <p:cNvSpPr>
              <a:spLocks noChangeArrowheads="1"/>
            </p:cNvSpPr>
            <p:nvPr/>
          </p:nvSpPr>
          <p:spPr bwMode="auto">
            <a:xfrm>
              <a:off x="4310" y="2380"/>
              <a:ext cx="156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17" name="Oval 177"/>
            <p:cNvSpPr>
              <a:spLocks noChangeArrowheads="1"/>
            </p:cNvSpPr>
            <p:nvPr/>
          </p:nvSpPr>
          <p:spPr bwMode="auto">
            <a:xfrm>
              <a:off x="4486" y="2386"/>
              <a:ext cx="163" cy="1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92218" name="Oval 178"/>
            <p:cNvSpPr>
              <a:spLocks noChangeArrowheads="1"/>
            </p:cNvSpPr>
            <p:nvPr/>
          </p:nvSpPr>
          <p:spPr bwMode="auto">
            <a:xfrm>
              <a:off x="4663" y="2380"/>
              <a:ext cx="156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19" name="Rectangle 179"/>
            <p:cNvSpPr>
              <a:spLocks noChangeArrowheads="1"/>
            </p:cNvSpPr>
            <p:nvPr/>
          </p:nvSpPr>
          <p:spPr bwMode="auto">
            <a:xfrm>
              <a:off x="5063" y="1836"/>
              <a:ext cx="81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15074" name="Picture 6" descr="underline_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641350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115</a:t>
            </a:fld>
            <a:endParaRPr lang="en-US" sz="1200" dirty="0">
              <a:latin typeface="Tahoma" charset="0"/>
            </a:endParaRPr>
          </a:p>
        </p:txBody>
      </p:sp>
      <p:sp>
        <p:nvSpPr>
          <p:cNvPr id="28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16430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0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06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2 0.00625 L 0.00764 0.08467 L 0.36285 0.08767 L 0.26996 0.22878 L 0.33698 0.22739 L 0.55069 0.01874 L 0.29583 0.52209 L 0.02882 0.5251 L 0.02882 0.41545 " pathEditMode="relative" rAng="0" ptsTypes="AAAAAAAAA">
                                      <p:cBhvr>
                                        <p:cTn id="27" dur="2000" fill="hold"/>
                                        <p:tgtEl>
                                          <p:spTgt spid="7068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05" y="2593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06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706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0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06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706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06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0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15591E-6 L -1.66667E-6 0.09415 L 0.28593 0.09091 L 0.52934 -0.40111 L 0.30937 -0.18182 L 0.23403 -0.19755 L 0.32118 -0.33079 L -0.01997 -0.33079 L -0.01875 -0.41846 " pathEditMode="relative" ptsTypes="AAAAAAAAA">
                                      <p:cBhvr>
                                        <p:cTn id="63" dur="2000" fill="hold"/>
                                        <p:tgtEl>
                                          <p:spTgt spid="7069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06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06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7068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706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70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0" grpId="0"/>
      <p:bldP spid="706661" grpId="0"/>
      <p:bldP spid="706662" grpId="0"/>
      <p:bldP spid="70698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65" name="Group 300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6312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313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314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315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316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438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6318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637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637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3440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10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311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312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6323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6338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460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6340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6341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463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343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3489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490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465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345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3487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488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467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68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348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3485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486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6349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6350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3483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484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472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6352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6353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475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6355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477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78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79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80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93481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82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324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93446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47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48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49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93450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330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93456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3457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3458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6331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345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3454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3455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216068" name="Freeform 2"/>
          <p:cNvSpPr>
            <a:spLocks/>
          </p:cNvSpPr>
          <p:nvPr/>
        </p:nvSpPr>
        <p:spPr bwMode="auto">
          <a:xfrm>
            <a:off x="322263" y="4619625"/>
            <a:ext cx="3963987" cy="1716088"/>
          </a:xfrm>
          <a:custGeom>
            <a:avLst/>
            <a:gdLst>
              <a:gd name="T0" fmla="*/ 2147483647 w 2497"/>
              <a:gd name="T1" fmla="*/ 2147483647 h 1081"/>
              <a:gd name="T2" fmla="*/ 2147483647 w 2497"/>
              <a:gd name="T3" fmla="*/ 2147483647 h 1081"/>
              <a:gd name="T4" fmla="*/ 2147483647 w 2497"/>
              <a:gd name="T5" fmla="*/ 2147483647 h 1081"/>
              <a:gd name="T6" fmla="*/ 2147483647 w 2497"/>
              <a:gd name="T7" fmla="*/ 2147483647 h 1081"/>
              <a:gd name="T8" fmla="*/ 2147483647 w 2497"/>
              <a:gd name="T9" fmla="*/ 2147483647 h 1081"/>
              <a:gd name="T10" fmla="*/ 2147483647 w 2497"/>
              <a:gd name="T11" fmla="*/ 2147483647 h 1081"/>
              <a:gd name="T12" fmla="*/ 2147483647 w 2497"/>
              <a:gd name="T13" fmla="*/ 2147483647 h 1081"/>
              <a:gd name="T14" fmla="*/ 2147483647 w 2497"/>
              <a:gd name="T15" fmla="*/ 2147483647 h 1081"/>
              <a:gd name="T16" fmla="*/ 2147483647 w 2497"/>
              <a:gd name="T17" fmla="*/ 2147483647 h 1081"/>
              <a:gd name="T18" fmla="*/ 2147483647 w 2497"/>
              <a:gd name="T19" fmla="*/ 2147483647 h 1081"/>
              <a:gd name="T20" fmla="*/ 2147483647 w 2497"/>
              <a:gd name="T21" fmla="*/ 2147483647 h 1081"/>
              <a:gd name="T22" fmla="*/ 2147483647 w 2497"/>
              <a:gd name="T23" fmla="*/ 2147483647 h 1081"/>
              <a:gd name="T24" fmla="*/ 2147483647 w 2497"/>
              <a:gd name="T25" fmla="*/ 2147483647 h 1081"/>
              <a:gd name="T26" fmla="*/ 2147483647 w 2497"/>
              <a:gd name="T27" fmla="*/ 2147483647 h 1081"/>
              <a:gd name="T28" fmla="*/ 2147483647 w 2497"/>
              <a:gd name="T29" fmla="*/ 2147483647 h 1081"/>
              <a:gd name="T30" fmla="*/ 2147483647 w 2497"/>
              <a:gd name="T31" fmla="*/ 2147483647 h 1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497" h="1081">
                <a:moveTo>
                  <a:pt x="475" y="274"/>
                </a:moveTo>
                <a:cubicBezTo>
                  <a:pt x="381" y="316"/>
                  <a:pt x="280" y="389"/>
                  <a:pt x="204" y="437"/>
                </a:cubicBezTo>
                <a:cubicBezTo>
                  <a:pt x="128" y="485"/>
                  <a:pt x="42" y="503"/>
                  <a:pt x="21" y="559"/>
                </a:cubicBezTo>
                <a:cubicBezTo>
                  <a:pt x="0" y="615"/>
                  <a:pt x="56" y="734"/>
                  <a:pt x="75" y="776"/>
                </a:cubicBezTo>
                <a:cubicBezTo>
                  <a:pt x="94" y="818"/>
                  <a:pt x="116" y="789"/>
                  <a:pt x="136" y="810"/>
                </a:cubicBezTo>
                <a:cubicBezTo>
                  <a:pt x="156" y="831"/>
                  <a:pt x="167" y="876"/>
                  <a:pt x="197" y="905"/>
                </a:cubicBezTo>
                <a:cubicBezTo>
                  <a:pt x="227" y="934"/>
                  <a:pt x="231" y="970"/>
                  <a:pt x="319" y="986"/>
                </a:cubicBezTo>
                <a:cubicBezTo>
                  <a:pt x="407" y="1002"/>
                  <a:pt x="554" y="1003"/>
                  <a:pt x="726" y="1000"/>
                </a:cubicBezTo>
                <a:cubicBezTo>
                  <a:pt x="898" y="997"/>
                  <a:pt x="1146" y="961"/>
                  <a:pt x="1349" y="966"/>
                </a:cubicBezTo>
                <a:cubicBezTo>
                  <a:pt x="1552" y="971"/>
                  <a:pt x="1785" y="1028"/>
                  <a:pt x="1945" y="1033"/>
                </a:cubicBezTo>
                <a:cubicBezTo>
                  <a:pt x="2105" y="1038"/>
                  <a:pt x="2225" y="1081"/>
                  <a:pt x="2311" y="993"/>
                </a:cubicBezTo>
                <a:cubicBezTo>
                  <a:pt x="2397" y="905"/>
                  <a:pt x="2497" y="662"/>
                  <a:pt x="2460" y="506"/>
                </a:cubicBezTo>
                <a:cubicBezTo>
                  <a:pt x="2423" y="350"/>
                  <a:pt x="2280" y="116"/>
                  <a:pt x="2088" y="58"/>
                </a:cubicBezTo>
                <a:cubicBezTo>
                  <a:pt x="1896" y="0"/>
                  <a:pt x="1528" y="138"/>
                  <a:pt x="1308" y="159"/>
                </a:cubicBezTo>
                <a:cubicBezTo>
                  <a:pt x="1088" y="180"/>
                  <a:pt x="906" y="167"/>
                  <a:pt x="766" y="186"/>
                </a:cubicBezTo>
                <a:cubicBezTo>
                  <a:pt x="626" y="205"/>
                  <a:pt x="569" y="232"/>
                  <a:pt x="475" y="274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16069" name="Freeform 3"/>
          <p:cNvSpPr>
            <a:spLocks/>
          </p:cNvSpPr>
          <p:nvPr/>
        </p:nvSpPr>
        <p:spPr bwMode="auto">
          <a:xfrm>
            <a:off x="4751388" y="871538"/>
            <a:ext cx="1919287" cy="2227262"/>
          </a:xfrm>
          <a:custGeom>
            <a:avLst/>
            <a:gdLst>
              <a:gd name="T0" fmla="*/ 2147483647 w 1209"/>
              <a:gd name="T1" fmla="*/ 2147483647 h 1403"/>
              <a:gd name="T2" fmla="*/ 2147483647 w 1209"/>
              <a:gd name="T3" fmla="*/ 2147483647 h 1403"/>
              <a:gd name="T4" fmla="*/ 2147483647 w 1209"/>
              <a:gd name="T5" fmla="*/ 2147483647 h 1403"/>
              <a:gd name="T6" fmla="*/ 2147483647 w 1209"/>
              <a:gd name="T7" fmla="*/ 2147483647 h 1403"/>
              <a:gd name="T8" fmla="*/ 2147483647 w 1209"/>
              <a:gd name="T9" fmla="*/ 2147483647 h 1403"/>
              <a:gd name="T10" fmla="*/ 2147483647 w 1209"/>
              <a:gd name="T11" fmla="*/ 2147483647 h 1403"/>
              <a:gd name="T12" fmla="*/ 2147483647 w 1209"/>
              <a:gd name="T13" fmla="*/ 2147483647 h 1403"/>
              <a:gd name="T14" fmla="*/ 2147483647 w 1209"/>
              <a:gd name="T15" fmla="*/ 2147483647 h 1403"/>
              <a:gd name="T16" fmla="*/ 2147483647 w 1209"/>
              <a:gd name="T17" fmla="*/ 2147483647 h 1403"/>
              <a:gd name="T18" fmla="*/ 2147483647 w 1209"/>
              <a:gd name="T19" fmla="*/ 2147483647 h 1403"/>
              <a:gd name="T20" fmla="*/ 2147483647 w 1209"/>
              <a:gd name="T21" fmla="*/ 2147483647 h 1403"/>
              <a:gd name="T22" fmla="*/ 2147483647 w 1209"/>
              <a:gd name="T23" fmla="*/ 2147483647 h 140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09" h="1403">
                <a:moveTo>
                  <a:pt x="84" y="528"/>
                </a:moveTo>
                <a:cubicBezTo>
                  <a:pt x="51" y="600"/>
                  <a:pt x="28" y="643"/>
                  <a:pt x="16" y="705"/>
                </a:cubicBezTo>
                <a:cubicBezTo>
                  <a:pt x="4" y="767"/>
                  <a:pt x="0" y="845"/>
                  <a:pt x="9" y="901"/>
                </a:cubicBezTo>
                <a:cubicBezTo>
                  <a:pt x="18" y="957"/>
                  <a:pt x="44" y="983"/>
                  <a:pt x="70" y="1043"/>
                </a:cubicBezTo>
                <a:cubicBezTo>
                  <a:pt x="96" y="1103"/>
                  <a:pt x="130" y="1210"/>
                  <a:pt x="165" y="1260"/>
                </a:cubicBezTo>
                <a:cubicBezTo>
                  <a:pt x="200" y="1310"/>
                  <a:pt x="223" y="1324"/>
                  <a:pt x="280" y="1342"/>
                </a:cubicBezTo>
                <a:cubicBezTo>
                  <a:pt x="337" y="1360"/>
                  <a:pt x="393" y="1368"/>
                  <a:pt x="510" y="1369"/>
                </a:cubicBezTo>
                <a:cubicBezTo>
                  <a:pt x="627" y="1370"/>
                  <a:pt x="775" y="1403"/>
                  <a:pt x="985" y="1348"/>
                </a:cubicBezTo>
                <a:cubicBezTo>
                  <a:pt x="1195" y="1293"/>
                  <a:pt x="1209" y="54"/>
                  <a:pt x="985" y="27"/>
                </a:cubicBezTo>
                <a:cubicBezTo>
                  <a:pt x="761" y="0"/>
                  <a:pt x="606" y="115"/>
                  <a:pt x="477" y="156"/>
                </a:cubicBezTo>
                <a:cubicBezTo>
                  <a:pt x="348" y="197"/>
                  <a:pt x="280" y="207"/>
                  <a:pt x="212" y="271"/>
                </a:cubicBezTo>
                <a:cubicBezTo>
                  <a:pt x="144" y="335"/>
                  <a:pt x="117" y="456"/>
                  <a:pt x="84" y="528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93191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361363" cy="973138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A day in the life… HTTP request/reply </a:t>
            </a:r>
          </a:p>
        </p:txBody>
      </p:sp>
      <p:grpSp>
        <p:nvGrpSpPr>
          <p:cNvPr id="216071" name="Group 35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6304" name="Freeform 36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6305" name="Group 37"/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93427" name="Rectangle 38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28" name="Text Box 39"/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HTTP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TCP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3429" name="Line 40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30" name="Line 41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31" name="Line 42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32" name="Line 43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7628" name="Group 44"/>
          <p:cNvGrpSpPr>
            <a:grpSpLocks/>
          </p:cNvGrpSpPr>
          <p:nvPr/>
        </p:nvGrpSpPr>
        <p:grpSpPr bwMode="auto">
          <a:xfrm>
            <a:off x="442913" y="1054100"/>
            <a:ext cx="515937" cy="333375"/>
            <a:chOff x="328" y="678"/>
            <a:chExt cx="325" cy="210"/>
          </a:xfrm>
        </p:grpSpPr>
        <p:grpSp>
          <p:nvGrpSpPr>
            <p:cNvPr id="216300" name="Group 45"/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93423" name="Rectangle 46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24" name="Text Box 47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HTTP</a:t>
                </a:r>
              </a:p>
            </p:txBody>
          </p:sp>
        </p:grpSp>
        <p:sp>
          <p:nvSpPr>
            <p:cNvPr id="93422" name="AutoShape 48"/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707633" name="Rectangle 49"/>
          <p:cNvSpPr>
            <a:spLocks noChangeArrowheads="1"/>
          </p:cNvSpPr>
          <p:nvPr/>
        </p:nvSpPr>
        <p:spPr bwMode="auto">
          <a:xfrm>
            <a:off x="5183188" y="3105150"/>
            <a:ext cx="34417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HTTP request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sent into TCP socket</a:t>
            </a:r>
          </a:p>
        </p:txBody>
      </p:sp>
      <p:sp>
        <p:nvSpPr>
          <p:cNvPr id="707634" name="Rectangle 50"/>
          <p:cNvSpPr>
            <a:spLocks noChangeArrowheads="1"/>
          </p:cNvSpPr>
          <p:nvPr/>
        </p:nvSpPr>
        <p:spPr bwMode="auto">
          <a:xfrm>
            <a:off x="5176838" y="3797300"/>
            <a:ext cx="3787775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IP datagram containing HTTP request routed to www.google.com</a:t>
            </a:r>
          </a:p>
        </p:txBody>
      </p:sp>
      <p:sp>
        <p:nvSpPr>
          <p:cNvPr id="707635" name="Rectangle 51"/>
          <p:cNvSpPr>
            <a:spLocks noChangeArrowheads="1"/>
          </p:cNvSpPr>
          <p:nvPr/>
        </p:nvSpPr>
        <p:spPr bwMode="auto">
          <a:xfrm>
            <a:off x="5189538" y="5702300"/>
            <a:ext cx="38655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IP datagram containing HTTP reply routed back to client</a:t>
            </a:r>
          </a:p>
        </p:txBody>
      </p:sp>
      <p:grpSp>
        <p:nvGrpSpPr>
          <p:cNvPr id="216076" name="Group 166"/>
          <p:cNvGrpSpPr>
            <a:grpSpLocks/>
          </p:cNvGrpSpPr>
          <p:nvPr/>
        </p:nvGrpSpPr>
        <p:grpSpPr bwMode="auto">
          <a:xfrm>
            <a:off x="3795713" y="2409825"/>
            <a:ext cx="1576387" cy="1287463"/>
            <a:chOff x="3228" y="1776"/>
            <a:chExt cx="252" cy="96"/>
          </a:xfrm>
        </p:grpSpPr>
        <p:sp>
          <p:nvSpPr>
            <p:cNvPr id="216298" name="Line 16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99" name="Line 16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6077" name="Group 167"/>
          <p:cNvGrpSpPr>
            <a:grpSpLocks/>
          </p:cNvGrpSpPr>
          <p:nvPr/>
        </p:nvGrpSpPr>
        <p:grpSpPr bwMode="auto">
          <a:xfrm flipH="1">
            <a:off x="5600700" y="2424113"/>
            <a:ext cx="400050" cy="152400"/>
            <a:chOff x="3228" y="1776"/>
            <a:chExt cx="252" cy="96"/>
          </a:xfrm>
        </p:grpSpPr>
        <p:sp>
          <p:nvSpPr>
            <p:cNvPr id="216296" name="Line 16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97" name="Line 16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6078" name="Group 170"/>
          <p:cNvGrpSpPr>
            <a:grpSpLocks/>
          </p:cNvGrpSpPr>
          <p:nvPr/>
        </p:nvGrpSpPr>
        <p:grpSpPr bwMode="auto">
          <a:xfrm flipH="1" flipV="1">
            <a:off x="5753100" y="1900238"/>
            <a:ext cx="400050" cy="152400"/>
            <a:chOff x="3228" y="1776"/>
            <a:chExt cx="252" cy="96"/>
          </a:xfrm>
        </p:grpSpPr>
        <p:sp>
          <p:nvSpPr>
            <p:cNvPr id="216294" name="Line 17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95" name="Line 17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6079" name="Group 110"/>
          <p:cNvGrpSpPr>
            <a:grpSpLocks/>
          </p:cNvGrpSpPr>
          <p:nvPr/>
        </p:nvGrpSpPr>
        <p:grpSpPr bwMode="auto">
          <a:xfrm>
            <a:off x="3057525" y="5273675"/>
            <a:ext cx="757238" cy="379413"/>
            <a:chOff x="2466" y="2026"/>
            <a:chExt cx="477" cy="282"/>
          </a:xfrm>
        </p:grpSpPr>
        <p:sp>
          <p:nvSpPr>
            <p:cNvPr id="216280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6281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282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6283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6284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6291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292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293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6285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6288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289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290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6286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287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16080" name="Line 136"/>
          <p:cNvSpPr>
            <a:spLocks noChangeShapeType="1"/>
          </p:cNvSpPr>
          <p:nvPr/>
        </p:nvSpPr>
        <p:spPr bwMode="auto">
          <a:xfrm flipV="1">
            <a:off x="2543175" y="5443538"/>
            <a:ext cx="4905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6081" name="Text Box 137"/>
          <p:cNvSpPr txBox="1">
            <a:spLocks noChangeArrowheads="1"/>
          </p:cNvSpPr>
          <p:nvPr/>
        </p:nvSpPr>
        <p:spPr bwMode="auto">
          <a:xfrm>
            <a:off x="1003300" y="5835650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216082" name="Text Box 138"/>
          <p:cNvSpPr txBox="1">
            <a:spLocks noChangeArrowheads="1"/>
          </p:cNvSpPr>
          <p:nvPr/>
        </p:nvSpPr>
        <p:spPr bwMode="auto">
          <a:xfrm>
            <a:off x="971550" y="5541963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grpSp>
        <p:nvGrpSpPr>
          <p:cNvPr id="216083" name="Group 194"/>
          <p:cNvGrpSpPr>
            <a:grpSpLocks/>
          </p:cNvGrpSpPr>
          <p:nvPr/>
        </p:nvGrpSpPr>
        <p:grpSpPr bwMode="auto">
          <a:xfrm>
            <a:off x="2970213" y="5649913"/>
            <a:ext cx="295275" cy="114300"/>
            <a:chOff x="3228" y="1776"/>
            <a:chExt cx="252" cy="96"/>
          </a:xfrm>
        </p:grpSpPr>
        <p:sp>
          <p:nvSpPr>
            <p:cNvPr id="216278" name="Line 195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79" name="Line 196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6084" name="Group 200"/>
          <p:cNvGrpSpPr>
            <a:grpSpLocks/>
          </p:cNvGrpSpPr>
          <p:nvPr/>
        </p:nvGrpSpPr>
        <p:grpSpPr bwMode="auto">
          <a:xfrm flipH="1" flipV="1">
            <a:off x="3813175" y="5354638"/>
            <a:ext cx="295275" cy="114300"/>
            <a:chOff x="3228" y="1776"/>
            <a:chExt cx="252" cy="96"/>
          </a:xfrm>
        </p:grpSpPr>
        <p:sp>
          <p:nvSpPr>
            <p:cNvPr id="216276" name="Line 20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77" name="Line 20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3206" name="Line 112"/>
          <p:cNvSpPr>
            <a:spLocks noChangeShapeType="1"/>
          </p:cNvSpPr>
          <p:nvPr/>
        </p:nvSpPr>
        <p:spPr bwMode="auto">
          <a:xfrm flipH="1">
            <a:off x="3594100" y="2432050"/>
            <a:ext cx="1882775" cy="289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16086" name="Group 145"/>
          <p:cNvGrpSpPr>
            <a:grpSpLocks/>
          </p:cNvGrpSpPr>
          <p:nvPr/>
        </p:nvGrpSpPr>
        <p:grpSpPr bwMode="auto">
          <a:xfrm>
            <a:off x="1509713" y="3965575"/>
            <a:ext cx="976312" cy="1460500"/>
            <a:chOff x="4000" y="1895"/>
            <a:chExt cx="615" cy="920"/>
          </a:xfrm>
        </p:grpSpPr>
        <p:sp>
          <p:nvSpPr>
            <p:cNvPr id="216268" name="Freeform 146"/>
            <p:cNvSpPr>
              <a:spLocks/>
            </p:cNvSpPr>
            <p:nvPr/>
          </p:nvSpPr>
          <p:spPr bwMode="auto">
            <a:xfrm>
              <a:off x="4011" y="1912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6269" name="Group 147"/>
            <p:cNvGrpSpPr>
              <a:grpSpLocks/>
            </p:cNvGrpSpPr>
            <p:nvPr/>
          </p:nvGrpSpPr>
          <p:grpSpPr bwMode="auto">
            <a:xfrm>
              <a:off x="4000" y="1895"/>
              <a:ext cx="500" cy="828"/>
              <a:chOff x="569" y="2954"/>
              <a:chExt cx="500" cy="828"/>
            </a:xfrm>
          </p:grpSpPr>
          <p:sp>
            <p:nvSpPr>
              <p:cNvPr id="93391" name="Rectangle 148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92" name="Text Box 149"/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HTTP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TCP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3393" name="Line 150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394" name="Line 151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395" name="Line 152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396" name="Line 153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707813" name="Rectangle 229"/>
          <p:cNvSpPr>
            <a:spLocks noChangeArrowheads="1"/>
          </p:cNvSpPr>
          <p:nvPr/>
        </p:nvSpPr>
        <p:spPr bwMode="auto">
          <a:xfrm>
            <a:off x="5183188" y="4735513"/>
            <a:ext cx="3787775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web server responds with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HTTP reply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(containing web page)</a:t>
            </a:r>
          </a:p>
        </p:txBody>
      </p:sp>
      <p:grpSp>
        <p:nvGrpSpPr>
          <p:cNvPr id="707941" name="Group 357"/>
          <p:cNvGrpSpPr>
            <a:grpSpLocks/>
          </p:cNvGrpSpPr>
          <p:nvPr/>
        </p:nvGrpSpPr>
        <p:grpSpPr bwMode="auto">
          <a:xfrm>
            <a:off x="88900" y="1363663"/>
            <a:ext cx="1081088" cy="1058862"/>
            <a:chOff x="56" y="859"/>
            <a:chExt cx="681" cy="667"/>
          </a:xfrm>
        </p:grpSpPr>
        <p:grpSp>
          <p:nvGrpSpPr>
            <p:cNvPr id="216237" name="Group 230"/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216263" name="Group 231"/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93387" name="Rectangle 232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88" name="Text Box 233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HTTP</a:t>
                  </a:r>
                </a:p>
              </p:txBody>
            </p:sp>
          </p:grpSp>
          <p:sp>
            <p:nvSpPr>
              <p:cNvPr id="93385" name="Rectangle 234"/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86" name="Rectangle 235"/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238" name="Group 236"/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216257" name="Group 237"/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93382" name="Rectangle 238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83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HTTP</a:t>
                  </a:r>
                </a:p>
              </p:txBody>
            </p:sp>
          </p:grpSp>
          <p:grpSp>
            <p:nvGrpSpPr>
              <p:cNvPr id="216258" name="Group 240"/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93380" name="Rectangle 241"/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81" name="Rectangle 242"/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16239" name="Group 243"/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93376" name="Rectangle 244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77" name="Rectangle 245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240" name="Group 246"/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216242" name="Group 247"/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216246" name="Group 248"/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216249" name="Group 249"/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93374" name="Rectangle 2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  <p:sp>
                  <p:nvSpPr>
                    <p:cNvPr id="93375" name="Text Box 25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i="0" dirty="0">
                          <a:solidFill>
                            <a:srgbClr val="FFFFFF"/>
                          </a:solidFill>
                          <a:latin typeface="Arial" charset="0"/>
                          <a:cs typeface="+mn-cs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216250" name="Group 252"/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93372" name="Rectangle 2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  <p:sp>
                  <p:nvSpPr>
                    <p:cNvPr id="93373" name="Rectangle 2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accent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3368" name="Rectangle 255"/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69" name="Rectangle 256"/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364" name="Rectangle 257"/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65" name="Rectangle 258"/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66" name="Rectangle 259"/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362" name="AutoShape 356"/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7973" name="Group 389"/>
          <p:cNvGrpSpPr>
            <a:grpSpLocks/>
          </p:cNvGrpSpPr>
          <p:nvPr/>
        </p:nvGrpSpPr>
        <p:grpSpPr bwMode="auto">
          <a:xfrm>
            <a:off x="92075" y="1890713"/>
            <a:ext cx="1081088" cy="244475"/>
            <a:chOff x="0" y="2762"/>
            <a:chExt cx="681" cy="154"/>
          </a:xfrm>
        </p:grpSpPr>
        <p:sp>
          <p:nvSpPr>
            <p:cNvPr id="93345" name="Rectangle 388"/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225" name="Group 376"/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216228" name="Group 377"/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216231" name="Group 378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93356" name="Rectangle 379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57" name="Text Box 3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HTTP</a:t>
                    </a:r>
                  </a:p>
                </p:txBody>
              </p:sp>
            </p:grpSp>
            <p:grpSp>
              <p:nvGrpSpPr>
                <p:cNvPr id="216232" name="Group 381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3354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55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sp>
            <p:nvSpPr>
              <p:cNvPr id="93350" name="Rectangle 384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51" name="Rectangle 385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347" name="Rectangle 386"/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348" name="Rectangle 387"/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7975" name="Group 391"/>
          <p:cNvGrpSpPr>
            <a:grpSpLocks/>
          </p:cNvGrpSpPr>
          <p:nvPr/>
        </p:nvGrpSpPr>
        <p:grpSpPr bwMode="auto">
          <a:xfrm>
            <a:off x="411163" y="4051300"/>
            <a:ext cx="1081087" cy="949325"/>
            <a:chOff x="2231" y="3555"/>
            <a:chExt cx="681" cy="598"/>
          </a:xfrm>
        </p:grpSpPr>
        <p:grpSp>
          <p:nvGrpSpPr>
            <p:cNvPr id="216190" name="Group 392"/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216194" name="Group 393"/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216219" name="Group 394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93343" name="Rectangle 395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44" name="Text Box 3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HTTP</a:t>
                    </a:r>
                  </a:p>
                </p:txBody>
              </p:sp>
            </p:grpSp>
            <p:sp>
              <p:nvSpPr>
                <p:cNvPr id="93341" name="Rectangle 397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42" name="Rectangle 398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6195" name="Group 399"/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216213" name="Group 400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93338" name="Rectangle 401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39" name="Text Box 4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HTTP</a:t>
                    </a:r>
                  </a:p>
                </p:txBody>
              </p:sp>
            </p:grpSp>
            <p:grpSp>
              <p:nvGrpSpPr>
                <p:cNvPr id="216214" name="Group 403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3336" name="Rectangle 404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37" name="Rectangle 405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6196" name="Group 406"/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93332" name="Rectangle 407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33" name="Rectangle 408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6197" name="Group 409"/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216198" name="Group 410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216202" name="Group 411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216205" name="Group 4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93330" name="Rectangle 4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93331" name="Text Box 41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216206" name="Group 4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3328" name="Rectangle 4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93329" name="Rectangle 4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93324" name="Rectangle 418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25" name="Rectangle 419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93320" name="Rectangle 420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21" name="Rectangle 421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22" name="Rectangle 422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16191" name="Group 423"/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93313" name="Rectangle 424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14" name="Text Box 425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HTTP</a:t>
                </a:r>
              </a:p>
            </p:txBody>
          </p:sp>
        </p:grpSp>
      </p:grpSp>
      <p:grpSp>
        <p:nvGrpSpPr>
          <p:cNvPr id="708061" name="Group 477"/>
          <p:cNvGrpSpPr>
            <a:grpSpLocks/>
          </p:cNvGrpSpPr>
          <p:nvPr/>
        </p:nvGrpSpPr>
        <p:grpSpPr bwMode="auto">
          <a:xfrm>
            <a:off x="76200" y="1119188"/>
            <a:ext cx="1081088" cy="1016000"/>
            <a:chOff x="2256" y="3531"/>
            <a:chExt cx="681" cy="640"/>
          </a:xfrm>
        </p:grpSpPr>
        <p:grpSp>
          <p:nvGrpSpPr>
            <p:cNvPr id="216157" name="Group 321"/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216185" name="Group 322"/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93309" name="Rectangle 323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10" name="Text Box 324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HTTP</a:t>
                  </a:r>
                </a:p>
              </p:txBody>
            </p:sp>
          </p:grpSp>
          <p:sp>
            <p:nvSpPr>
              <p:cNvPr id="93307" name="Rectangle 325"/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08" name="Rectangle 326"/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158" name="Group 327"/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216179" name="Group 328"/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93304" name="Rectangle 329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05" name="Text Box 330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HTTP</a:t>
                  </a:r>
                </a:p>
              </p:txBody>
            </p:sp>
          </p:grpSp>
          <p:grpSp>
            <p:nvGrpSpPr>
              <p:cNvPr id="216180" name="Group 331"/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93302" name="Rectangle 332"/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03" name="Rectangle 333"/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16159" name="Group 334"/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93298" name="Rectangle 335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99" name="Rectangle 336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160" name="Group 360"/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93296" name="Rectangle 361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97" name="Text Box 362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HTTP</a:t>
                </a:r>
              </a:p>
            </p:txBody>
          </p:sp>
        </p:grpSp>
        <p:grpSp>
          <p:nvGrpSpPr>
            <p:cNvPr id="216161" name="Group 461"/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93283" name="Rectangle 457"/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163" name="Group 445"/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216166" name="Group 446"/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216169" name="Group 447"/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93294" name="Rectangle 4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  <p:sp>
                  <p:nvSpPr>
                    <p:cNvPr id="93295" name="Text Box 44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i="0" dirty="0">
                          <a:solidFill>
                            <a:srgbClr val="FFFFFF"/>
                          </a:solidFill>
                          <a:latin typeface="Arial" charset="0"/>
                          <a:cs typeface="+mn-cs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216170" name="Group 450"/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93292" name="Rectangle 4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  <p:sp>
                  <p:nvSpPr>
                    <p:cNvPr id="93293" name="Rectangle 4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accent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3288" name="Rectangle 453"/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289" name="Rectangle 454"/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285" name="Rectangle 455"/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86" name="Rectangle 456"/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</p:grpSp>
      <p:grpSp>
        <p:nvGrpSpPr>
          <p:cNvPr id="708046" name="Group 462"/>
          <p:cNvGrpSpPr>
            <a:grpSpLocks/>
          </p:cNvGrpSpPr>
          <p:nvPr/>
        </p:nvGrpSpPr>
        <p:grpSpPr bwMode="auto">
          <a:xfrm>
            <a:off x="414338" y="4756150"/>
            <a:ext cx="1081087" cy="244475"/>
            <a:chOff x="-341" y="3180"/>
            <a:chExt cx="681" cy="154"/>
          </a:xfrm>
        </p:grpSpPr>
        <p:sp>
          <p:nvSpPr>
            <p:cNvPr id="93265" name="Rectangle 463"/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145" name="Group 464"/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216148" name="Group 465"/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216151" name="Group 466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93276" name="Rectangle 467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277" name="Text Box 4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HTTP</a:t>
                    </a:r>
                  </a:p>
                </p:txBody>
              </p:sp>
            </p:grpSp>
            <p:grpSp>
              <p:nvGrpSpPr>
                <p:cNvPr id="216152" name="Group 469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3274" name="Rectangle 470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275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sp>
            <p:nvSpPr>
              <p:cNvPr id="93270" name="Rectangle 472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71" name="Rectangle 473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267" name="Rectangle 474"/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68" name="Rectangle 475"/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708062" name="Picture 47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855663"/>
            <a:ext cx="1243012" cy="7683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8064" name="Rectangle 480"/>
          <p:cNvSpPr>
            <a:spLocks noChangeArrowheads="1"/>
          </p:cNvSpPr>
          <p:nvPr/>
        </p:nvSpPr>
        <p:spPr bwMode="auto">
          <a:xfrm>
            <a:off x="3436947" y="959649"/>
            <a:ext cx="38655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web page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finally (!!!)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displayed</a:t>
            </a:r>
          </a:p>
        </p:txBody>
      </p:sp>
      <p:grpSp>
        <p:nvGrpSpPr>
          <p:cNvPr id="216095" name="Group 248"/>
          <p:cNvGrpSpPr>
            <a:grpSpLocks/>
          </p:cNvGrpSpPr>
          <p:nvPr/>
        </p:nvGrpSpPr>
        <p:grpSpPr bwMode="auto">
          <a:xfrm>
            <a:off x="2470150" y="4932363"/>
            <a:ext cx="333375" cy="581025"/>
            <a:chOff x="4140" y="429"/>
            <a:chExt cx="1425" cy="2396"/>
          </a:xfrm>
        </p:grpSpPr>
        <p:sp>
          <p:nvSpPr>
            <p:cNvPr id="216112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34" name="Rectangle 149"/>
            <p:cNvSpPr>
              <a:spLocks noChangeArrowheads="1"/>
            </p:cNvSpPr>
            <p:nvPr/>
          </p:nvSpPr>
          <p:spPr bwMode="auto">
            <a:xfrm>
              <a:off x="4208" y="429"/>
              <a:ext cx="1045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6114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115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37" name="Rectangle 152"/>
            <p:cNvSpPr>
              <a:spLocks noChangeArrowheads="1"/>
            </p:cNvSpPr>
            <p:nvPr/>
          </p:nvSpPr>
          <p:spPr bwMode="auto">
            <a:xfrm>
              <a:off x="4215" y="691"/>
              <a:ext cx="590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117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3263" name="AutoShape 154"/>
              <p:cNvSpPr>
                <a:spLocks noChangeArrowheads="1"/>
              </p:cNvSpPr>
              <p:nvPr/>
            </p:nvSpPr>
            <p:spPr bwMode="auto">
              <a:xfrm>
                <a:off x="616" y="2571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64" name="AutoShape 155"/>
              <p:cNvSpPr>
                <a:spLocks noChangeArrowheads="1"/>
              </p:cNvSpPr>
              <p:nvPr/>
            </p:nvSpPr>
            <p:spPr bwMode="auto">
              <a:xfrm>
                <a:off x="633" y="2590"/>
                <a:ext cx="686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239" name="Rectangle 156"/>
            <p:cNvSpPr>
              <a:spLocks noChangeArrowheads="1"/>
            </p:cNvSpPr>
            <p:nvPr/>
          </p:nvSpPr>
          <p:spPr bwMode="auto">
            <a:xfrm>
              <a:off x="4221" y="1018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119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261" name="AutoShape 158"/>
              <p:cNvSpPr>
                <a:spLocks noChangeArrowheads="1"/>
              </p:cNvSpPr>
              <p:nvPr/>
            </p:nvSpPr>
            <p:spPr bwMode="auto">
              <a:xfrm>
                <a:off x="610" y="2566"/>
                <a:ext cx="728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62" name="AutoShape 159"/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241" name="Rectangle 160"/>
            <p:cNvSpPr>
              <a:spLocks noChangeArrowheads="1"/>
            </p:cNvSpPr>
            <p:nvPr/>
          </p:nvSpPr>
          <p:spPr bwMode="auto">
            <a:xfrm>
              <a:off x="4215" y="1359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42" name="Rectangle 161"/>
            <p:cNvSpPr>
              <a:spLocks noChangeArrowheads="1"/>
            </p:cNvSpPr>
            <p:nvPr/>
          </p:nvSpPr>
          <p:spPr bwMode="auto">
            <a:xfrm>
              <a:off x="4228" y="1653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122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3259" name="AutoShape 16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1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60" name="AutoShape 164"/>
              <p:cNvSpPr>
                <a:spLocks noChangeArrowheads="1"/>
              </p:cNvSpPr>
              <p:nvPr/>
            </p:nvSpPr>
            <p:spPr bwMode="auto">
              <a:xfrm>
                <a:off x="634" y="2586"/>
                <a:ext cx="685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216123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6124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257" name="AutoShape 1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58" name="AutoShape 168"/>
              <p:cNvSpPr>
                <a:spLocks noChangeArrowheads="1"/>
              </p:cNvSpPr>
              <p:nvPr/>
            </p:nvSpPr>
            <p:spPr bwMode="auto">
              <a:xfrm>
                <a:off x="629" y="2580"/>
                <a:ext cx="693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246" name="Rectangle 169"/>
            <p:cNvSpPr>
              <a:spLocks noChangeArrowheads="1"/>
            </p:cNvSpPr>
            <p:nvPr/>
          </p:nvSpPr>
          <p:spPr bwMode="auto">
            <a:xfrm>
              <a:off x="5253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6126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127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49" name="Oval 172"/>
            <p:cNvSpPr>
              <a:spLocks noChangeArrowheads="1"/>
            </p:cNvSpPr>
            <p:nvPr/>
          </p:nvSpPr>
          <p:spPr bwMode="auto">
            <a:xfrm>
              <a:off x="5518" y="2609"/>
              <a:ext cx="47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6129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51" name="AutoShape 174"/>
            <p:cNvSpPr>
              <a:spLocks noChangeArrowheads="1"/>
            </p:cNvSpPr>
            <p:nvPr/>
          </p:nvSpPr>
          <p:spPr bwMode="auto">
            <a:xfrm>
              <a:off x="4140" y="2681"/>
              <a:ext cx="1201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52" name="AutoShape 175"/>
            <p:cNvSpPr>
              <a:spLocks noChangeArrowheads="1"/>
            </p:cNvSpPr>
            <p:nvPr/>
          </p:nvSpPr>
          <p:spPr bwMode="auto">
            <a:xfrm>
              <a:off x="4208" y="2714"/>
              <a:ext cx="1065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53" name="Oval 176"/>
            <p:cNvSpPr>
              <a:spLocks noChangeArrowheads="1"/>
            </p:cNvSpPr>
            <p:nvPr/>
          </p:nvSpPr>
          <p:spPr bwMode="auto">
            <a:xfrm>
              <a:off x="4310" y="2380"/>
              <a:ext cx="156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54" name="Oval 177"/>
            <p:cNvSpPr>
              <a:spLocks noChangeArrowheads="1"/>
            </p:cNvSpPr>
            <p:nvPr/>
          </p:nvSpPr>
          <p:spPr bwMode="auto">
            <a:xfrm>
              <a:off x="4486" y="2386"/>
              <a:ext cx="163" cy="1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93255" name="Oval 178"/>
            <p:cNvSpPr>
              <a:spLocks noChangeArrowheads="1"/>
            </p:cNvSpPr>
            <p:nvPr/>
          </p:nvSpPr>
          <p:spPr bwMode="auto">
            <a:xfrm>
              <a:off x="4663" y="2380"/>
              <a:ext cx="156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56" name="Rectangle 179"/>
            <p:cNvSpPr>
              <a:spLocks noChangeArrowheads="1"/>
            </p:cNvSpPr>
            <p:nvPr/>
          </p:nvSpPr>
          <p:spPr bwMode="auto">
            <a:xfrm>
              <a:off x="5063" y="1836"/>
              <a:ext cx="81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216096" name="Group 110"/>
          <p:cNvGrpSpPr>
            <a:grpSpLocks/>
          </p:cNvGrpSpPr>
          <p:nvPr/>
        </p:nvGrpSpPr>
        <p:grpSpPr bwMode="auto">
          <a:xfrm>
            <a:off x="5213350" y="2041525"/>
            <a:ext cx="757238" cy="379413"/>
            <a:chOff x="2466" y="2026"/>
            <a:chExt cx="477" cy="282"/>
          </a:xfrm>
        </p:grpSpPr>
        <p:sp>
          <p:nvSpPr>
            <p:cNvPr id="216098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6099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100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6101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6102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6109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110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111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6103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6106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107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108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6104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105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216097" name="Picture 15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6715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116</a:t>
            </a:fld>
            <a:endParaRPr lang="en-US" sz="1200" dirty="0">
              <a:latin typeface="Tahoma" charset="0"/>
            </a:endParaRPr>
          </a:p>
        </p:txBody>
      </p:sp>
      <p:sp>
        <p:nvSpPr>
          <p:cNvPr id="3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07260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07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07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6.03747E-6 L -1.66667E-6 0.07357 L 0.36771 0.07056 L 0.26545 0.23434 L 0.35625 0.23133 L 0.54826 0.0199 L 0.30347 0.51932 L 0.03437 0.51932 L 0.03437 0.41962 " pathEditMode="relative" ptsTypes="AAAAAAAAA">
                                      <p:cBhvr>
                                        <p:cTn id="24" dur="2000" fill="hold"/>
                                        <p:tgtEl>
                                          <p:spTgt spid="7079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07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07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0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08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707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5.8501E-6 L 0.00573 0.09969 L 0.28159 0.09646 L 0.52534 -0.418 L 0.31614 -0.18367 L 0.22986 -0.18668 L 0.32309 -0.36295 L -0.03438 -0.36295 L -0.03334 -0.42101 " pathEditMode="relative" ptsTypes="AAAAAAAAA">
                                      <p:cBhvr>
                                        <p:cTn id="54" dur="2000" fill="hold"/>
                                        <p:tgtEl>
                                          <p:spTgt spid="708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708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08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708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08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633" grpId="0"/>
      <p:bldP spid="707634" grpId="0"/>
      <p:bldP spid="707635" grpId="0"/>
      <p:bldP spid="707813" grpId="0"/>
      <p:bldP spid="708064" grpId="0"/>
      <p:bldP spid="708064" grpId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Chapter 6: Summary</a:t>
            </a:r>
          </a:p>
        </p:txBody>
      </p:sp>
      <p:sp>
        <p:nvSpPr>
          <p:cNvPr id="942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931150" cy="464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principles behind data link layer services: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error detection, correction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sharing a broadcast channel: multiple access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link layer addressing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instantiation and implementation of various link layer technologies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switched LANS, VLANs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synthesis: a day in the life of a web request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pic>
        <p:nvPicPr>
          <p:cNvPr id="217093" name="Picture 21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03028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117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331246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7302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Chapter 6: let</a:t>
            </a:r>
            <a:r>
              <a:rPr lang="ja-JP" altLang="en-US" dirty="0">
                <a:latin typeface="Gill Sans MT" charset="0"/>
                <a:cs typeface="+mj-cs"/>
              </a:rPr>
              <a:t>’</a:t>
            </a:r>
            <a:r>
              <a:rPr lang="en-US" dirty="0">
                <a:latin typeface="Gill Sans MT" charset="0"/>
                <a:cs typeface="+mj-cs"/>
              </a:rPr>
              <a:t>s take a breath</a:t>
            </a:r>
          </a:p>
        </p:txBody>
      </p:sp>
      <p:sp>
        <p:nvSpPr>
          <p:cNvPr id="952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931150" cy="464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journey down protocol stack </a:t>
            </a:r>
            <a:r>
              <a:rPr lang="en-US" i="1" dirty="0">
                <a:solidFill>
                  <a:srgbClr val="C00000"/>
                </a:solidFill>
                <a:latin typeface="Gill Sans MT" charset="0"/>
                <a:cs typeface="+mn-cs"/>
              </a:rPr>
              <a:t>complete</a:t>
            </a:r>
            <a:r>
              <a:rPr lang="en-US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(except PHY)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solid understanding of networking principles, practice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….. could stop here …. but </a:t>
            </a:r>
            <a:r>
              <a:rPr lang="en-US" i="1" dirty="0">
                <a:solidFill>
                  <a:srgbClr val="C00000"/>
                </a:solidFill>
                <a:latin typeface="Gill Sans MT" charset="0"/>
                <a:cs typeface="+mn-cs"/>
              </a:rPr>
              <a:t>lots</a:t>
            </a:r>
            <a:r>
              <a:rPr lang="en-US" i="1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of interesting topics!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wireless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multimedia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security 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pic>
        <p:nvPicPr>
          <p:cNvPr id="219141" name="Picture 1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9693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118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64238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6.2 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latin typeface="Gill Sans MT" charset="0"/>
                <a:cs typeface="+mn-cs"/>
              </a:rPr>
              <a:t> 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6.4</a:t>
            </a:r>
            <a:r>
              <a:rPr lang="en-US" dirty="0">
                <a:latin typeface="Gill Sans MT" charset="0"/>
                <a:cs typeface="+mn-cs"/>
              </a:rPr>
              <a:t> 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6.7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12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26662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7772400" cy="1016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Error detection</a:t>
            </a:r>
          </a:p>
        </p:txBody>
      </p:sp>
      <p:pic>
        <p:nvPicPr>
          <p:cNvPr id="60420" name="Picture 3" descr="521 Error Detecti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322638"/>
            <a:ext cx="5670550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533400" y="1312863"/>
            <a:ext cx="8331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  <a:cs typeface="+mn-cs"/>
              </a:rPr>
              <a:t>EDC= Error Detection and Correction bits </a:t>
            </a:r>
          </a:p>
          <a:p>
            <a:pPr>
              <a:defRPr/>
            </a:pPr>
            <a:r>
              <a:rPr lang="en-US" sz="2000" i="0" dirty="0">
                <a:latin typeface="Arial" charset="0"/>
                <a:cs typeface="+mn-cs"/>
              </a:rPr>
              <a:t>D    = Data protected by error checking, may include header fields </a:t>
            </a:r>
            <a:br>
              <a:rPr lang="en-US" sz="2000" i="0" dirty="0">
                <a:latin typeface="Arial" charset="0"/>
                <a:cs typeface="+mn-cs"/>
              </a:rPr>
            </a:br>
            <a:endParaRPr lang="en-US" sz="2000" i="0" dirty="0">
              <a:latin typeface="Arial" charset="0"/>
              <a:cs typeface="+mn-cs"/>
            </a:endParaRPr>
          </a:p>
          <a:p>
            <a:pPr>
              <a:buFontTx/>
              <a:buChar char="•"/>
              <a:defRPr/>
            </a:pPr>
            <a:r>
              <a:rPr lang="en-US" sz="2000" i="0" dirty="0">
                <a:latin typeface="Arial" charset="0"/>
                <a:cs typeface="+mn-cs"/>
              </a:rPr>
              <a:t> Error detection not 100% reliable!</a:t>
            </a:r>
          </a:p>
          <a:p>
            <a:pPr lvl="1">
              <a:buFontTx/>
              <a:buChar char="•"/>
              <a:defRPr/>
            </a:pPr>
            <a:r>
              <a:rPr lang="en-US" sz="2000" i="0" dirty="0">
                <a:latin typeface="Arial" charset="0"/>
                <a:cs typeface="+mn-cs"/>
              </a:rPr>
              <a:t> protocol may miss some errors, but rarely</a:t>
            </a:r>
          </a:p>
          <a:p>
            <a:pPr lvl="1">
              <a:buFontTx/>
              <a:buChar char="•"/>
              <a:defRPr/>
            </a:pPr>
            <a:r>
              <a:rPr lang="en-US" sz="2000" i="0" dirty="0">
                <a:latin typeface="Arial" charset="0"/>
                <a:cs typeface="+mn-cs"/>
              </a:rPr>
              <a:t> larger EDC field yields better detection and correction</a:t>
            </a: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5384800" y="3916363"/>
            <a:ext cx="176213" cy="19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272" name="Text Box 5"/>
          <p:cNvSpPr txBox="1">
            <a:spLocks noChangeArrowheads="1"/>
          </p:cNvSpPr>
          <p:nvPr/>
        </p:nvSpPr>
        <p:spPr bwMode="auto">
          <a:xfrm>
            <a:off x="4773613" y="3873500"/>
            <a:ext cx="942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otherwise</a:t>
            </a:r>
          </a:p>
        </p:txBody>
      </p:sp>
      <p:pic>
        <p:nvPicPr>
          <p:cNvPr id="60424" name="Picture 7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71165"/>
            <a:ext cx="3737081" cy="1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13</a:t>
            </a:fld>
            <a:endParaRPr lang="en-US" sz="1200" dirty="0">
              <a:latin typeface="Tahom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6853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11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936625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285750"/>
            <a:ext cx="5334000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Parity checking</a:t>
            </a:r>
          </a:p>
        </p:txBody>
      </p:sp>
      <p:pic>
        <p:nvPicPr>
          <p:cNvPr id="62469" name="Picture 3" descr="522 Single Bit Parity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727325"/>
            <a:ext cx="26098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4"/>
          <p:cNvSpPr txBox="1">
            <a:spLocks noChangeArrowheads="1"/>
          </p:cNvSpPr>
          <p:nvPr/>
        </p:nvSpPr>
        <p:spPr bwMode="auto">
          <a:xfrm>
            <a:off x="661988" y="1416050"/>
            <a:ext cx="28194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33363" indent="-23336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+mn-cs"/>
              </a:rPr>
              <a:t>single bit parity:</a:t>
            </a:r>
            <a:r>
              <a:rPr lang="en-US" sz="2400" b="1" dirty="0">
                <a:solidFill>
                  <a:srgbClr val="CC0000"/>
                </a:solidFill>
                <a:latin typeface="Arial" charset="0"/>
                <a:cs typeface="+mn-cs"/>
              </a:rPr>
              <a:t> </a:t>
            </a:r>
          </a:p>
          <a:p>
            <a:pPr marL="342900" indent="-342900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Arial" charset="0"/>
                <a:cs typeface="+mn-cs"/>
              </a:rPr>
              <a:t>d</a:t>
            </a:r>
            <a:r>
              <a:rPr lang="en-US" sz="2000" i="0" dirty="0">
                <a:latin typeface="Arial" charset="0"/>
                <a:cs typeface="+mn-cs"/>
              </a:rPr>
              <a:t>etect single bit errors</a:t>
            </a:r>
          </a:p>
        </p:txBody>
      </p:sp>
      <p:pic>
        <p:nvPicPr>
          <p:cNvPr id="62471" name="Picture 5" descr="523 Double Bit Parity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2327275"/>
            <a:ext cx="375126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Text Box 6"/>
          <p:cNvSpPr txBox="1">
            <a:spLocks noChangeArrowheads="1"/>
          </p:cNvSpPr>
          <p:nvPr/>
        </p:nvSpPr>
        <p:spPr bwMode="auto">
          <a:xfrm>
            <a:off x="3825875" y="1409700"/>
            <a:ext cx="448421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+mn-cs"/>
              </a:rPr>
              <a:t>two-dimensional bit parity:</a:t>
            </a:r>
          </a:p>
          <a:p>
            <a:pPr marL="342900" indent="-342900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Arial" charset="0"/>
                <a:cs typeface="+mn-cs"/>
              </a:rPr>
              <a:t> detect and correct single bit errors</a:t>
            </a:r>
          </a:p>
        </p:txBody>
      </p:sp>
      <p:sp>
        <p:nvSpPr>
          <p:cNvPr id="12298" name="Oval 7"/>
          <p:cNvSpPr>
            <a:spLocks noChangeArrowheads="1"/>
          </p:cNvSpPr>
          <p:nvPr/>
        </p:nvSpPr>
        <p:spPr bwMode="auto">
          <a:xfrm>
            <a:off x="4572000" y="5338763"/>
            <a:ext cx="163513" cy="21113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2299" name="Oval 9"/>
          <p:cNvSpPr>
            <a:spLocks noChangeArrowheads="1"/>
          </p:cNvSpPr>
          <p:nvPr/>
        </p:nvSpPr>
        <p:spPr bwMode="auto">
          <a:xfrm>
            <a:off x="6248400" y="5334000"/>
            <a:ext cx="147638" cy="20796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2475" name="TextBox 1"/>
          <p:cNvSpPr txBox="1">
            <a:spLocks noChangeArrowheads="1"/>
          </p:cNvSpPr>
          <p:nvPr/>
        </p:nvSpPr>
        <p:spPr bwMode="auto">
          <a:xfrm>
            <a:off x="4503738" y="5241925"/>
            <a:ext cx="307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i="0" dirty="0">
                <a:latin typeface="Courier New" charset="0"/>
                <a:cs typeface="Courier New" charset="0"/>
              </a:rPr>
              <a:t>0</a:t>
            </a:r>
          </a:p>
        </p:txBody>
      </p:sp>
      <p:sp>
        <p:nvSpPr>
          <p:cNvPr id="62476" name="TextBox 13"/>
          <p:cNvSpPr txBox="1">
            <a:spLocks noChangeArrowheads="1"/>
          </p:cNvSpPr>
          <p:nvPr/>
        </p:nvSpPr>
        <p:spPr bwMode="auto">
          <a:xfrm>
            <a:off x="6162675" y="5232400"/>
            <a:ext cx="307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i="0" dirty="0">
                <a:latin typeface="Courier New" charset="0"/>
                <a:cs typeface="Courier New" charset="0"/>
              </a:rPr>
              <a:t>0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14</a:t>
            </a:fld>
            <a:endParaRPr lang="en-US" sz="1200" dirty="0">
              <a:latin typeface="Tahoma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339826" y="6198762"/>
            <a:ext cx="45071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* Check out the online interactive exercises for more examples: h</a:t>
            </a:r>
            <a:r>
              <a:rPr lang="en-US" sz="1200" dirty="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2720426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4B2-DE2E-450B-BD83-7BE54B79D18C}" type="slidenum">
              <a:rPr lang="en-MY" smtClean="0"/>
              <a:pPr/>
              <a:t>15</a:t>
            </a:fld>
            <a:endParaRPr lang="en-MY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412776"/>
            <a:ext cx="534940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ular Callout 4"/>
          <p:cNvSpPr/>
          <p:nvPr/>
        </p:nvSpPr>
        <p:spPr>
          <a:xfrm>
            <a:off x="1835696" y="764704"/>
            <a:ext cx="2592288" cy="1008112"/>
          </a:xfrm>
          <a:prstGeom prst="wedgeRoundRectCallout">
            <a:avLst>
              <a:gd name="adj1" fmla="val -11883"/>
              <a:gd name="adj2" fmla="val 116652"/>
              <a:gd name="adj3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  <a:r>
              <a:rPr lang="en-US" dirty="0"/>
              <a:t> number of bit 1 in data</a:t>
            </a:r>
            <a:endParaRPr lang="en-MY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727877" y="3677055"/>
            <a:ext cx="2823334" cy="1071757"/>
          </a:xfrm>
          <a:prstGeom prst="wedgeRoundRectCallout">
            <a:avLst>
              <a:gd name="adj1" fmla="val -17103"/>
              <a:gd name="adj2" fmla="val -117957"/>
              <a:gd name="adj3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make it </a:t>
            </a:r>
            <a:r>
              <a:rPr lang="en-US" b="1" dirty="0"/>
              <a:t>even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9 + 1 </a:t>
            </a:r>
          </a:p>
          <a:p>
            <a:r>
              <a:rPr lang="en-US" dirty="0">
                <a:sym typeface="Wingdings" pitchFamily="2" charset="2"/>
              </a:rPr>
              <a:t> So parity bit is set to </a:t>
            </a:r>
            <a:r>
              <a:rPr lang="en-US" b="1" dirty="0">
                <a:sym typeface="Wingdings" pitchFamily="2" charset="2"/>
              </a:rPr>
              <a:t>1</a:t>
            </a:r>
            <a:endParaRPr lang="en-MY" b="1" dirty="0"/>
          </a:p>
        </p:txBody>
      </p:sp>
      <p:sp>
        <p:nvSpPr>
          <p:cNvPr id="7" name="Rectangle 6"/>
          <p:cNvSpPr/>
          <p:nvPr/>
        </p:nvSpPr>
        <p:spPr>
          <a:xfrm>
            <a:off x="845840" y="4983559"/>
            <a:ext cx="4572000" cy="923330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r>
              <a:rPr lang="en-MY" dirty="0"/>
              <a:t>Receiver will </a:t>
            </a:r>
            <a:r>
              <a:rPr lang="en-MY" dirty="0">
                <a:solidFill>
                  <a:srgbClr val="FF0000"/>
                </a:solidFill>
              </a:rPr>
              <a:t>count the number of 1s</a:t>
            </a:r>
            <a:r>
              <a:rPr lang="en-MY" dirty="0"/>
              <a:t> in the received </a:t>
            </a:r>
            <a:r>
              <a:rPr lang="en-MY" i="1" dirty="0">
                <a:solidFill>
                  <a:srgbClr val="FF0000"/>
                </a:solidFill>
              </a:rPr>
              <a:t>d + 1 bits</a:t>
            </a:r>
            <a:r>
              <a:rPr lang="en-MY" i="1" dirty="0"/>
              <a:t> </a:t>
            </a:r>
            <a:r>
              <a:rPr lang="en-MY" i="1" dirty="0">
                <a:sym typeface="Wingdings" pitchFamily="2" charset="2"/>
              </a:rPr>
              <a:t> and </a:t>
            </a:r>
            <a:r>
              <a:rPr lang="en-MY" i="1" dirty="0">
                <a:solidFill>
                  <a:srgbClr val="FF0000"/>
                </a:solidFill>
                <a:sym typeface="Wingdings" pitchFamily="2" charset="2"/>
              </a:rPr>
              <a:t>if not</a:t>
            </a:r>
            <a:r>
              <a:rPr lang="en-MY" i="1" dirty="0">
                <a:sym typeface="Wingdings" pitchFamily="2" charset="2"/>
              </a:rPr>
              <a:t> the </a:t>
            </a:r>
            <a:r>
              <a:rPr lang="en-MY" b="1" i="1" dirty="0">
                <a:solidFill>
                  <a:srgbClr val="FF0000"/>
                </a:solidFill>
                <a:sym typeface="Wingdings" pitchFamily="2" charset="2"/>
              </a:rPr>
              <a:t>even</a:t>
            </a:r>
            <a:r>
              <a:rPr lang="en-MY" i="1" dirty="0">
                <a:sym typeface="Wingdings" pitchFamily="2" charset="2"/>
              </a:rPr>
              <a:t> value  </a:t>
            </a:r>
            <a:r>
              <a:rPr lang="en-MY" b="1" i="1" dirty="0">
                <a:solidFill>
                  <a:srgbClr val="FF0000"/>
                </a:solidFill>
                <a:sym typeface="Wingdings" pitchFamily="2" charset="2"/>
              </a:rPr>
              <a:t>error</a:t>
            </a:r>
            <a:r>
              <a:rPr lang="en-MY" i="1" dirty="0">
                <a:sym typeface="Wingdings" pitchFamily="2" charset="2"/>
              </a:rPr>
              <a:t> </a:t>
            </a:r>
            <a:r>
              <a:rPr lang="en-MY" i="1" dirty="0" err="1">
                <a:sym typeface="Wingdings" pitchFamily="2" charset="2"/>
              </a:rPr>
              <a:t>occured</a:t>
            </a:r>
            <a:endParaRPr lang="en-MY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A25A24E-C112-2845-B826-06CCFD2B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877" y="0"/>
            <a:ext cx="3416123" cy="107978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3363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CC0000"/>
                </a:solidFill>
                <a:latin typeface="Arial" charset="0"/>
              </a:rPr>
              <a:t>Single Bit Parity:</a:t>
            </a:r>
            <a:r>
              <a:rPr lang="en-US" altLang="en-US" sz="2200" b="1">
                <a:solidFill>
                  <a:srgbClr val="CC0000"/>
                </a:solidFill>
                <a:latin typeface="Arial" charset="0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200" i="0">
                <a:latin typeface="Arial" charset="0"/>
              </a:rPr>
              <a:t>Detect single bit errors</a:t>
            </a:r>
          </a:p>
        </p:txBody>
      </p:sp>
    </p:spTree>
    <p:extLst>
      <p:ext uri="{BB962C8B-B14F-4D97-AF65-F5344CB8AC3E}">
        <p14:creationId xmlns:p14="http://schemas.microsoft.com/office/powerpoint/2010/main" val="9670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4B2-DE2E-450B-BD83-7BE54B79D18C}" type="slidenum">
              <a:rPr lang="en-MY" smtClean="0"/>
              <a:pPr/>
              <a:t>16</a:t>
            </a:fld>
            <a:endParaRPr lang="en-MY"/>
          </a:p>
        </p:txBody>
      </p:sp>
      <p:sp>
        <p:nvSpPr>
          <p:cNvPr id="5" name="TextBox 4"/>
          <p:cNvSpPr txBox="1"/>
          <p:nvPr/>
        </p:nvSpPr>
        <p:spPr>
          <a:xfrm>
            <a:off x="107504" y="815095"/>
            <a:ext cx="4263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/>
              <a:t>Transmitted data (unprotected): </a:t>
            </a:r>
          </a:p>
          <a:p>
            <a:r>
              <a:rPr lang="en-US" sz="2200" b="1" i="0" dirty="0">
                <a:latin typeface="Courier New" panose="02070309020205020404" pitchFamily="49" charset="0"/>
                <a:cs typeface="Courier New" panose="02070309020205020404" pitchFamily="49" charset="0"/>
              </a:rPr>
              <a:t>1111000 1010101 1111111</a:t>
            </a:r>
            <a:endParaRPr lang="ms-MY" sz="2200" b="1" i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1" y="1800561"/>
            <a:ext cx="3288366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3816784"/>
            <a:ext cx="3878428" cy="195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60681" y="3338529"/>
            <a:ext cx="151216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highlight>
                  <a:srgbClr val="FFFF00"/>
                </a:highlight>
              </a:rPr>
              <a:t>Received</a:t>
            </a:r>
            <a:endParaRPr lang="ms-MY" sz="2000" b="1" dirty="0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067944" y="3312728"/>
            <a:ext cx="0" cy="2736304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03848" y="5040920"/>
            <a:ext cx="4392488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851920" y="4824896"/>
            <a:ext cx="43204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sp>
        <p:nvSpPr>
          <p:cNvPr id="15" name="TextBox 14"/>
          <p:cNvSpPr txBox="1"/>
          <p:nvPr/>
        </p:nvSpPr>
        <p:spPr>
          <a:xfrm>
            <a:off x="4440146" y="1331453"/>
            <a:ext cx="158417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0" dirty="0"/>
              <a:t>Even parity</a:t>
            </a:r>
            <a:endParaRPr lang="ms-MY" b="1" i="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2843808" y="6075481"/>
            <a:ext cx="1368152" cy="576064"/>
          </a:xfrm>
          <a:prstGeom prst="wedgeRoundRectCallout">
            <a:avLst>
              <a:gd name="adj1" fmla="val 37234"/>
              <a:gd name="adj2" fmla="val -9075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/>
              <a:t>Odd parity</a:t>
            </a:r>
            <a:endParaRPr lang="ms-MY" b="1" i="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7487816" y="5400960"/>
            <a:ext cx="1332656" cy="576064"/>
          </a:xfrm>
          <a:prstGeom prst="wedgeRoundRectCallout">
            <a:avLst>
              <a:gd name="adj1" fmla="val -50342"/>
              <a:gd name="adj2" fmla="val -109916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/>
              <a:t>Odd parity</a:t>
            </a:r>
            <a:endParaRPr lang="ms-MY" b="1" i="0" dirty="0"/>
          </a:p>
        </p:txBody>
      </p:sp>
      <p:sp>
        <p:nvSpPr>
          <p:cNvPr id="18" name="TextBox 17"/>
          <p:cNvSpPr txBox="1"/>
          <p:nvPr/>
        </p:nvSpPr>
        <p:spPr>
          <a:xfrm>
            <a:off x="683568" y="4824896"/>
            <a:ext cx="18002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0">
                <a:solidFill>
                  <a:srgbClr val="FF0000"/>
                </a:solidFill>
              </a:rPr>
              <a:t>Error Detected!</a:t>
            </a:r>
            <a:endParaRPr lang="ms-MY" i="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08929" y="2193882"/>
            <a:ext cx="37444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0070C0"/>
                </a:solidFill>
              </a:rPr>
              <a:t>the </a:t>
            </a:r>
            <a:r>
              <a:rPr lang="en-US" b="1" i="0" dirty="0">
                <a:solidFill>
                  <a:srgbClr val="0070C0"/>
                </a:solidFill>
              </a:rPr>
              <a:t>receiver</a:t>
            </a:r>
            <a:r>
              <a:rPr lang="en-US" i="0" dirty="0">
                <a:solidFill>
                  <a:srgbClr val="0070C0"/>
                </a:solidFill>
              </a:rPr>
              <a:t> can </a:t>
            </a:r>
            <a:r>
              <a:rPr lang="en-US" b="1" i="0" dirty="0">
                <a:solidFill>
                  <a:srgbClr val="0070C0"/>
                </a:solidFill>
              </a:rPr>
              <a:t>take  initiative</a:t>
            </a:r>
            <a:r>
              <a:rPr lang="en-US" i="0" dirty="0">
                <a:solidFill>
                  <a:srgbClr val="0070C0"/>
                </a:solidFill>
              </a:rPr>
              <a:t> to </a:t>
            </a:r>
            <a:r>
              <a:rPr lang="en-US" b="1" i="0" dirty="0">
                <a:solidFill>
                  <a:srgbClr val="0070C0"/>
                </a:solidFill>
              </a:rPr>
              <a:t>correct (change) the received message</a:t>
            </a:r>
            <a:endParaRPr lang="ms-MY" i="0" dirty="0">
              <a:solidFill>
                <a:srgbClr val="0070C0"/>
              </a:solidFill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E2605F1F-A92B-0749-86EA-45ABE839F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831" y="37102"/>
            <a:ext cx="4318811" cy="95859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charset="0"/>
              </a:rPr>
              <a:t>Two-dimensional Bit Parity: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000" i="0">
                <a:latin typeface="Arial" charset="0"/>
              </a:rPr>
              <a:t> Detect and correct single bit errors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0E242-1617-5F4A-B940-680A6FEB6E27}"/>
              </a:ext>
            </a:extLst>
          </p:cNvPr>
          <p:cNvCxnSpPr/>
          <p:nvPr/>
        </p:nvCxnSpPr>
        <p:spPr bwMode="auto">
          <a:xfrm>
            <a:off x="3618412" y="1695043"/>
            <a:ext cx="0" cy="18549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944E62-C153-D148-9A5E-C962614FAFB1}"/>
              </a:ext>
            </a:extLst>
          </p:cNvPr>
          <p:cNvCxnSpPr>
            <a:cxnSpLocks/>
          </p:cNvCxnSpPr>
          <p:nvPr/>
        </p:nvCxnSpPr>
        <p:spPr bwMode="auto">
          <a:xfrm>
            <a:off x="7049589" y="3806871"/>
            <a:ext cx="0" cy="201603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8984B-D1BA-3242-9B93-CB0FDEBF66DE}"/>
              </a:ext>
            </a:extLst>
          </p:cNvPr>
          <p:cNvCxnSpPr>
            <a:cxnSpLocks/>
          </p:cNvCxnSpPr>
          <p:nvPr/>
        </p:nvCxnSpPr>
        <p:spPr bwMode="auto">
          <a:xfrm>
            <a:off x="3304903" y="5296037"/>
            <a:ext cx="418011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32342B-9B04-0F43-849D-33937457A5C2}"/>
              </a:ext>
            </a:extLst>
          </p:cNvPr>
          <p:cNvCxnSpPr>
            <a:cxnSpLocks/>
          </p:cNvCxnSpPr>
          <p:nvPr/>
        </p:nvCxnSpPr>
        <p:spPr bwMode="auto">
          <a:xfrm>
            <a:off x="400595" y="3084060"/>
            <a:ext cx="358357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83C3F5-4D09-F64B-94DC-33CEF23D7F29}"/>
              </a:ext>
            </a:extLst>
          </p:cNvPr>
          <p:cNvCxnSpPr>
            <a:stCxn id="14" idx="1"/>
          </p:cNvCxnSpPr>
          <p:nvPr/>
        </p:nvCxnSpPr>
        <p:spPr bwMode="auto">
          <a:xfrm flipH="1" flipV="1">
            <a:off x="1227909" y="2909889"/>
            <a:ext cx="2687283" cy="1978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90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3838"/>
            <a:ext cx="7772400" cy="10144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Internet checksum </a:t>
            </a:r>
            <a:r>
              <a:rPr lang="en-US" sz="3600" dirty="0">
                <a:latin typeface="Gill Sans MT" charset="0"/>
                <a:cs typeface="+mj-cs"/>
              </a:rPr>
              <a:t>(review)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2625" y="2519363"/>
            <a:ext cx="3657600" cy="3495675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sender: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treat segment contents as sequence of 16-bit integers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checksum: addition (1</a:t>
            </a:r>
            <a:r>
              <a:rPr lang="ja-JP" altLang="en-US" sz="2400">
                <a:latin typeface="Gill Sans MT" charset="0"/>
                <a:cs typeface="+mn-cs"/>
              </a:rPr>
              <a:t>’</a:t>
            </a:r>
            <a:r>
              <a:rPr lang="en-US" sz="2400" dirty="0">
                <a:latin typeface="Gill Sans MT" charset="0"/>
                <a:cs typeface="+mn-cs"/>
              </a:rPr>
              <a:t>s complement sum) of segment contents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sender puts checksum value into UDP checksum field</a:t>
            </a:r>
          </a:p>
          <a:p>
            <a:pPr>
              <a:lnSpc>
                <a:spcPct val="75000"/>
              </a:lnSpc>
              <a:buFont typeface="Wingdings" charset="0"/>
              <a:buNone/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lnSpc>
                <a:spcPct val="75000"/>
              </a:lnSpc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1331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552700"/>
            <a:ext cx="4057650" cy="3414713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receiver: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compute checksum of received segment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check if computed checksum equals checksum field value: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NO - error detected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YES - no error detected. </a:t>
            </a:r>
            <a:r>
              <a:rPr lang="en-US" i="1" dirty="0">
                <a:latin typeface="Gill Sans MT" charset="0"/>
              </a:rPr>
              <a:t>But maybe errors nonetheless?</a:t>
            </a:r>
            <a:r>
              <a:rPr lang="en-US" dirty="0">
                <a:latin typeface="Gill Sans MT" charset="0"/>
              </a:rPr>
              <a:t> </a:t>
            </a:r>
            <a:endParaRPr lang="en-US" sz="2000" dirty="0">
              <a:latin typeface="Gill Sans MT" charset="0"/>
            </a:endParaRPr>
          </a:p>
        </p:txBody>
      </p:sp>
      <p:sp>
        <p:nvSpPr>
          <p:cNvPr id="13319" name="Rectangle 5"/>
          <p:cNvSpPr>
            <a:spLocks noChangeArrowheads="1"/>
          </p:cNvSpPr>
          <p:nvPr/>
        </p:nvSpPr>
        <p:spPr bwMode="auto">
          <a:xfrm>
            <a:off x="695325" y="1457325"/>
            <a:ext cx="79248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goal:</a:t>
            </a:r>
            <a:r>
              <a:rPr lang="en-US" sz="2400" i="0" dirty="0">
                <a:latin typeface="Gill Sans MT" charset="0"/>
                <a:cs typeface="+mn-cs"/>
              </a:rPr>
              <a:t> detect </a:t>
            </a:r>
            <a:r>
              <a:rPr lang="ja-JP" altLang="en-US" sz="2400" i="0">
                <a:latin typeface="Gill Sans MT" charset="0"/>
                <a:cs typeface="+mn-cs"/>
              </a:rPr>
              <a:t>“</a:t>
            </a:r>
            <a:r>
              <a:rPr lang="en-US" sz="2400" i="0" dirty="0">
                <a:latin typeface="Gill Sans MT" charset="0"/>
                <a:cs typeface="+mn-cs"/>
              </a:rPr>
              <a:t>errors</a:t>
            </a:r>
            <a:r>
              <a:rPr lang="ja-JP" altLang="en-US" sz="2400" i="0">
                <a:latin typeface="Gill Sans MT" charset="0"/>
                <a:cs typeface="+mn-cs"/>
              </a:rPr>
              <a:t>”</a:t>
            </a:r>
            <a:r>
              <a:rPr lang="en-US" sz="2400" i="0" dirty="0">
                <a:latin typeface="Gill Sans MT" charset="0"/>
                <a:cs typeface="+mn-cs"/>
              </a:rPr>
              <a:t> (e.g., flipped bits) in transmitted packet (note: used at transport layer</a:t>
            </a:r>
            <a:r>
              <a:rPr lang="en-US" sz="2400" dirty="0">
                <a:latin typeface="Gill Sans MT" charset="0"/>
                <a:cs typeface="+mn-cs"/>
              </a:rPr>
              <a:t> only</a:t>
            </a:r>
            <a:r>
              <a:rPr lang="en-US" sz="2400" i="0" dirty="0">
                <a:latin typeface="Gill Sans MT" charset="0"/>
                <a:cs typeface="+mn-cs"/>
              </a:rPr>
              <a:t>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i="0" dirty="0">
              <a:latin typeface="Gill Sans MT" charset="0"/>
              <a:cs typeface="+mn-cs"/>
            </a:endParaRPr>
          </a:p>
        </p:txBody>
      </p:sp>
      <p:pic>
        <p:nvPicPr>
          <p:cNvPr id="64519" name="Picture 8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962025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17</a:t>
            </a:fld>
            <a:endParaRPr lang="en-US" sz="1200" dirty="0">
              <a:latin typeface="Tahom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14562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922338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211138"/>
            <a:ext cx="8231188" cy="1004887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Cyclic redundancy check</a:t>
            </a:r>
            <a:endParaRPr lang="en-US" sz="4800" dirty="0">
              <a:latin typeface="Gill Sans MT" charset="0"/>
              <a:cs typeface="+mj-cs"/>
            </a:endParaRP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319213"/>
            <a:ext cx="7772400" cy="3360737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more powerful error-detection coding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view data bits,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</a:t>
            </a:r>
            <a:r>
              <a:rPr lang="en-US" sz="2400" dirty="0">
                <a:latin typeface="Gill Sans MT" charset="0"/>
                <a:cs typeface="+mn-cs"/>
              </a:rPr>
              <a:t>, as a binary number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choose r+1 bit pattern (generator),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G</a:t>
            </a:r>
            <a:r>
              <a:rPr lang="en-US" sz="2400" dirty="0">
                <a:latin typeface="Gill Sans MT" charset="0"/>
                <a:cs typeface="+mn-cs"/>
              </a:rPr>
              <a:t>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goal: choose r CRC bits,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R</a:t>
            </a:r>
            <a:r>
              <a:rPr lang="en-US" sz="2400" dirty="0">
                <a:latin typeface="Gill Sans MT" charset="0"/>
                <a:cs typeface="+mn-cs"/>
              </a:rPr>
              <a:t>, such that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 &lt;D,R&gt; exactly divisible by G (modulo 2)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receiver knows G, divides &lt;D,R&gt; by G.  If non-zero remainder: error detected!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can detect all burst errors less than r+1 bits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widely used in practice (Ethernet, 802.11 WiFi, ATM)</a:t>
            </a:r>
          </a:p>
        </p:txBody>
      </p:sp>
      <p:pic>
        <p:nvPicPr>
          <p:cNvPr id="66566" name="Picture 4" descr="524 CRC cod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4743450"/>
            <a:ext cx="57388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18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56082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6117" y="944441"/>
            <a:ext cx="4200208" cy="513524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457200" indent="-457200">
              <a:lnSpc>
                <a:spcPct val="100000"/>
              </a:lnSpc>
              <a:buFont typeface="ZapfDingbats" pitchFamily="82" charset="2"/>
              <a:buAutoNum type="arabicParenR"/>
            </a:pP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</a:rPr>
              <a:t>Agree with receiver that                   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ea typeface="ＭＳ Ｐゴシック" pitchFamily="34" charset="-128"/>
                <a:cs typeface="Courier New"/>
              </a:rPr>
              <a:t>r = 3 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</a:rPr>
              <a:t>bits</a:t>
            </a:r>
          </a:p>
          <a:p>
            <a:pPr marL="514350" indent="-514350">
              <a:lnSpc>
                <a:spcPct val="100000"/>
              </a:lnSpc>
              <a:buFont typeface="ZapfDingbats" pitchFamily="82" charset="2"/>
              <a:buAutoNum type="arabicParenR"/>
            </a:pPr>
            <a:endParaRPr lang="en-US" altLang="en-US" sz="500" dirty="0">
              <a:solidFill>
                <a:srgbClr val="000000"/>
              </a:solidFill>
              <a:latin typeface="Arial"/>
              <a:ea typeface="ＭＳ Ｐゴシック" pitchFamily="34" charset="-128"/>
              <a:cs typeface="Arial"/>
            </a:endParaRPr>
          </a:p>
          <a:p>
            <a:pPr marL="514350" indent="-514350">
              <a:lnSpc>
                <a:spcPct val="100000"/>
              </a:lnSpc>
              <a:buFont typeface="ZapfDingbats" pitchFamily="82" charset="2"/>
              <a:buAutoNum type="arabicParenR"/>
            </a:pP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</a:rPr>
              <a:t>Append 3 zeros (R) to </a:t>
            </a:r>
            <a:r>
              <a:rPr lang="en-US" altLang="en-US" sz="2200" i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</a:rPr>
              <a:t>D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</a:rPr>
              <a:t>                 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/>
              </a:rPr>
              <a:t>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 </a:t>
            </a:r>
            <a:r>
              <a:rPr lang="en-US" altLang="en-US" sz="2200" dirty="0">
                <a:solidFill>
                  <a:srgbClr val="3366FF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101110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000</a:t>
            </a:r>
          </a:p>
          <a:p>
            <a:pPr marL="514350" indent="-514350">
              <a:lnSpc>
                <a:spcPct val="100000"/>
              </a:lnSpc>
              <a:buFont typeface="ZapfDingbats" pitchFamily="82" charset="2"/>
              <a:buAutoNum type="arabicParenR"/>
            </a:pPr>
            <a:endParaRPr lang="en-US" altLang="en-US" sz="1000" dirty="0">
              <a:solidFill>
                <a:srgbClr val="000000"/>
              </a:solidFill>
              <a:latin typeface="Arial"/>
              <a:ea typeface="ＭＳ Ｐゴシック" pitchFamily="34" charset="-128"/>
              <a:cs typeface="Arial"/>
              <a:sym typeface="Wingdings" panose="05000000000000000000" pitchFamily="2" charset="2"/>
            </a:endParaRPr>
          </a:p>
          <a:p>
            <a:pPr marL="514350" indent="-514350">
              <a:lnSpc>
                <a:spcPct val="100000"/>
              </a:lnSpc>
              <a:buFont typeface="ZapfDingbats" pitchFamily="82" charset="2"/>
              <a:buAutoNum type="arabicParenR"/>
            </a:pP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Agree on </a:t>
            </a:r>
            <a:r>
              <a:rPr lang="en-US" altLang="en-US" sz="2200" i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G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 (must be 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r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+1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= 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3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+1 = 4 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bits).               Can choose from {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1000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, 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1001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, 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1010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, 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1011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, 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1100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, 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1101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, 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1110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, </a:t>
            </a:r>
            <a:r>
              <a:rPr lang="en-US" altLang="en-US" sz="2200" dirty="0">
                <a:solidFill>
                  <a:srgbClr val="00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1111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}            choose </a:t>
            </a:r>
            <a:r>
              <a:rPr lang="en-US" altLang="en-US" sz="2200" dirty="0">
                <a:solidFill>
                  <a:srgbClr val="FF0000"/>
                </a:solidFill>
                <a:highlight>
                  <a:srgbClr val="00FFFF"/>
                </a:highlight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1001</a:t>
            </a:r>
          </a:p>
          <a:p>
            <a:pPr marL="514350" indent="-514350">
              <a:lnSpc>
                <a:spcPct val="100000"/>
              </a:lnSpc>
              <a:buFont typeface="ZapfDingbats" pitchFamily="82" charset="2"/>
              <a:buAutoNum type="arabicParenR"/>
            </a:pPr>
            <a:endParaRPr lang="en-US" altLang="en-US" sz="400" dirty="0">
              <a:solidFill>
                <a:srgbClr val="000000"/>
              </a:solidFill>
              <a:latin typeface="Arial"/>
              <a:ea typeface="ＭＳ Ｐゴシック" pitchFamily="34" charset="-128"/>
              <a:cs typeface="Arial"/>
              <a:sym typeface="Wingdings" panose="05000000000000000000" pitchFamily="2" charset="2"/>
            </a:endParaRPr>
          </a:p>
          <a:p>
            <a:pPr marL="514350" indent="-514350">
              <a:lnSpc>
                <a:spcPct val="100000"/>
              </a:lnSpc>
              <a:buFont typeface="ZapfDingbats" pitchFamily="82" charset="2"/>
              <a:buAutoNum type="arabicParenR"/>
            </a:pP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Get </a:t>
            </a:r>
            <a:r>
              <a:rPr lang="en-US" altLang="en-US" sz="2200" i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R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 (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ea typeface="ＭＳ Ｐゴシック" pitchFamily="34" charset="-128"/>
                <a:cs typeface="Courier New"/>
                <a:sym typeface="Wingdings" panose="05000000000000000000" pitchFamily="2" charset="2"/>
              </a:rPr>
              <a:t>r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 bits)</a:t>
            </a:r>
          </a:p>
          <a:p>
            <a:pPr marL="514350" indent="-514350">
              <a:lnSpc>
                <a:spcPct val="100000"/>
              </a:lnSpc>
              <a:buFont typeface="ZapfDingbats" pitchFamily="82" charset="2"/>
              <a:buAutoNum type="arabicParenR"/>
            </a:pPr>
            <a:endParaRPr lang="en-US" altLang="en-US" sz="400" dirty="0">
              <a:solidFill>
                <a:srgbClr val="000000"/>
              </a:solidFill>
              <a:latin typeface="Arial"/>
              <a:ea typeface="ＭＳ Ｐゴシック" pitchFamily="34" charset="-128"/>
              <a:cs typeface="Arial"/>
              <a:sym typeface="Wingdings" panose="05000000000000000000" pitchFamily="2" charset="2"/>
            </a:endParaRPr>
          </a:p>
          <a:p>
            <a:pPr marL="514350" indent="-514350">
              <a:lnSpc>
                <a:spcPct val="100000"/>
              </a:lnSpc>
              <a:buFont typeface="ZapfDingbats" pitchFamily="82" charset="2"/>
              <a:buAutoNum type="arabicParenR"/>
            </a:pP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Append R to </a:t>
            </a:r>
            <a:r>
              <a:rPr lang="en-US" altLang="en-US" sz="2200" i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D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/>
                <a:sym typeface="Wingdings" panose="05000000000000000000" pitchFamily="2" charset="2"/>
              </a:rPr>
              <a:t>. Send to receiver</a:t>
            </a:r>
            <a:endParaRPr lang="en-US" altLang="en-US" sz="2200" dirty="0">
              <a:solidFill>
                <a:srgbClr val="000000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pic>
        <p:nvPicPr>
          <p:cNvPr id="3" name="Picture 2" descr="Screen Shot 2015-05-11 at 2.52.3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1665648"/>
            <a:ext cx="3302000" cy="4490167"/>
          </a:xfrm>
          <a:prstGeom prst="rect">
            <a:avLst/>
          </a:prstGeom>
        </p:spPr>
      </p:pic>
      <p:sp>
        <p:nvSpPr>
          <p:cNvPr id="16" name="Title 41"/>
          <p:cNvSpPr txBox="1">
            <a:spLocks/>
          </p:cNvSpPr>
          <p:nvPr/>
        </p:nvSpPr>
        <p:spPr bwMode="auto">
          <a:xfrm>
            <a:off x="5628641" y="950914"/>
            <a:ext cx="3504864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Example: @ Sender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28472" y="3526852"/>
            <a:ext cx="1829708" cy="2418200"/>
            <a:chOff x="1774086" y="4580343"/>
            <a:chExt cx="1829708" cy="2418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8034" y="4580343"/>
              <a:ext cx="1635760" cy="162849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774086" y="6567656"/>
              <a:ext cx="1766116" cy="43088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2200" i="0" dirty="0">
                  <a:solidFill>
                    <a:srgbClr val="0070C0"/>
                  </a:solidFill>
                  <a:latin typeface="Courier New"/>
                  <a:cs typeface="Courier New"/>
                </a:rPr>
                <a:t>101110</a:t>
              </a:r>
              <a:r>
                <a:rPr lang="en-US" sz="2200" i="0" dirty="0">
                  <a:solidFill>
                    <a:srgbClr val="FF0000"/>
                  </a:solidFill>
                  <a:latin typeface="Courier New"/>
                  <a:cs typeface="Courier New"/>
                </a:rPr>
                <a:t>011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4596041" y="6107247"/>
            <a:ext cx="2733040" cy="43088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i="0" dirty="0">
                <a:latin typeface="Arial"/>
                <a:cs typeface="Arial"/>
              </a:rPr>
              <a:t>What’s transmitted ? </a:t>
            </a:r>
            <a:endParaRPr lang="en-MY" sz="2200" i="0" dirty="0">
              <a:latin typeface="Courier New"/>
              <a:cs typeface="Courier New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071E0-64D6-9E4E-80C4-76382C6FA27E}"/>
              </a:ext>
            </a:extLst>
          </p:cNvPr>
          <p:cNvSpPr/>
          <p:nvPr/>
        </p:nvSpPr>
        <p:spPr bwMode="auto">
          <a:xfrm>
            <a:off x="8068871" y="2181730"/>
            <a:ext cx="796255" cy="230393"/>
          </a:xfrm>
          <a:prstGeom prst="rect">
            <a:avLst/>
          </a:prstGeom>
          <a:solidFill>
            <a:srgbClr val="FFFF00">
              <a:alpha val="1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9AA75F-2157-6642-81AB-BA89096ACB79}"/>
              </a:ext>
            </a:extLst>
          </p:cNvPr>
          <p:cNvSpPr/>
          <p:nvPr/>
        </p:nvSpPr>
        <p:spPr bwMode="auto">
          <a:xfrm>
            <a:off x="5564433" y="2135449"/>
            <a:ext cx="1009788" cy="292440"/>
          </a:xfrm>
          <a:prstGeom prst="rect">
            <a:avLst/>
          </a:prstGeom>
          <a:solidFill>
            <a:srgbClr val="FFFF00">
              <a:alpha val="1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D75518-275F-4E41-B1EC-FFBA3B506C7D}"/>
              </a:ext>
            </a:extLst>
          </p:cNvPr>
          <p:cNvSpPr/>
          <p:nvPr/>
        </p:nvSpPr>
        <p:spPr bwMode="auto">
          <a:xfrm>
            <a:off x="8068871" y="5398968"/>
            <a:ext cx="796255" cy="756847"/>
          </a:xfrm>
          <a:prstGeom prst="rect">
            <a:avLst/>
          </a:prstGeom>
          <a:solidFill>
            <a:srgbClr val="FFFF00">
              <a:alpha val="1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785198-18AA-BB49-8D7B-C748BF19AD80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2203" y="5610556"/>
            <a:ext cx="1927459" cy="1143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871249" y="77220"/>
            <a:ext cx="8231188" cy="1004887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Cyclic redundancy check</a:t>
            </a:r>
            <a:endParaRPr lang="en-US" sz="4800" dirty="0">
              <a:latin typeface="Gill Sans MT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7508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2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Chapter 6: Link layer and LANs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30567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990033"/>
                </a:solidFill>
                <a:latin typeface="Gill Sans MT" charset="0"/>
                <a:cs typeface="+mn-cs"/>
              </a:rPr>
              <a:t>our goals:</a:t>
            </a:r>
            <a:r>
              <a:rPr lang="en-US" sz="3200" i="1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understand principles behind link layer services: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error detection, correction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sharing a broadcast channel: multiple access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link layer addressing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local area networks: Ethernet, VLANs</a:t>
            </a:r>
            <a:endParaRPr lang="en-US" dirty="0">
              <a:solidFill>
                <a:srgbClr val="000099"/>
              </a:solidFill>
              <a:latin typeface="Gill Sans MT" charset="0"/>
            </a:endParaRP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instantiation, implementation of various link layer technologies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39860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65" y="2039097"/>
            <a:ext cx="3581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0" name="Title 41"/>
          <p:cNvSpPr txBox="1">
            <a:spLocks/>
          </p:cNvSpPr>
          <p:nvPr/>
        </p:nvSpPr>
        <p:spPr bwMode="auto">
          <a:xfrm>
            <a:off x="5538488" y="989551"/>
            <a:ext cx="3504864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Example: @ Receiver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40" y="2966112"/>
            <a:ext cx="3780999" cy="28321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3041" y="921412"/>
            <a:ext cx="3586480" cy="1351280"/>
            <a:chOff x="375920" y="1513840"/>
            <a:chExt cx="3586480" cy="1351280"/>
          </a:xfrm>
        </p:grpSpPr>
        <p:sp>
          <p:nvSpPr>
            <p:cNvPr id="4" name="Oval Callout 3"/>
            <p:cNvSpPr/>
            <p:nvPr/>
          </p:nvSpPr>
          <p:spPr bwMode="auto">
            <a:xfrm>
              <a:off x="375920" y="1513840"/>
              <a:ext cx="3586480" cy="1351280"/>
            </a:xfrm>
            <a:prstGeom prst="wedgeEllipseCallout">
              <a:avLst>
                <a:gd name="adj1" fmla="val 14862"/>
                <a:gd name="adj2" fmla="val 115838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1397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5134" y="1875677"/>
              <a:ext cx="2442245" cy="769441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i="0">
                  <a:solidFill>
                    <a:schemeClr val="tx1"/>
                  </a:solidFill>
                  <a:latin typeface="Arial"/>
                  <a:cs typeface="Arial"/>
                </a:rPr>
                <a:t>R = 0  </a:t>
              </a:r>
              <a:r>
                <a:rPr lang="en-US" sz="2200" i="0">
                  <a:solidFill>
                    <a:schemeClr val="tx1"/>
                  </a:solidFill>
                  <a:latin typeface="Arial"/>
                  <a:cs typeface="Arial"/>
                  <a:sym typeface="Wingdings"/>
                </a:rPr>
                <a:t></a:t>
              </a:r>
              <a:r>
                <a:rPr lang="en-US" sz="2200" i="0">
                  <a:solidFill>
                    <a:schemeClr val="tx1"/>
                  </a:solidFill>
                  <a:latin typeface="Arial"/>
                  <a:cs typeface="Arial"/>
                  <a:sym typeface="Wingdings" pitchFamily="2" charset="2"/>
                </a:rPr>
                <a:t> No Error</a:t>
              </a:r>
            </a:p>
            <a:p>
              <a:pPr>
                <a:defRPr/>
              </a:pPr>
              <a:r>
                <a:rPr lang="en-US" sz="2200" i="0">
                  <a:solidFill>
                    <a:schemeClr val="tx1"/>
                  </a:solidFill>
                  <a:latin typeface="Arial"/>
                  <a:cs typeface="Arial"/>
                  <a:sym typeface="Wingdings" pitchFamily="2" charset="2"/>
                </a:rPr>
                <a:t>R ≠ 0   Error</a:t>
              </a:r>
              <a:endParaRPr lang="en-US" sz="2200" i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143120" y="5052814"/>
            <a:ext cx="2117887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sz="2800" b="1" i="0">
                <a:solidFill>
                  <a:srgbClr val="000000"/>
                </a:solidFill>
                <a:latin typeface="Courier New"/>
                <a:cs typeface="Courier New"/>
              </a:rPr>
              <a:t>101110</a:t>
            </a:r>
            <a:r>
              <a:rPr lang="en-US" sz="2800" b="1" i="0">
                <a:solidFill>
                  <a:srgbClr val="FF0000"/>
                </a:solidFill>
                <a:latin typeface="Courier New"/>
                <a:cs typeface="Courier New"/>
              </a:rPr>
              <a:t>011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F85482-CCC2-5C49-97CD-335C6C45F3BD}"/>
              </a:ext>
            </a:extLst>
          </p:cNvPr>
          <p:cNvSpPr/>
          <p:nvPr/>
        </p:nvSpPr>
        <p:spPr bwMode="auto">
          <a:xfrm>
            <a:off x="6662202" y="5798212"/>
            <a:ext cx="1298663" cy="756847"/>
          </a:xfrm>
          <a:prstGeom prst="rect">
            <a:avLst/>
          </a:prstGeom>
          <a:solidFill>
            <a:srgbClr val="FFFF00">
              <a:alpha val="1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92365" y="105800"/>
            <a:ext cx="8231188" cy="1004887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Cyclic redundancy check</a:t>
            </a:r>
            <a:endParaRPr lang="en-US" sz="4800" dirty="0">
              <a:latin typeface="Gill Sans MT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534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i="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Exercise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7333" y="1622778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i="0">
              <a:latin typeface="Arial"/>
              <a:cs typeface="Arial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429614" y="1759833"/>
            <a:ext cx="4396385" cy="2123658"/>
          </a:xfrm>
          <a:prstGeom prst="rect">
            <a:avLst/>
          </a:prstGeom>
          <a:solidFill>
            <a:srgbClr val="1DAFFF">
              <a:alpha val="30000"/>
            </a:srgb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i="0">
                <a:latin typeface="Arial"/>
                <a:cs typeface="Arial"/>
              </a:rPr>
              <a:t>If the data to be </a:t>
            </a:r>
            <a:r>
              <a:rPr lang="en-US" altLang="en-US" sz="2200" i="0" u="sng">
                <a:solidFill>
                  <a:srgbClr val="FF0000"/>
                </a:solidFill>
                <a:latin typeface="Arial"/>
                <a:cs typeface="Arial"/>
              </a:rPr>
              <a:t>sent</a:t>
            </a:r>
            <a:r>
              <a:rPr lang="en-US" altLang="en-US" sz="2200" i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en-US" sz="2200" i="0">
                <a:latin typeface="Arial"/>
                <a:cs typeface="Arial"/>
              </a:rPr>
              <a:t>is </a:t>
            </a:r>
            <a:r>
              <a:rPr lang="en-US" altLang="en-US" sz="2200" i="0">
                <a:latin typeface="Courier New"/>
                <a:cs typeface="Courier New"/>
              </a:rPr>
              <a:t>101110</a:t>
            </a:r>
            <a:r>
              <a:rPr lang="en-US" altLang="en-US" sz="2200" i="0">
                <a:latin typeface="Arial"/>
                <a:cs typeface="Arial"/>
              </a:rPr>
              <a:t> and the CRC technique is used with </a:t>
            </a:r>
            <a:r>
              <a:rPr lang="en-US" altLang="en-US" sz="2200" i="0">
                <a:latin typeface="Courier New"/>
                <a:cs typeface="Courier New"/>
              </a:rPr>
              <a:t>r = 3 </a:t>
            </a:r>
            <a:r>
              <a:rPr lang="en-US" altLang="en-US" sz="2200" i="0">
                <a:latin typeface="Arial"/>
                <a:cs typeface="Arial"/>
              </a:rPr>
              <a:t>and G = </a:t>
            </a:r>
            <a:r>
              <a:rPr lang="en-US" altLang="en-US" sz="2200" i="0">
                <a:latin typeface="Courier New"/>
                <a:cs typeface="Courier New"/>
              </a:rPr>
              <a:t>1010</a:t>
            </a:r>
            <a:r>
              <a:rPr lang="en-US" altLang="en-US" sz="2200" i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200" i="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lphaLcParenR"/>
            </a:pPr>
            <a:r>
              <a:rPr lang="en-US" altLang="en-US" sz="2200" i="0">
                <a:latin typeface="Arial"/>
                <a:cs typeface="Arial"/>
              </a:rPr>
              <a:t>What is the value of R?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lphaLcParenR"/>
            </a:pPr>
            <a:r>
              <a:rPr lang="en-US" altLang="en-US" sz="2200" i="0">
                <a:latin typeface="Arial"/>
                <a:cs typeface="Arial"/>
              </a:rPr>
              <a:t>What is the data will be sent?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542845" y="1888066"/>
            <a:ext cx="2825044" cy="433710"/>
            <a:chOff x="5542845" y="1888066"/>
            <a:chExt cx="2825044" cy="433710"/>
          </a:xfrm>
        </p:grpSpPr>
        <p:sp>
          <p:nvSpPr>
            <p:cNvPr id="5" name="TextBox 4"/>
            <p:cNvSpPr txBox="1"/>
            <p:nvPr/>
          </p:nvSpPr>
          <p:spPr>
            <a:xfrm>
              <a:off x="6604001" y="1890889"/>
              <a:ext cx="17084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101110</a:t>
              </a:r>
              <a:r>
                <a:rPr lang="en-US" sz="2200" i="0">
                  <a:solidFill>
                    <a:srgbClr val="FF0000"/>
                  </a:solidFill>
                  <a:latin typeface="Courier New"/>
                  <a:cs typeface="Courier New"/>
                </a:rPr>
                <a:t>000</a:t>
              </a:r>
              <a:endParaRPr lang="en-US" sz="2200" i="0">
                <a:latin typeface="Courier New"/>
                <a:cs typeface="Courier New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505222" y="1890888"/>
              <a:ext cx="1862667" cy="409224"/>
              <a:chOff x="3414889" y="2963332"/>
              <a:chExt cx="1862667" cy="409224"/>
            </a:xfrm>
          </p:grpSpPr>
          <p:cxnSp>
            <p:nvCxnSpPr>
              <p:cNvPr id="8" name="Straight Connector 7"/>
              <p:cNvCxnSpPr/>
              <p:nvPr/>
            </p:nvCxnSpPr>
            <p:spPr bwMode="auto">
              <a:xfrm flipV="1">
                <a:off x="3414889" y="2977444"/>
                <a:ext cx="0" cy="3951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Straight Connector 11"/>
              <p:cNvCxnSpPr/>
              <p:nvPr/>
            </p:nvCxnSpPr>
            <p:spPr bwMode="auto">
              <a:xfrm flipV="1">
                <a:off x="3414889" y="2963332"/>
                <a:ext cx="1862667" cy="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" name="TextBox 17"/>
            <p:cNvSpPr txBox="1"/>
            <p:nvPr/>
          </p:nvSpPr>
          <p:spPr>
            <a:xfrm>
              <a:off x="5542845" y="1888066"/>
              <a:ext cx="8618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1010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15289" y="1433689"/>
            <a:ext cx="1702850" cy="4942721"/>
            <a:chOff x="6615289" y="1433689"/>
            <a:chExt cx="1702850" cy="4942721"/>
          </a:xfrm>
        </p:grpSpPr>
        <p:sp>
          <p:nvSpPr>
            <p:cNvPr id="20" name="TextBox 19"/>
            <p:cNvSpPr txBox="1"/>
            <p:nvPr/>
          </p:nvSpPr>
          <p:spPr>
            <a:xfrm>
              <a:off x="6615289" y="2254956"/>
              <a:ext cx="8618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 u="sng">
                  <a:latin typeface="Courier New"/>
                  <a:cs typeface="Courier New"/>
                </a:rPr>
                <a:t>1010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20466" y="2633134"/>
              <a:ext cx="5232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06355" y="1433689"/>
              <a:ext cx="12004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100111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17645" y="2912533"/>
              <a:ext cx="5232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 u="sng">
                  <a:latin typeface="Courier New"/>
                  <a:cs typeface="Courier New"/>
                </a:rPr>
                <a:t>00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17645" y="3237089"/>
              <a:ext cx="1200494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110</a:t>
              </a:r>
            </a:p>
            <a:p>
              <a:r>
                <a:rPr lang="en-US" sz="2200" i="0" u="sng">
                  <a:latin typeface="Courier New"/>
                  <a:cs typeface="Courier New"/>
                </a:rPr>
                <a:t>000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1100</a:t>
              </a:r>
            </a:p>
            <a:p>
              <a:r>
                <a:rPr lang="en-US" sz="2200" i="0" u="sng">
                  <a:latin typeface="Courier New"/>
                  <a:cs typeface="Courier New"/>
                </a:rPr>
                <a:t>1010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1100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</a:t>
              </a:r>
              <a:r>
                <a:rPr lang="en-US" sz="2200" i="0" u="sng">
                  <a:latin typeface="Courier New"/>
                  <a:cs typeface="Courier New"/>
                </a:rPr>
                <a:t>1010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 1100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 </a:t>
              </a:r>
              <a:r>
                <a:rPr lang="en-US" sz="2200" i="0" u="sng">
                  <a:latin typeface="Courier New"/>
                  <a:cs typeface="Courier New"/>
                </a:rPr>
                <a:t>1010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  </a:t>
              </a:r>
              <a:r>
                <a:rPr lang="en-US" sz="2200" i="0">
                  <a:solidFill>
                    <a:srgbClr val="FF0000"/>
                  </a:solidFill>
                  <a:latin typeface="Courier New"/>
                  <a:cs typeface="Courier New"/>
                </a:rPr>
                <a:t>110</a:t>
              </a:r>
            </a:p>
          </p:txBody>
        </p:sp>
      </p:grpSp>
      <p:sp>
        <p:nvSpPr>
          <p:cNvPr id="27" name="TextBox 13"/>
          <p:cNvSpPr txBox="1">
            <a:spLocks noChangeArrowheads="1"/>
          </p:cNvSpPr>
          <p:nvPr/>
        </p:nvSpPr>
        <p:spPr bwMode="auto">
          <a:xfrm>
            <a:off x="426792" y="5750445"/>
            <a:ext cx="41452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i="0">
                <a:latin typeface="Arial"/>
                <a:cs typeface="Arial"/>
              </a:rPr>
              <a:t>b)  Data send = </a:t>
            </a:r>
            <a:r>
              <a:rPr lang="en-US" altLang="en-US" sz="2200" i="0">
                <a:latin typeface="Courier New"/>
                <a:cs typeface="Courier New"/>
              </a:rPr>
              <a:t>101110</a:t>
            </a:r>
            <a:r>
              <a:rPr lang="en-US" altLang="en-US" sz="2200" i="0">
                <a:solidFill>
                  <a:srgbClr val="FF0000"/>
                </a:solidFill>
                <a:latin typeface="Courier New"/>
                <a:cs typeface="Courier New"/>
              </a:rPr>
              <a:t>110</a:t>
            </a: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426792" y="5200116"/>
            <a:ext cx="41452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i="0">
                <a:latin typeface="Arial"/>
                <a:cs typeface="Arial"/>
              </a:rPr>
              <a:t>a)  R = </a:t>
            </a:r>
            <a:r>
              <a:rPr lang="en-US" altLang="en-US" sz="2200" i="0">
                <a:solidFill>
                  <a:srgbClr val="FF0000"/>
                </a:solidFill>
                <a:latin typeface="Courier New"/>
                <a:cs typeface="Courier New"/>
              </a:rPr>
              <a:t>110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8733" y="4710290"/>
            <a:ext cx="12825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0" u="sng">
                <a:latin typeface="Arial"/>
                <a:cs typeface="Arial"/>
              </a:rPr>
              <a:t>Solution</a:t>
            </a:r>
            <a:r>
              <a:rPr lang="en-US" sz="2200" i="0">
                <a:latin typeface="Arial"/>
                <a:cs typeface="Arial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4562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4B7B2EA-8CD7-4D6B-8A7E-A57A69179D7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i="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Exercise</a:t>
            </a: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429614" y="1759833"/>
            <a:ext cx="4636275" cy="2123658"/>
          </a:xfrm>
          <a:prstGeom prst="rect">
            <a:avLst/>
          </a:prstGeom>
          <a:solidFill>
            <a:srgbClr val="1DAFFF">
              <a:alpha val="30000"/>
            </a:srgb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i="0">
                <a:latin typeface="Arial"/>
                <a:cs typeface="Arial"/>
              </a:rPr>
              <a:t>If the data </a:t>
            </a:r>
            <a:r>
              <a:rPr lang="en-US" altLang="en-US" sz="2200" i="0" u="sng">
                <a:solidFill>
                  <a:srgbClr val="FF0000"/>
                </a:solidFill>
                <a:latin typeface="Arial"/>
                <a:cs typeface="Arial"/>
              </a:rPr>
              <a:t>received</a:t>
            </a:r>
            <a:r>
              <a:rPr lang="en-US" altLang="en-US" sz="2200" i="0">
                <a:latin typeface="Arial"/>
                <a:cs typeface="Arial"/>
              </a:rPr>
              <a:t> is </a:t>
            </a:r>
            <a:r>
              <a:rPr lang="en-US" altLang="en-US" sz="2200" i="0">
                <a:latin typeface="Courier New"/>
                <a:cs typeface="Courier New"/>
              </a:rPr>
              <a:t>1011101100</a:t>
            </a:r>
            <a:r>
              <a:rPr lang="en-US" altLang="en-US" sz="2200" i="0">
                <a:latin typeface="Arial"/>
                <a:cs typeface="Arial"/>
              </a:rPr>
              <a:t> and the CRC technique is used with G = </a:t>
            </a:r>
            <a:r>
              <a:rPr lang="en-US" altLang="en-US" sz="2200" i="0">
                <a:latin typeface="Courier New"/>
                <a:cs typeface="Courier New"/>
              </a:rPr>
              <a:t>10100</a:t>
            </a:r>
            <a:r>
              <a:rPr lang="en-US" altLang="en-US" sz="2200" i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200" i="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lphaLcParenR"/>
            </a:pPr>
            <a:r>
              <a:rPr lang="en-US" altLang="en-US" sz="2200" i="0">
                <a:latin typeface="Arial"/>
                <a:cs typeface="Arial"/>
              </a:rPr>
              <a:t>What is the value of CRC?</a:t>
            </a:r>
          </a:p>
          <a:p>
            <a:pPr marL="457200" indent="-45720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lphaLcParenR"/>
            </a:pPr>
            <a:r>
              <a:rPr lang="en-US" altLang="en-US" sz="2200" i="0">
                <a:latin typeface="Arial"/>
                <a:cs typeface="Arial"/>
              </a:rPr>
              <a:t>Is the data error?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472290" y="1888066"/>
            <a:ext cx="3009424" cy="433710"/>
            <a:chOff x="5472290" y="1888066"/>
            <a:chExt cx="3009424" cy="433710"/>
          </a:xfrm>
        </p:grpSpPr>
        <p:sp>
          <p:nvSpPr>
            <p:cNvPr id="9" name="TextBox 8"/>
            <p:cNvSpPr txBox="1"/>
            <p:nvPr/>
          </p:nvSpPr>
          <p:spPr>
            <a:xfrm>
              <a:off x="6604001" y="1890889"/>
              <a:ext cx="18777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101110</a:t>
              </a:r>
              <a:r>
                <a:rPr lang="en-US" sz="2200" i="0">
                  <a:solidFill>
                    <a:srgbClr val="FF0000"/>
                  </a:solidFill>
                  <a:latin typeface="Courier New"/>
                  <a:cs typeface="Courier New"/>
                </a:rPr>
                <a:t>1100</a:t>
              </a:r>
              <a:endParaRPr lang="en-US" sz="2200" i="0">
                <a:latin typeface="Courier New"/>
                <a:cs typeface="Courier New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505222" y="1890888"/>
              <a:ext cx="1862667" cy="409224"/>
              <a:chOff x="3414889" y="2963332"/>
              <a:chExt cx="1862667" cy="409224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3414889" y="2977444"/>
                <a:ext cx="0" cy="3951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 flipV="1">
                <a:off x="3414889" y="2963332"/>
                <a:ext cx="1862667" cy="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2" name="TextBox 11"/>
            <p:cNvSpPr txBox="1"/>
            <p:nvPr/>
          </p:nvSpPr>
          <p:spPr>
            <a:xfrm>
              <a:off x="5472290" y="1888066"/>
              <a:ext cx="10311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10100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15289" y="1433689"/>
            <a:ext cx="1872155" cy="4942721"/>
            <a:chOff x="6615289" y="1433689"/>
            <a:chExt cx="1872155" cy="4942721"/>
          </a:xfrm>
        </p:grpSpPr>
        <p:sp>
          <p:nvSpPr>
            <p:cNvPr id="19" name="TextBox 18"/>
            <p:cNvSpPr txBox="1"/>
            <p:nvPr/>
          </p:nvSpPr>
          <p:spPr>
            <a:xfrm>
              <a:off x="6615289" y="2254956"/>
              <a:ext cx="10311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 u="sng">
                  <a:latin typeface="Courier New"/>
                  <a:cs typeface="Courier New"/>
                </a:rPr>
                <a:t>10100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20466" y="2633134"/>
              <a:ext cx="692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110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75687" y="1433689"/>
              <a:ext cx="12004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100111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17645" y="2912533"/>
              <a:ext cx="692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 u="sng">
                  <a:latin typeface="Courier New"/>
                  <a:cs typeface="Courier New"/>
                </a:rPr>
                <a:t>000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17645" y="3237089"/>
              <a:ext cx="1369799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0">
                  <a:latin typeface="Courier New"/>
                  <a:cs typeface="Courier New"/>
                </a:rPr>
                <a:t>1101</a:t>
              </a:r>
            </a:p>
            <a:p>
              <a:r>
                <a:rPr lang="en-US" sz="2200" i="0" u="sng">
                  <a:latin typeface="Courier New"/>
                  <a:cs typeface="Courier New"/>
                </a:rPr>
                <a:t>0000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11011</a:t>
              </a:r>
            </a:p>
            <a:p>
              <a:r>
                <a:rPr lang="en-US" sz="2200" i="0" u="sng">
                  <a:latin typeface="Courier New"/>
                  <a:cs typeface="Courier New"/>
                </a:rPr>
                <a:t>10100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11110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</a:t>
              </a:r>
              <a:r>
                <a:rPr lang="en-US" sz="2200" i="0" u="sng">
                  <a:latin typeface="Courier New"/>
                  <a:cs typeface="Courier New"/>
                </a:rPr>
                <a:t>10100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 10100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 </a:t>
              </a:r>
              <a:r>
                <a:rPr lang="en-US" sz="2200" i="0" u="sng">
                  <a:latin typeface="Courier New"/>
                  <a:cs typeface="Courier New"/>
                </a:rPr>
                <a:t>10100</a:t>
              </a:r>
            </a:p>
            <a:p>
              <a:r>
                <a:rPr lang="en-US" sz="2200" i="0">
                  <a:latin typeface="Courier New"/>
                  <a:cs typeface="Courier New"/>
                </a:rPr>
                <a:t>   </a:t>
              </a:r>
              <a:r>
                <a:rPr lang="en-US" sz="2200" i="0">
                  <a:solidFill>
                    <a:srgbClr val="FF0000"/>
                  </a:solidFill>
                  <a:latin typeface="Courier New"/>
                  <a:cs typeface="Courier New"/>
                </a:rPr>
                <a:t>0000</a:t>
              </a:r>
            </a:p>
          </p:txBody>
        </p:sp>
      </p:grp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426791" y="5750445"/>
            <a:ext cx="463909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lphaLcParenR" startAt="2"/>
            </a:pPr>
            <a:r>
              <a:rPr lang="en-US" altLang="en-US" sz="2200" i="0">
                <a:latin typeface="Arial"/>
                <a:cs typeface="Arial"/>
              </a:rPr>
              <a:t>Since </a:t>
            </a:r>
            <a:r>
              <a:rPr lang="en-US" altLang="en-US" sz="2200" i="0" u="sng">
                <a:solidFill>
                  <a:srgbClr val="FF0000"/>
                </a:solidFill>
                <a:latin typeface="Arial"/>
                <a:cs typeface="Arial"/>
              </a:rPr>
              <a:t>zero remainder</a:t>
            </a:r>
            <a:r>
              <a:rPr lang="en-US" altLang="en-US" sz="2200" i="0">
                <a:latin typeface="Arial"/>
                <a:cs typeface="Arial"/>
              </a:rPr>
              <a:t>, there is no error to the data received.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426792" y="5200116"/>
            <a:ext cx="41452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i="0">
                <a:latin typeface="Arial"/>
                <a:cs typeface="Arial"/>
              </a:rPr>
              <a:t>a)  CRC = </a:t>
            </a:r>
            <a:r>
              <a:rPr lang="en-US" altLang="en-US" sz="2200" i="0">
                <a:solidFill>
                  <a:srgbClr val="FF0000"/>
                </a:solidFill>
                <a:latin typeface="Courier New"/>
                <a:cs typeface="Courier New"/>
              </a:rPr>
              <a:t>1100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8733" y="4710290"/>
            <a:ext cx="12825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0" u="sng">
                <a:latin typeface="Arial"/>
                <a:cs typeface="Arial"/>
              </a:rPr>
              <a:t>Solution</a:t>
            </a:r>
            <a:r>
              <a:rPr lang="en-US" sz="2200" i="0">
                <a:latin typeface="Arial"/>
                <a:cs typeface="Arial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931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6.3 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6.4</a:t>
            </a:r>
            <a:r>
              <a:rPr lang="en-US" dirty="0">
                <a:latin typeface="Gill Sans MT" charset="0"/>
                <a:cs typeface="+mn-cs"/>
              </a:rPr>
              <a:t> 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23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602909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7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836613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71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Multiple access links, protocols</a:t>
            </a:r>
            <a:endParaRPr lang="en-US" sz="4800" dirty="0">
              <a:latin typeface="Gill Sans MT" charset="0"/>
              <a:cs typeface="+mj-cs"/>
            </a:endParaRP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625" y="1109663"/>
            <a:ext cx="7772400" cy="329247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two types of </a:t>
            </a:r>
            <a:r>
              <a:rPr lang="ja-JP" altLang="en-US">
                <a:latin typeface="Gill Sans MT" charset="0"/>
                <a:cs typeface="+mn-cs"/>
              </a:rPr>
              <a:t>“</a:t>
            </a:r>
            <a:r>
              <a:rPr lang="en-US" dirty="0">
                <a:latin typeface="Gill Sans MT" charset="0"/>
                <a:cs typeface="+mn-cs"/>
              </a:rPr>
              <a:t>links</a:t>
            </a:r>
            <a:r>
              <a:rPr lang="ja-JP" altLang="en-US">
                <a:latin typeface="Gill Sans MT" charset="0"/>
                <a:cs typeface="+mn-cs"/>
              </a:rPr>
              <a:t>”</a:t>
            </a:r>
            <a:r>
              <a:rPr lang="en-US" dirty="0">
                <a:latin typeface="Gill Sans MT" charset="0"/>
                <a:cs typeface="+mn-cs"/>
              </a:rPr>
              <a:t>: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point-to-point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PPP for dial-up access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point-to-point link between Ethernet switch, host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broadcast (shared wire or medium)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old-fashioned Ethernet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upstream HFC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802.11 wireless LAN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17415" name="Text Box 5"/>
          <p:cNvSpPr txBox="1">
            <a:spLocks noChangeArrowheads="1"/>
          </p:cNvSpPr>
          <p:nvPr/>
        </p:nvSpPr>
        <p:spPr bwMode="auto">
          <a:xfrm>
            <a:off x="933450" y="5694363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shared wire (e.g.,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cabled Ethernet)</a:t>
            </a:r>
          </a:p>
        </p:txBody>
      </p:sp>
      <p:sp>
        <p:nvSpPr>
          <p:cNvPr id="17416" name="Text Box 6"/>
          <p:cNvSpPr txBox="1">
            <a:spLocks noChangeArrowheads="1"/>
          </p:cNvSpPr>
          <p:nvPr/>
        </p:nvSpPr>
        <p:spPr bwMode="auto">
          <a:xfrm>
            <a:off x="2781300" y="5683250"/>
            <a:ext cx="16906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 (e.g., 802.11 WiFi)</a:t>
            </a:r>
          </a:p>
        </p:txBody>
      </p:sp>
      <p:sp>
        <p:nvSpPr>
          <p:cNvPr id="17417" name="Text Box 7"/>
          <p:cNvSpPr txBox="1">
            <a:spLocks noChangeArrowheads="1"/>
          </p:cNvSpPr>
          <p:nvPr/>
        </p:nvSpPr>
        <p:spPr bwMode="auto">
          <a:xfrm>
            <a:off x="5070475" y="5691188"/>
            <a:ext cx="10112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(satellite) </a:t>
            </a:r>
          </a:p>
        </p:txBody>
      </p:sp>
      <p:sp>
        <p:nvSpPr>
          <p:cNvPr id="17418" name="Text Box 8"/>
          <p:cNvSpPr txBox="1">
            <a:spLocks noChangeArrowheads="1"/>
          </p:cNvSpPr>
          <p:nvPr/>
        </p:nvSpPr>
        <p:spPr bwMode="auto">
          <a:xfrm>
            <a:off x="6543675" y="5700713"/>
            <a:ext cx="197643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humans at a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cocktail party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(shared air, acoustical)</a:t>
            </a:r>
          </a:p>
        </p:txBody>
      </p:sp>
      <p:sp>
        <p:nvSpPr>
          <p:cNvPr id="17419" name="Line 173"/>
          <p:cNvSpPr>
            <a:spLocks noChangeShapeType="1"/>
          </p:cNvSpPr>
          <p:nvPr/>
        </p:nvSpPr>
        <p:spPr bwMode="auto">
          <a:xfrm flipH="1">
            <a:off x="1544638" y="4522788"/>
            <a:ext cx="466725" cy="890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20" name="Line 174"/>
          <p:cNvSpPr>
            <a:spLocks noChangeShapeType="1"/>
          </p:cNvSpPr>
          <p:nvPr/>
        </p:nvSpPr>
        <p:spPr bwMode="auto">
          <a:xfrm>
            <a:off x="1527175" y="4994275"/>
            <a:ext cx="2428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21" name="Line 175"/>
          <p:cNvSpPr>
            <a:spLocks noChangeShapeType="1"/>
          </p:cNvSpPr>
          <p:nvPr/>
        </p:nvSpPr>
        <p:spPr bwMode="auto">
          <a:xfrm>
            <a:off x="1392238" y="5330825"/>
            <a:ext cx="1905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22" name="Line 176"/>
          <p:cNvSpPr>
            <a:spLocks noChangeShapeType="1"/>
          </p:cNvSpPr>
          <p:nvPr/>
        </p:nvSpPr>
        <p:spPr bwMode="auto">
          <a:xfrm flipV="1">
            <a:off x="1836738" y="4854575"/>
            <a:ext cx="1778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2718" name="Group 382"/>
          <p:cNvGrpSpPr>
            <a:grpSpLocks/>
          </p:cNvGrpSpPr>
          <p:nvPr/>
        </p:nvGrpSpPr>
        <p:grpSpPr bwMode="auto">
          <a:xfrm>
            <a:off x="4808538" y="5362575"/>
            <a:ext cx="288925" cy="220663"/>
            <a:chOff x="2274" y="2821"/>
            <a:chExt cx="215" cy="238"/>
          </a:xfrm>
        </p:grpSpPr>
        <p:sp>
          <p:nvSpPr>
            <p:cNvPr id="72903" name="Freeform 383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4" name="Line 384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5" name="Freeform 385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6" name="Line 386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7" name="Freeform 387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8" name="Line 388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9" name="Freeform 389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0" name="Freeform 390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1" name="Rectangle 391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2" name="Freeform 392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3" name="Line 393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4" name="Line 394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5" name="Line 395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6" name="Freeform 396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19" name="Group 398"/>
          <p:cNvGrpSpPr>
            <a:grpSpLocks/>
          </p:cNvGrpSpPr>
          <p:nvPr/>
        </p:nvGrpSpPr>
        <p:grpSpPr bwMode="auto">
          <a:xfrm>
            <a:off x="5314950" y="5343525"/>
            <a:ext cx="223838" cy="254000"/>
            <a:chOff x="2274" y="2821"/>
            <a:chExt cx="215" cy="238"/>
          </a:xfrm>
        </p:grpSpPr>
        <p:sp>
          <p:nvSpPr>
            <p:cNvPr id="72889" name="Freeform 399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0" name="Line 400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1" name="Freeform 401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2" name="Line 402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3" name="Freeform 403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4" name="Line 404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5" name="Freeform 405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6" name="Freeform 406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7" name="Rectangle 407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8" name="Freeform 408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9" name="Line 409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0" name="Line 410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1" name="Line 411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2" name="Freeform 412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20" name="Group 413"/>
          <p:cNvGrpSpPr>
            <a:grpSpLocks/>
          </p:cNvGrpSpPr>
          <p:nvPr/>
        </p:nvGrpSpPr>
        <p:grpSpPr bwMode="auto">
          <a:xfrm flipH="1">
            <a:off x="5694363" y="5372100"/>
            <a:ext cx="298450" cy="211138"/>
            <a:chOff x="2274" y="2821"/>
            <a:chExt cx="215" cy="238"/>
          </a:xfrm>
        </p:grpSpPr>
        <p:sp>
          <p:nvSpPr>
            <p:cNvPr id="72875" name="Freeform 414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76" name="Line 415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77" name="Freeform 416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78" name="Line 417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79" name="Freeform 418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0" name="Line 419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1" name="Freeform 420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2" name="Freeform 421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3" name="Rectangle 422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4" name="Freeform 423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5" name="Line 424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6" name="Line 425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7" name="Line 426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8" name="Freeform 427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72721" name="Picture 429" descr="MMj03957750000[1]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4649788"/>
            <a:ext cx="561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2" name="Picture 432" descr="cocktai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4568825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8" name="Line 434"/>
          <p:cNvSpPr>
            <a:spLocks noChangeShapeType="1"/>
          </p:cNvSpPr>
          <p:nvPr/>
        </p:nvSpPr>
        <p:spPr bwMode="auto">
          <a:xfrm>
            <a:off x="1708150" y="4627563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29" name="Line 435"/>
          <p:cNvSpPr>
            <a:spLocks noChangeShapeType="1"/>
          </p:cNvSpPr>
          <p:nvPr/>
        </p:nvSpPr>
        <p:spPr bwMode="auto">
          <a:xfrm>
            <a:off x="1708150" y="4627563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30" name="Line 436"/>
          <p:cNvSpPr>
            <a:spLocks noChangeShapeType="1"/>
          </p:cNvSpPr>
          <p:nvPr/>
        </p:nvSpPr>
        <p:spPr bwMode="auto">
          <a:xfrm>
            <a:off x="1639888" y="5264150"/>
            <a:ext cx="1905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2726" name="Group 506"/>
          <p:cNvGrpSpPr>
            <a:grpSpLocks/>
          </p:cNvGrpSpPr>
          <p:nvPr/>
        </p:nvGrpSpPr>
        <p:grpSpPr bwMode="auto">
          <a:xfrm flipH="1">
            <a:off x="977900" y="5140325"/>
            <a:ext cx="501650" cy="512763"/>
            <a:chOff x="2839" y="3501"/>
            <a:chExt cx="755" cy="803"/>
          </a:xfrm>
        </p:grpSpPr>
        <p:pic>
          <p:nvPicPr>
            <p:cNvPr id="72873" name="Picture 507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74" name="Freeform 50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72727" name="Group 621"/>
          <p:cNvGrpSpPr>
            <a:grpSpLocks/>
          </p:cNvGrpSpPr>
          <p:nvPr/>
        </p:nvGrpSpPr>
        <p:grpSpPr bwMode="auto">
          <a:xfrm>
            <a:off x="3038475" y="4186238"/>
            <a:ext cx="635000" cy="485775"/>
            <a:chOff x="3061" y="2530"/>
            <a:chExt cx="400" cy="306"/>
          </a:xfrm>
        </p:grpSpPr>
        <p:grpSp>
          <p:nvGrpSpPr>
            <p:cNvPr id="72842" name="Group 494"/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72867" name="Freeform 495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8" name="Freeform 496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9" name="Freeform 497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70" name="Freeform 498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71" name="Freeform 499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72" name="Freeform 500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843" name="Picture 549" descr="laptop_keyboar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44" name="Freeform 550"/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72845" name="Picture 551" descr="screen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46" name="Freeform 552"/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47" name="Freeform 553"/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48" name="Freeform 554"/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49" name="Freeform 555"/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0" name="Freeform 556"/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1" name="Freeform 557"/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2852" name="Group 558"/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72861" name="Freeform 559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2" name="Freeform 560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3" name="Freeform 561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4" name="Freeform 562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5" name="Freeform 563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6" name="Freeform 564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2853" name="Freeform 565"/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4" name="Freeform 566"/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5" name="Freeform 567"/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6" name="Freeform 568"/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7" name="Freeform 569"/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8" name="Freeform 570"/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9" name="Freeform 589"/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60" name="Freeform 590"/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28" name="Group 632"/>
          <p:cNvGrpSpPr>
            <a:grpSpLocks/>
          </p:cNvGrpSpPr>
          <p:nvPr/>
        </p:nvGrpSpPr>
        <p:grpSpPr bwMode="auto">
          <a:xfrm>
            <a:off x="3925888" y="4354513"/>
            <a:ext cx="536575" cy="401637"/>
            <a:chOff x="3328" y="2543"/>
            <a:chExt cx="338" cy="253"/>
          </a:xfrm>
        </p:grpSpPr>
        <p:grpSp>
          <p:nvGrpSpPr>
            <p:cNvPr id="72815" name="Group 487"/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72836" name="Freeform 48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7" name="Freeform 48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8" name="Freeform 49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9" name="Freeform 49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40" name="Freeform 49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41" name="Freeform 49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816" name="Picture 571" descr="laptop_keyboar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17" name="Freeform 572"/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72818" name="Picture 573" descr="screen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19" name="Freeform 574"/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0" name="Freeform 575"/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1" name="Freeform 576"/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2" name="Freeform 577"/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3" name="Freeform 578"/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4" name="Freeform 579"/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2825" name="Group 580"/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72830" name="Freeform 58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1" name="Freeform 58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2" name="Freeform 58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3" name="Freeform 58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4" name="Freeform 58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5" name="Freeform 58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2826" name="Freeform 587"/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7" name="Freeform 588"/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8" name="Freeform 591"/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9" name="Freeform 592"/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29" name="Group 631"/>
          <p:cNvGrpSpPr>
            <a:grpSpLocks/>
          </p:cNvGrpSpPr>
          <p:nvPr/>
        </p:nvGrpSpPr>
        <p:grpSpPr bwMode="auto">
          <a:xfrm>
            <a:off x="3308350" y="4614863"/>
            <a:ext cx="585788" cy="419100"/>
            <a:chOff x="5096" y="2218"/>
            <a:chExt cx="369" cy="264"/>
          </a:xfrm>
        </p:grpSpPr>
        <p:grpSp>
          <p:nvGrpSpPr>
            <p:cNvPr id="72806" name="Group 622"/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72809" name="Freeform 623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0" name="Freeform 624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1" name="Freeform 625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2" name="Freeform 626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3" name="Freeform 627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4" name="Freeform 628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807" name="Picture 629" descr="access_point_stylized_small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808" name="Picture 630" descr="access_point_stylized_small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730" name="Group 633"/>
          <p:cNvGrpSpPr>
            <a:grpSpLocks/>
          </p:cNvGrpSpPr>
          <p:nvPr/>
        </p:nvGrpSpPr>
        <p:grpSpPr bwMode="auto">
          <a:xfrm>
            <a:off x="3009900" y="5040313"/>
            <a:ext cx="635000" cy="485775"/>
            <a:chOff x="3061" y="2530"/>
            <a:chExt cx="400" cy="306"/>
          </a:xfrm>
        </p:grpSpPr>
        <p:grpSp>
          <p:nvGrpSpPr>
            <p:cNvPr id="72775" name="Group 634"/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72800" name="Freeform 635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1" name="Freeform 636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2" name="Freeform 637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3" name="Freeform 638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4" name="Freeform 639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5" name="Freeform 640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776" name="Picture 641" descr="laptop_keyboar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77" name="Freeform 642"/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72778" name="Picture 643" descr="screen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79" name="Freeform 644"/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0" name="Freeform 645"/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1" name="Freeform 646"/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2" name="Freeform 647"/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3" name="Freeform 648"/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4" name="Freeform 649"/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2785" name="Group 650"/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72794" name="Freeform 65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5" name="Freeform 65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6" name="Freeform 65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7" name="Freeform 65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8" name="Freeform 65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9" name="Freeform 65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2786" name="Freeform 657"/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7" name="Freeform 658"/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8" name="Freeform 659"/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9" name="Freeform 660"/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90" name="Freeform 661"/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91" name="Freeform 662"/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92" name="Freeform 663"/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93" name="Freeform 664"/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31" name="Group 665"/>
          <p:cNvGrpSpPr>
            <a:grpSpLocks/>
          </p:cNvGrpSpPr>
          <p:nvPr/>
        </p:nvGrpSpPr>
        <p:grpSpPr bwMode="auto">
          <a:xfrm>
            <a:off x="3492500" y="5095875"/>
            <a:ext cx="635000" cy="485775"/>
            <a:chOff x="3061" y="2530"/>
            <a:chExt cx="400" cy="306"/>
          </a:xfrm>
        </p:grpSpPr>
        <p:grpSp>
          <p:nvGrpSpPr>
            <p:cNvPr id="72744" name="Group 666"/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72769" name="Freeform 667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0" name="Freeform 668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1" name="Freeform 669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2" name="Freeform 670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3" name="Freeform 671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4" name="Freeform 672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745" name="Picture 673" descr="laptop_keyboar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6" name="Freeform 674"/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72747" name="Picture 675" descr="screen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8" name="Freeform 676"/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49" name="Freeform 677"/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0" name="Freeform 678"/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1" name="Freeform 679"/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2" name="Freeform 680"/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3" name="Freeform 681"/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2754" name="Group 682"/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72763" name="Freeform 68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4" name="Freeform 68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5" name="Freeform 68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6" name="Freeform 68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7" name="Freeform 68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8" name="Freeform 68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2755" name="Freeform 689"/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6" name="Freeform 690"/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7" name="Freeform 691"/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8" name="Freeform 692"/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9" name="Freeform 693"/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60" name="Freeform 694"/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61" name="Freeform 695"/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62" name="Freeform 696"/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32" name="Group 699"/>
          <p:cNvGrpSpPr>
            <a:grpSpLocks/>
          </p:cNvGrpSpPr>
          <p:nvPr/>
        </p:nvGrpSpPr>
        <p:grpSpPr bwMode="auto">
          <a:xfrm flipH="1">
            <a:off x="1131888" y="4695825"/>
            <a:ext cx="501650" cy="512763"/>
            <a:chOff x="2839" y="3501"/>
            <a:chExt cx="755" cy="803"/>
          </a:xfrm>
        </p:grpSpPr>
        <p:pic>
          <p:nvPicPr>
            <p:cNvPr id="72742" name="Picture 700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3" name="Freeform 70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72733" name="Group 702"/>
          <p:cNvGrpSpPr>
            <a:grpSpLocks/>
          </p:cNvGrpSpPr>
          <p:nvPr/>
        </p:nvGrpSpPr>
        <p:grpSpPr bwMode="auto">
          <a:xfrm flipH="1">
            <a:off x="1282700" y="4268788"/>
            <a:ext cx="501650" cy="512762"/>
            <a:chOff x="2839" y="3501"/>
            <a:chExt cx="755" cy="803"/>
          </a:xfrm>
        </p:grpSpPr>
        <p:pic>
          <p:nvPicPr>
            <p:cNvPr id="72740" name="Picture 703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1" name="Freeform 70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72734" name="Group 705"/>
          <p:cNvGrpSpPr>
            <a:grpSpLocks/>
          </p:cNvGrpSpPr>
          <p:nvPr/>
        </p:nvGrpSpPr>
        <p:grpSpPr bwMode="auto">
          <a:xfrm>
            <a:off x="1955800" y="4656138"/>
            <a:ext cx="501650" cy="512762"/>
            <a:chOff x="2839" y="3501"/>
            <a:chExt cx="755" cy="803"/>
          </a:xfrm>
        </p:grpSpPr>
        <p:pic>
          <p:nvPicPr>
            <p:cNvPr id="72738" name="Picture 706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9" name="Freeform 70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72735" name="Group 708"/>
          <p:cNvGrpSpPr>
            <a:grpSpLocks/>
          </p:cNvGrpSpPr>
          <p:nvPr/>
        </p:nvGrpSpPr>
        <p:grpSpPr bwMode="auto">
          <a:xfrm>
            <a:off x="1757363" y="5095875"/>
            <a:ext cx="501650" cy="512763"/>
            <a:chOff x="2839" y="3501"/>
            <a:chExt cx="755" cy="803"/>
          </a:xfrm>
        </p:grpSpPr>
        <p:pic>
          <p:nvPicPr>
            <p:cNvPr id="72736" name="Picture 709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7" name="Freeform 71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24</a:t>
            </a:fld>
            <a:endParaRPr lang="en-US" sz="1200" dirty="0">
              <a:latin typeface="Tahoma" charset="0"/>
            </a:endParaRPr>
          </a:p>
        </p:txBody>
      </p:sp>
      <p:sp>
        <p:nvSpPr>
          <p:cNvPr id="2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559746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9EFAEA2E-E265-4131-895D-F479F49BC1DB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sp>
        <p:nvSpPr>
          <p:cNvPr id="218" name="Rectangle 2"/>
          <p:cNvSpPr txBox="1">
            <a:spLocks noChangeArrowheads="1"/>
          </p:cNvSpPr>
          <p:nvPr/>
        </p:nvSpPr>
        <p:spPr bwMode="auto">
          <a:xfrm>
            <a:off x="936508" y="382992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400" i="0" dirty="0">
                <a:solidFill>
                  <a:schemeClr val="tx2"/>
                </a:solidFill>
                <a:latin typeface="Arial"/>
                <a:ea typeface="ＭＳ Ｐゴシック" pitchFamily="34" charset="-128"/>
                <a:cs typeface="Arial"/>
              </a:rPr>
              <a:t>Broadcast: Various multiple access channels</a:t>
            </a:r>
            <a:r>
              <a:rPr lang="en-US" sz="2400" i="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.</a:t>
            </a:r>
          </a:p>
        </p:txBody>
      </p:sp>
      <p:pic>
        <p:nvPicPr>
          <p:cNvPr id="6" name="Picture 5" descr="Screen Shot 2015-05-12 at 9.38.18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37" y="1082215"/>
            <a:ext cx="6255178" cy="4950262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371600" y="6354288"/>
            <a:ext cx="6847840" cy="45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sz="1800" b="1" i="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i="0" dirty="0">
                <a:latin typeface="Arial"/>
                <a:ea typeface="ＭＳ Ｐゴシック" pitchFamily="34" charset="-128"/>
                <a:cs typeface="Arial"/>
              </a:rPr>
              <a:t>: Broadcast: Various multiple access channels.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800" i="0" dirty="0">
              <a:latin typeface="Arial"/>
              <a:ea typeface="ＭＳ Ｐゴシック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45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9EFAEA2E-E265-4131-895D-F479F49BC1DB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94138" y="1295400"/>
            <a:ext cx="846411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x-none" sz="2600" i="0" kern="0" dirty="0"/>
              <a:t>In LANs, </a:t>
            </a:r>
            <a:r>
              <a:rPr lang="en-US" altLang="x-none" sz="2600" i="0" kern="0" dirty="0" err="1"/>
              <a:t>WiFi</a:t>
            </a:r>
            <a:r>
              <a:rPr lang="en-US" altLang="x-none" sz="2600" i="0" kern="0" dirty="0"/>
              <a:t>, satellite networks (similar to cocktail party)</a:t>
            </a:r>
          </a:p>
          <a:p>
            <a:pPr lvl="1">
              <a:lnSpc>
                <a:spcPct val="90000"/>
              </a:lnSpc>
            </a:pPr>
            <a:r>
              <a:rPr lang="en-US" altLang="x-none" i="0" kern="0" dirty="0"/>
              <a:t>If more than 2 users send message (or talk) @ the same time - </a:t>
            </a:r>
            <a:r>
              <a:rPr lang="en-US" altLang="x-none" i="0" kern="0" dirty="0">
                <a:solidFill>
                  <a:srgbClr val="FF0000"/>
                </a:solidFill>
              </a:rPr>
              <a:t>collision </a:t>
            </a:r>
          </a:p>
          <a:p>
            <a:pPr lvl="1">
              <a:lnSpc>
                <a:spcPct val="90000"/>
              </a:lnSpc>
            </a:pPr>
            <a:r>
              <a:rPr lang="en-US" altLang="x-none" i="0" kern="0" dirty="0"/>
              <a:t>All collided packets </a:t>
            </a:r>
            <a:r>
              <a:rPr lang="en-US" altLang="x-none" u="sng" kern="0" dirty="0"/>
              <a:t>are lost</a:t>
            </a:r>
            <a:r>
              <a:rPr lang="en-US" altLang="x-none" i="0" kern="0" dirty="0"/>
              <a:t> -&gt; </a:t>
            </a:r>
            <a:r>
              <a:rPr lang="en-US" altLang="x-none" kern="0" dirty="0"/>
              <a:t>waste of bandwidth</a:t>
            </a:r>
            <a:endParaRPr lang="en-US" altLang="x-none" sz="2200" kern="0" dirty="0"/>
          </a:p>
          <a:p>
            <a:pPr>
              <a:lnSpc>
                <a:spcPct val="90000"/>
              </a:lnSpc>
            </a:pPr>
            <a:endParaRPr lang="en-US" altLang="x-none" sz="1600" i="0" kern="0" dirty="0"/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600" i="0" dirty="0">
                <a:latin typeface="Arial"/>
                <a:cs typeface="Arial"/>
              </a:rPr>
              <a:t>Thus </a:t>
            </a:r>
            <a:r>
              <a:rPr lang="en-US" sz="2600" i="0" dirty="0">
                <a:solidFill>
                  <a:srgbClr val="FF0000"/>
                </a:solidFill>
                <a:latin typeface="Arial"/>
                <a:cs typeface="Arial"/>
              </a:rPr>
              <a:t>multiple access protocols</a:t>
            </a:r>
            <a:r>
              <a:rPr lang="en-US" sz="2600" i="0" dirty="0">
                <a:latin typeface="Arial"/>
                <a:cs typeface="Arial"/>
              </a:rPr>
              <a:t> are </a:t>
            </a:r>
            <a:r>
              <a:rPr lang="en-US" sz="2600" i="0" dirty="0">
                <a:solidFill>
                  <a:srgbClr val="FF0000"/>
                </a:solidFill>
                <a:latin typeface="Arial"/>
                <a:cs typeface="Arial"/>
              </a:rPr>
              <a:t>distributed algorithm</a:t>
            </a:r>
            <a:r>
              <a:rPr lang="en-US" sz="2600" i="0" dirty="0">
                <a:latin typeface="Arial"/>
                <a:cs typeface="Arial"/>
              </a:rPr>
              <a:t> that determines how nodes </a:t>
            </a:r>
            <a:r>
              <a:rPr lang="en-US" sz="2600" i="0" dirty="0">
                <a:solidFill>
                  <a:srgbClr val="FF0000"/>
                </a:solidFill>
                <a:latin typeface="Arial"/>
                <a:cs typeface="Arial"/>
              </a:rPr>
              <a:t>utilizes shared broadcast channel</a:t>
            </a:r>
            <a:r>
              <a:rPr lang="en-US" sz="2600" i="0" dirty="0">
                <a:latin typeface="Arial"/>
                <a:cs typeface="Arial"/>
              </a:rPr>
              <a:t>, </a:t>
            </a:r>
          </a:p>
          <a:p>
            <a:pPr lvl="1"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i="0" dirty="0">
                <a:latin typeface="Arial"/>
                <a:cs typeface="Arial"/>
              </a:rPr>
              <a:t>i.e., to determine when node can transmit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endParaRPr lang="en-US" sz="1600" i="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600" i="0" dirty="0">
                <a:latin typeface="Arial"/>
                <a:cs typeface="Arial"/>
              </a:rPr>
              <a:t>communication about the </a:t>
            </a:r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channel sharing</a:t>
            </a:r>
            <a:r>
              <a:rPr lang="en-US" sz="2600" i="0" dirty="0">
                <a:latin typeface="Arial"/>
                <a:cs typeface="Arial"/>
              </a:rPr>
              <a:t> must </a:t>
            </a:r>
            <a:r>
              <a:rPr lang="en-US" sz="2600" i="0" dirty="0">
                <a:solidFill>
                  <a:srgbClr val="FF0000"/>
                </a:solidFill>
                <a:latin typeface="Arial"/>
                <a:cs typeface="Arial"/>
              </a:rPr>
              <a:t>use</a:t>
            </a:r>
            <a:r>
              <a:rPr lang="en-US" sz="2600" i="0" dirty="0">
                <a:latin typeface="Arial"/>
                <a:cs typeface="Arial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channel itself</a:t>
            </a:r>
            <a:r>
              <a:rPr lang="en-US" sz="2600" i="0" dirty="0">
                <a:latin typeface="Arial"/>
                <a:cs typeface="Arial"/>
              </a:rPr>
              <a:t>! </a:t>
            </a:r>
          </a:p>
          <a:p>
            <a:pPr lvl="1">
              <a:lnSpc>
                <a:spcPct val="100000"/>
              </a:lnSpc>
              <a:buFont typeface="Wingdings" charset="0"/>
              <a:buChar char="§"/>
              <a:defRPr/>
            </a:pPr>
            <a:r>
              <a:rPr lang="en-US" i="0" dirty="0">
                <a:latin typeface="Arial"/>
                <a:cs typeface="Arial"/>
              </a:rPr>
              <a:t>no </a:t>
            </a:r>
            <a:r>
              <a:rPr lang="en-US" dirty="0">
                <a:latin typeface="Arial"/>
                <a:cs typeface="Arial"/>
              </a:rPr>
              <a:t>out-of-band </a:t>
            </a:r>
            <a:r>
              <a:rPr lang="en-US" i="0" dirty="0">
                <a:latin typeface="Arial"/>
                <a:cs typeface="Arial"/>
              </a:rPr>
              <a:t>channel for coordination</a:t>
            </a:r>
            <a:endParaRPr lang="en-US" altLang="x-none" sz="2200" i="0" kern="0" dirty="0"/>
          </a:p>
          <a:p>
            <a:pPr lvl="1">
              <a:lnSpc>
                <a:spcPct val="90000"/>
              </a:lnSpc>
            </a:pPr>
            <a:endParaRPr lang="en-US" altLang="x-none" sz="2200" i="1" kern="0" dirty="0"/>
          </a:p>
          <a:p>
            <a:pPr>
              <a:lnSpc>
                <a:spcPct val="90000"/>
              </a:lnSpc>
            </a:pPr>
            <a:endParaRPr lang="en-GB" altLang="x-none" sz="2600" i="0" kern="0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47298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Multiple access protocols</a:t>
            </a:r>
          </a:p>
        </p:txBody>
      </p:sp>
    </p:spTree>
    <p:extLst>
      <p:ext uri="{BB962C8B-B14F-4D97-AF65-F5344CB8AC3E}">
        <p14:creationId xmlns:p14="http://schemas.microsoft.com/office/powerpoint/2010/main" val="375253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0414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Multiple access protocols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395413"/>
            <a:ext cx="8396287" cy="4648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single shared broadcast channel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two or more simultaneous transmissions by nodes: interference </a:t>
            </a:r>
          </a:p>
          <a:p>
            <a:pPr lvl="1"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collision</a:t>
            </a:r>
            <a:r>
              <a:rPr lang="en-US" dirty="0">
                <a:latin typeface="Gill Sans MT" charset="0"/>
              </a:rPr>
              <a:t> if node receives two or more signals at the same time</a:t>
            </a:r>
          </a:p>
          <a:p>
            <a:pPr>
              <a:buFont typeface="Wingdings" charset="0"/>
              <a:buNone/>
              <a:defRPr/>
            </a:pPr>
            <a:endParaRPr lang="en-US" sz="2400" i="1" u="sng" dirty="0">
              <a:solidFill>
                <a:srgbClr val="FF0000"/>
              </a:solidFill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multiple access protocol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distributed algorithm that determines how nodes share channel, i.e., determine when node can transmit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communication about channel sharing must use channel itself!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no out-of-band channel for coordination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27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441945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3981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An ideal multiple access protocol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given: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broadcast channel of rate R bps</a:t>
            </a:r>
          </a:p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desiderata: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1. when one node wants to transmit, it can send at rate R.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2. when M nodes want to transmit, each can send at average rate R/M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3. fully decentralized:</a:t>
            </a:r>
          </a:p>
          <a:p>
            <a:pPr lvl="2">
              <a:defRPr/>
            </a:pPr>
            <a:r>
              <a:rPr lang="en-US" sz="2400" dirty="0">
                <a:latin typeface="Gill Sans MT" charset="0"/>
              </a:rPr>
              <a:t>no special node to coordinate transmissions</a:t>
            </a:r>
          </a:p>
          <a:p>
            <a:pPr lvl="2">
              <a:defRPr/>
            </a:pPr>
            <a:r>
              <a:rPr lang="en-US" sz="2400" dirty="0">
                <a:latin typeface="Gill Sans MT" charset="0"/>
              </a:rPr>
              <a:t>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4. simple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28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57284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6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94456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61925"/>
            <a:ext cx="8101013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MAC protocols: taxonomy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82713"/>
            <a:ext cx="77724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three broad classes: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channel partitioning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divide channel into smaller </a:t>
            </a:r>
            <a:r>
              <a:rPr lang="ja-JP" altLang="en-US" sz="2000">
                <a:latin typeface="Gill Sans MT" charset="0"/>
              </a:rPr>
              <a:t>“</a:t>
            </a:r>
            <a:r>
              <a:rPr lang="en-US" sz="2000" dirty="0">
                <a:latin typeface="Gill Sans MT" charset="0"/>
              </a:rPr>
              <a:t>pieces</a:t>
            </a:r>
            <a:r>
              <a:rPr lang="ja-JP" altLang="en-US" sz="2000">
                <a:latin typeface="Gill Sans MT" charset="0"/>
              </a:rPr>
              <a:t>”</a:t>
            </a:r>
            <a:r>
              <a:rPr lang="en-US" sz="2000" dirty="0">
                <a:latin typeface="Gill Sans MT" charset="0"/>
              </a:rPr>
              <a:t> (time slots, frequency, code)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allocate piece to node for exclusive use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random access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channel not divided, allow collisions</a:t>
            </a:r>
          </a:p>
          <a:p>
            <a:pPr lvl="1">
              <a:defRPr/>
            </a:pPr>
            <a:r>
              <a:rPr lang="ja-JP" altLang="en-US" sz="2000">
                <a:latin typeface="Gill Sans MT" charset="0"/>
              </a:rPr>
              <a:t>“</a:t>
            </a:r>
            <a:r>
              <a:rPr lang="en-US" sz="2000" dirty="0">
                <a:latin typeface="Gill Sans MT" charset="0"/>
              </a:rPr>
              <a:t>recover</a:t>
            </a:r>
            <a:r>
              <a:rPr lang="ja-JP" altLang="en-US" sz="2000">
                <a:latin typeface="Gill Sans MT" charset="0"/>
              </a:rPr>
              <a:t>”</a:t>
            </a:r>
            <a:r>
              <a:rPr lang="en-US" sz="2000" dirty="0">
                <a:latin typeface="Gill Sans MT" charset="0"/>
              </a:rPr>
              <a:t> from collisions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r>
              <a:rPr lang="ja-JP" altLang="en-US" i="1">
                <a:solidFill>
                  <a:srgbClr val="CC0000"/>
                </a:solidFill>
                <a:latin typeface="Gill Sans MT" charset="0"/>
                <a:cs typeface="+mn-cs"/>
              </a:rPr>
              <a:t>“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taking turns</a:t>
            </a:r>
            <a:r>
              <a:rPr lang="ja-JP" altLang="en-US" i="1">
                <a:solidFill>
                  <a:srgbClr val="CC0000"/>
                </a:solidFill>
                <a:latin typeface="Gill Sans MT" charset="0"/>
                <a:cs typeface="+mn-cs"/>
              </a:rPr>
              <a:t>”</a:t>
            </a:r>
            <a:endParaRPr lang="en-US" i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nodes take turns, but nodes with more to send can take longer turns</a:t>
            </a:r>
            <a:endParaRPr lang="en-US" dirty="0">
              <a:latin typeface="Gill Sans MT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29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65700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6.1 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latin typeface="Gill Sans MT" charset="0"/>
                <a:cs typeface="+mn-cs"/>
              </a:rPr>
              <a:t> 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latin typeface="Gill Sans MT" charset="0"/>
                <a:cs typeface="+mn-cs"/>
              </a:rPr>
              <a:t> 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6.4</a:t>
            </a:r>
            <a:r>
              <a:rPr lang="en-US" dirty="0">
                <a:latin typeface="Gill Sans MT" charset="0"/>
                <a:cs typeface="+mn-cs"/>
              </a:rPr>
              <a:t> 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147394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3 at 1.00.10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19" y="5565120"/>
            <a:ext cx="4087622" cy="810768"/>
          </a:xfrm>
          <a:prstGeom prst="rect">
            <a:avLst/>
          </a:prstGeom>
        </p:spPr>
      </p:pic>
      <p:pic>
        <p:nvPicPr>
          <p:cNvPr id="23" name="Picture 22" descr="Screen Shot 2015-05-12 at 2.15.13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" y="5605780"/>
            <a:ext cx="2979801" cy="762762"/>
          </a:xfrm>
          <a:prstGeom prst="rect">
            <a:avLst/>
          </a:prstGeom>
        </p:spPr>
      </p:pic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E8A7E06E-B2B5-4F8C-B8C4-1AC3516D7EBF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4458" y="2991352"/>
            <a:ext cx="3421455" cy="2582173"/>
            <a:chOff x="94458" y="3589624"/>
            <a:chExt cx="3421455" cy="2582173"/>
          </a:xfrm>
        </p:grpSpPr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209904" y="3589624"/>
              <a:ext cx="3306009" cy="2582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0" indent="0">
                <a:lnSpc>
                  <a:spcPct val="100000"/>
                </a:lnSpc>
                <a:buFont typeface="Wingdings" pitchFamily="2" charset="2"/>
                <a:buNone/>
              </a:pPr>
              <a:endParaRPr lang="en-US" altLang="en-US" sz="2200" dirty="0">
                <a:latin typeface="Arial"/>
                <a:ea typeface="ＭＳ Ｐゴシック" pitchFamily="34" charset="-128"/>
                <a:cs typeface="Arial"/>
              </a:endParaRPr>
            </a:p>
            <a:p>
              <a:pPr marL="0" indent="0">
                <a:lnSpc>
                  <a:spcPct val="100000"/>
                </a:lnSpc>
                <a:buFont typeface="Wingdings" pitchFamily="2" charset="2"/>
                <a:buNone/>
              </a:pPr>
              <a:endParaRPr lang="en-US" altLang="en-US" sz="2200" dirty="0"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4458" y="4240307"/>
              <a:ext cx="3389972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altLang="en-US" sz="2200" i="0" dirty="0">
                  <a:latin typeface="Arial"/>
                  <a:cs typeface="Arial"/>
                </a:rPr>
                <a:t>divide channel into smaller “</a:t>
              </a:r>
              <a:r>
                <a:rPr lang="en-US" altLang="ja-JP" sz="2200" i="0" dirty="0">
                  <a:latin typeface="Arial"/>
                  <a:cs typeface="Arial"/>
                </a:rPr>
                <a:t>pieces” (time slots, frequency, code)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altLang="en-US" sz="2200" i="0" dirty="0">
                  <a:latin typeface="Arial"/>
                  <a:cs typeface="Arial"/>
                </a:rPr>
                <a:t>allocate piece to node for exclusive use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2364" y="2986308"/>
            <a:ext cx="2510335" cy="2582173"/>
            <a:chOff x="3692364" y="3584580"/>
            <a:chExt cx="2510335" cy="2582173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3795581" y="3584580"/>
              <a:ext cx="2323156" cy="2582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0" indent="0">
                <a:lnSpc>
                  <a:spcPct val="100000"/>
                </a:lnSpc>
                <a:buFont typeface="Wingdings" pitchFamily="2" charset="2"/>
                <a:buNone/>
              </a:pPr>
              <a:endParaRPr lang="en-US" altLang="en-US" sz="2200" dirty="0">
                <a:latin typeface="Arial"/>
                <a:ea typeface="ＭＳ Ｐゴシック" pitchFamily="34" charset="-128"/>
                <a:cs typeface="Arial"/>
              </a:endParaRPr>
            </a:p>
            <a:p>
              <a:pPr marL="0" indent="0">
                <a:lnSpc>
                  <a:spcPct val="100000"/>
                </a:lnSpc>
                <a:buFont typeface="Wingdings" pitchFamily="2" charset="2"/>
                <a:buNone/>
              </a:pPr>
              <a:endParaRPr lang="en-US" altLang="en-US" sz="2200" dirty="0"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692364" y="4222703"/>
              <a:ext cx="2510335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altLang="en-US" sz="2200" i="0" dirty="0">
                  <a:latin typeface="Arial"/>
                  <a:cs typeface="Arial"/>
                </a:rPr>
                <a:t>channel not divided, allow </a:t>
              </a:r>
              <a:r>
                <a:rPr lang="en-US" altLang="en-US" sz="2200" i="0" dirty="0">
                  <a:solidFill>
                    <a:srgbClr val="FF0000"/>
                  </a:solidFill>
                  <a:latin typeface="Arial"/>
                  <a:cs typeface="Arial"/>
                </a:rPr>
                <a:t>collisions</a:t>
              </a:r>
            </a:p>
            <a:p>
              <a:pPr marL="342900" indent="-342900">
                <a:buFont typeface="Arial"/>
                <a:buChar char="•"/>
              </a:pPr>
              <a:r>
                <a:rPr lang="ja-JP" altLang="en-US" sz="2200" i="0" dirty="0">
                  <a:latin typeface="Arial"/>
                  <a:cs typeface="Arial"/>
                </a:rPr>
                <a:t>“</a:t>
              </a:r>
              <a:r>
                <a:rPr lang="en-US" altLang="ja-JP" sz="2200" i="0" dirty="0">
                  <a:latin typeface="Arial"/>
                  <a:cs typeface="Arial"/>
                </a:rPr>
                <a:t>recover</a:t>
              </a:r>
              <a:r>
                <a:rPr lang="ja-JP" altLang="en-US" sz="2200" i="0" dirty="0">
                  <a:latin typeface="Arial"/>
                  <a:cs typeface="Arial"/>
                </a:rPr>
                <a:t>”</a:t>
              </a:r>
              <a:r>
                <a:rPr lang="en-US" altLang="ja-JP" sz="2200" i="0" dirty="0">
                  <a:latin typeface="Arial"/>
                  <a:cs typeface="Arial"/>
                </a:rPr>
                <a:t> from collisions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95194" y="2970767"/>
            <a:ext cx="2733361" cy="2582173"/>
            <a:chOff x="6295194" y="3569039"/>
            <a:chExt cx="2733361" cy="2582173"/>
          </a:xfrm>
        </p:grpSpPr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6393381" y="3569039"/>
              <a:ext cx="2569576" cy="2582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0" indent="0">
                <a:lnSpc>
                  <a:spcPct val="100000"/>
                </a:lnSpc>
                <a:buFont typeface="Wingdings" pitchFamily="2" charset="2"/>
                <a:buNone/>
              </a:pPr>
              <a:endParaRPr lang="en-US" altLang="en-US" sz="2200" dirty="0">
                <a:latin typeface="Arial"/>
                <a:ea typeface="ＭＳ Ｐゴシック" pitchFamily="34" charset="-128"/>
                <a:cs typeface="Arial"/>
              </a:endParaRPr>
            </a:p>
            <a:p>
              <a:pPr marL="0" indent="0">
                <a:lnSpc>
                  <a:spcPct val="100000"/>
                </a:lnSpc>
                <a:buFont typeface="Wingdings" pitchFamily="2" charset="2"/>
                <a:buNone/>
              </a:pPr>
              <a:endParaRPr lang="en-US" altLang="en-US" sz="2200" dirty="0"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95194" y="4222702"/>
              <a:ext cx="2733361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altLang="en-US" sz="2200" i="0" dirty="0">
                  <a:latin typeface="Arial"/>
                  <a:cs typeface="Arial"/>
                </a:rPr>
                <a:t>nodes take turns, but nodes with more to send can take </a:t>
              </a:r>
              <a:r>
                <a:rPr lang="en-US" altLang="en-US" sz="2200" i="0" dirty="0">
                  <a:solidFill>
                    <a:srgbClr val="FF0000"/>
                  </a:solidFill>
                  <a:latin typeface="Arial"/>
                  <a:cs typeface="Arial"/>
                </a:rPr>
                <a:t>longer turns</a:t>
              </a:r>
            </a:p>
          </p:txBody>
        </p:sp>
      </p:grpSp>
      <p:graphicFrame>
        <p:nvGraphicFramePr>
          <p:cNvPr id="13" name="Diagram 12"/>
          <p:cNvGraphicFramePr/>
          <p:nvPr/>
        </p:nvGraphicFramePr>
        <p:xfrm>
          <a:off x="556249" y="818713"/>
          <a:ext cx="8049869" cy="298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" name="Picture 21" descr="Screen Shot 2015-05-12 at 2.04.06 PM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825" y="5571848"/>
            <a:ext cx="1991360" cy="791210"/>
          </a:xfrm>
          <a:prstGeom prst="rect">
            <a:avLst/>
          </a:prstGeom>
        </p:spPr>
      </p:pic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172" y="-3221"/>
            <a:ext cx="8101013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MAC protocols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67490" y="63819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CSMA/CA</a:t>
            </a:r>
          </a:p>
        </p:txBody>
      </p:sp>
    </p:spTree>
    <p:extLst>
      <p:ext uri="{BB962C8B-B14F-4D97-AF65-F5344CB8AC3E}">
        <p14:creationId xmlns:p14="http://schemas.microsoft.com/office/powerpoint/2010/main" val="70516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5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Channel partitioning MAC protocols: TDMA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1379538"/>
            <a:ext cx="7772400" cy="2930525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  <a:cs typeface="+mn-cs"/>
              </a:rPr>
              <a:t>TDMA: time division multiple access</a:t>
            </a:r>
            <a:r>
              <a:rPr lang="en-US" sz="3200" dirty="0">
                <a:latin typeface="Gill Sans MT" charset="0"/>
                <a:cs typeface="+mn-cs"/>
              </a:rPr>
              <a:t> 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access to channel in "rounds" 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each station gets fixed length slot (length = packet transmission time) in each round 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unused slots go idle 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example: 6-station LAN, 1,3,4 have packets to send, slots 2,5,6 idle </a:t>
            </a:r>
            <a:endParaRPr lang="en-US" sz="3200" dirty="0">
              <a:latin typeface="Gill Sans MT" charset="0"/>
              <a:cs typeface="+mn-cs"/>
            </a:endParaRPr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1052513" y="5440363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274763" y="5213350"/>
            <a:ext cx="479425" cy="230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3" name="Rectangle 10"/>
          <p:cNvSpPr>
            <a:spLocks noChangeArrowheads="1"/>
          </p:cNvSpPr>
          <p:nvPr/>
        </p:nvSpPr>
        <p:spPr bwMode="auto">
          <a:xfrm>
            <a:off x="2233613" y="5213350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4" name="Rectangle 11"/>
          <p:cNvSpPr>
            <a:spLocks noChangeArrowheads="1"/>
          </p:cNvSpPr>
          <p:nvPr/>
        </p:nvSpPr>
        <p:spPr bwMode="auto">
          <a:xfrm>
            <a:off x="2708275" y="5213350"/>
            <a:ext cx="479425" cy="230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5" name="Line 13"/>
          <p:cNvSpPr>
            <a:spLocks noChangeShapeType="1"/>
          </p:cNvSpPr>
          <p:nvPr/>
        </p:nvSpPr>
        <p:spPr bwMode="auto">
          <a:xfrm>
            <a:off x="1276350" y="5100638"/>
            <a:ext cx="0" cy="338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6" name="Line 16"/>
          <p:cNvSpPr>
            <a:spLocks noChangeShapeType="1"/>
          </p:cNvSpPr>
          <p:nvPr/>
        </p:nvSpPr>
        <p:spPr bwMode="auto">
          <a:xfrm>
            <a:off x="4141788" y="5103813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7" name="Text Box 23"/>
          <p:cNvSpPr txBox="1">
            <a:spLocks noChangeArrowheads="1"/>
          </p:cNvSpPr>
          <p:nvPr/>
        </p:nvSpPr>
        <p:spPr bwMode="auto">
          <a:xfrm>
            <a:off x="1374775" y="518001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1</a:t>
            </a:r>
          </a:p>
        </p:txBody>
      </p:sp>
      <p:sp>
        <p:nvSpPr>
          <p:cNvPr id="21518" name="Text Box 24"/>
          <p:cNvSpPr txBox="1">
            <a:spLocks noChangeArrowheads="1"/>
          </p:cNvSpPr>
          <p:nvPr/>
        </p:nvSpPr>
        <p:spPr bwMode="auto">
          <a:xfrm>
            <a:off x="2320925" y="51657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3</a:t>
            </a:r>
          </a:p>
        </p:txBody>
      </p:sp>
      <p:sp>
        <p:nvSpPr>
          <p:cNvPr id="21519" name="Text Box 25"/>
          <p:cNvSpPr txBox="1">
            <a:spLocks noChangeArrowheads="1"/>
          </p:cNvSpPr>
          <p:nvPr/>
        </p:nvSpPr>
        <p:spPr bwMode="auto">
          <a:xfrm>
            <a:off x="2786063" y="51720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4</a:t>
            </a:r>
          </a:p>
        </p:txBody>
      </p:sp>
      <p:sp>
        <p:nvSpPr>
          <p:cNvPr id="21520" name="Rectangle 26"/>
          <p:cNvSpPr>
            <a:spLocks noChangeArrowheads="1"/>
          </p:cNvSpPr>
          <p:nvPr/>
        </p:nvSpPr>
        <p:spPr bwMode="auto">
          <a:xfrm>
            <a:off x="4132263" y="5208588"/>
            <a:ext cx="479425" cy="2301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1" name="Rectangle 27"/>
          <p:cNvSpPr>
            <a:spLocks noChangeArrowheads="1"/>
          </p:cNvSpPr>
          <p:nvPr/>
        </p:nvSpPr>
        <p:spPr bwMode="auto">
          <a:xfrm>
            <a:off x="5091113" y="5208588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2" name="Rectangle 28"/>
          <p:cNvSpPr>
            <a:spLocks noChangeArrowheads="1"/>
          </p:cNvSpPr>
          <p:nvPr/>
        </p:nvSpPr>
        <p:spPr bwMode="auto">
          <a:xfrm>
            <a:off x="5565775" y="5208588"/>
            <a:ext cx="479425" cy="230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3" name="Line 29"/>
          <p:cNvSpPr>
            <a:spLocks noChangeShapeType="1"/>
          </p:cNvSpPr>
          <p:nvPr/>
        </p:nvSpPr>
        <p:spPr bwMode="auto">
          <a:xfrm>
            <a:off x="4133850" y="5095875"/>
            <a:ext cx="0" cy="338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4" name="Text Box 30"/>
          <p:cNvSpPr txBox="1">
            <a:spLocks noChangeArrowheads="1"/>
          </p:cNvSpPr>
          <p:nvPr/>
        </p:nvSpPr>
        <p:spPr bwMode="auto">
          <a:xfrm>
            <a:off x="4232275" y="517525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1</a:t>
            </a:r>
          </a:p>
        </p:txBody>
      </p:sp>
      <p:sp>
        <p:nvSpPr>
          <p:cNvPr id="21525" name="Text Box 31"/>
          <p:cNvSpPr txBox="1">
            <a:spLocks noChangeArrowheads="1"/>
          </p:cNvSpPr>
          <p:nvPr/>
        </p:nvSpPr>
        <p:spPr bwMode="auto">
          <a:xfrm>
            <a:off x="5178425" y="51609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3</a:t>
            </a:r>
          </a:p>
        </p:txBody>
      </p:sp>
      <p:sp>
        <p:nvSpPr>
          <p:cNvPr id="21526" name="Text Box 32"/>
          <p:cNvSpPr txBox="1">
            <a:spLocks noChangeArrowheads="1"/>
          </p:cNvSpPr>
          <p:nvPr/>
        </p:nvSpPr>
        <p:spPr bwMode="auto">
          <a:xfrm>
            <a:off x="5643563" y="516731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4</a:t>
            </a:r>
          </a:p>
        </p:txBody>
      </p:sp>
      <p:sp>
        <p:nvSpPr>
          <p:cNvPr id="21527" name="Line 34"/>
          <p:cNvSpPr>
            <a:spLocks noChangeShapeType="1"/>
          </p:cNvSpPr>
          <p:nvPr/>
        </p:nvSpPr>
        <p:spPr bwMode="auto">
          <a:xfrm>
            <a:off x="17573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8" name="Line 35"/>
          <p:cNvSpPr>
            <a:spLocks noChangeShapeType="1"/>
          </p:cNvSpPr>
          <p:nvPr/>
        </p:nvSpPr>
        <p:spPr bwMode="auto">
          <a:xfrm>
            <a:off x="22336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70986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31861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667125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2" name="Line 39"/>
          <p:cNvSpPr>
            <a:spLocks noChangeShapeType="1"/>
          </p:cNvSpPr>
          <p:nvPr/>
        </p:nvSpPr>
        <p:spPr bwMode="auto">
          <a:xfrm>
            <a:off x="46148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5562600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6510338" y="5195888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60436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6" name="Line 43"/>
          <p:cNvSpPr>
            <a:spLocks noChangeShapeType="1"/>
          </p:cNvSpPr>
          <p:nvPr/>
        </p:nvSpPr>
        <p:spPr bwMode="auto">
          <a:xfrm>
            <a:off x="6991350" y="5110163"/>
            <a:ext cx="0" cy="338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7" name="Line 44"/>
          <p:cNvSpPr>
            <a:spLocks noChangeShapeType="1"/>
          </p:cNvSpPr>
          <p:nvPr/>
        </p:nvSpPr>
        <p:spPr bwMode="auto">
          <a:xfrm>
            <a:off x="50911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320925" y="4581525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  <a:cs typeface="+mn-cs"/>
              </a:rPr>
              <a:t>6-slot</a:t>
            </a:r>
          </a:p>
          <a:p>
            <a:pPr>
              <a:defRPr/>
            </a:pPr>
            <a:r>
              <a:rPr lang="en-US" sz="1600" i="0" dirty="0">
                <a:latin typeface="Arial" charset="0"/>
                <a:cs typeface="+mn-cs"/>
              </a:rPr>
              <a:t>frame</a:t>
            </a:r>
          </a:p>
        </p:txBody>
      </p:sp>
      <p:sp>
        <p:nvSpPr>
          <p:cNvPr id="21539" name="Line 46"/>
          <p:cNvSpPr>
            <a:spLocks noChangeShapeType="1"/>
          </p:cNvSpPr>
          <p:nvPr/>
        </p:nvSpPr>
        <p:spPr bwMode="auto">
          <a:xfrm>
            <a:off x="3132138" y="491807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0" name="Line 47"/>
          <p:cNvSpPr>
            <a:spLocks noChangeShapeType="1"/>
          </p:cNvSpPr>
          <p:nvPr/>
        </p:nvSpPr>
        <p:spPr bwMode="auto">
          <a:xfrm flipH="1">
            <a:off x="1287463" y="491331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1" name="Line 48"/>
          <p:cNvSpPr>
            <a:spLocks noChangeShapeType="1"/>
          </p:cNvSpPr>
          <p:nvPr/>
        </p:nvSpPr>
        <p:spPr bwMode="auto">
          <a:xfrm>
            <a:off x="1266825" y="482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2" name="Line 49"/>
          <p:cNvSpPr>
            <a:spLocks noChangeShapeType="1"/>
          </p:cNvSpPr>
          <p:nvPr/>
        </p:nvSpPr>
        <p:spPr bwMode="auto">
          <a:xfrm>
            <a:off x="4125913" y="48164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3" name="Text Box 51"/>
          <p:cNvSpPr txBox="1">
            <a:spLocks noChangeArrowheads="1"/>
          </p:cNvSpPr>
          <p:nvPr/>
        </p:nvSpPr>
        <p:spPr bwMode="auto">
          <a:xfrm>
            <a:off x="5184775" y="4554538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  <a:cs typeface="+mn-cs"/>
              </a:rPr>
              <a:t>6-slot</a:t>
            </a:r>
          </a:p>
          <a:p>
            <a:pPr>
              <a:defRPr/>
            </a:pPr>
            <a:r>
              <a:rPr lang="en-US" sz="1600" i="0" dirty="0">
                <a:latin typeface="Arial" charset="0"/>
                <a:cs typeface="+mn-cs"/>
              </a:rPr>
              <a:t>frame</a:t>
            </a:r>
          </a:p>
        </p:txBody>
      </p:sp>
      <p:sp>
        <p:nvSpPr>
          <p:cNvPr id="21544" name="Line 52"/>
          <p:cNvSpPr>
            <a:spLocks noChangeShapeType="1"/>
          </p:cNvSpPr>
          <p:nvPr/>
        </p:nvSpPr>
        <p:spPr bwMode="auto">
          <a:xfrm>
            <a:off x="5995988" y="492442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5" name="Line 53"/>
          <p:cNvSpPr>
            <a:spLocks noChangeShapeType="1"/>
          </p:cNvSpPr>
          <p:nvPr/>
        </p:nvSpPr>
        <p:spPr bwMode="auto">
          <a:xfrm flipH="1">
            <a:off x="4151313" y="491966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6" name="Line 55"/>
          <p:cNvSpPr>
            <a:spLocks noChangeShapeType="1"/>
          </p:cNvSpPr>
          <p:nvPr/>
        </p:nvSpPr>
        <p:spPr bwMode="auto">
          <a:xfrm>
            <a:off x="6989763" y="4789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31</a:t>
            </a:fld>
            <a:endParaRPr lang="en-US" sz="1200" dirty="0">
              <a:latin typeface="Tahoma" charset="0"/>
            </a:endParaRPr>
          </a:p>
        </p:txBody>
      </p:sp>
      <p:sp>
        <p:nvSpPr>
          <p:cNvPr id="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77598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1370013"/>
            <a:ext cx="822325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FDMA: frequency division multiple access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channel spectrum divided into frequency bands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each station assigned fixed frequency band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unused transmission time in frequency bands go idle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example: 6-station LAN, 1,3,4 have packet to send, frequency bands 2,5,6 idle </a:t>
            </a: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4627563" y="4138613"/>
            <a:ext cx="627062" cy="22510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 flipV="1">
            <a:off x="4625975" y="5243513"/>
            <a:ext cx="6223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5" name="Line 6"/>
          <p:cNvSpPr>
            <a:spLocks noChangeShapeType="1"/>
          </p:cNvSpPr>
          <p:nvPr/>
        </p:nvSpPr>
        <p:spPr bwMode="auto">
          <a:xfrm flipV="1">
            <a:off x="4621213" y="5635625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 flipV="1">
            <a:off x="4625975" y="6021388"/>
            <a:ext cx="6270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 flipV="1">
            <a:off x="4621213" y="4857750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V="1">
            <a:off x="4625975" y="4471988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5346700" y="44116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55" name="Freeform 12"/>
          <p:cNvSpPr>
            <a:spLocks/>
          </p:cNvSpPr>
          <p:nvPr/>
        </p:nvSpPr>
        <p:spPr bwMode="auto">
          <a:xfrm>
            <a:off x="5494338" y="4292600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chemeClr val="accent2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5394325" y="4814888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42" name="Line 15"/>
          <p:cNvSpPr>
            <a:spLocks noChangeShapeType="1"/>
          </p:cNvSpPr>
          <p:nvPr/>
        </p:nvSpPr>
        <p:spPr bwMode="auto">
          <a:xfrm>
            <a:off x="5394325" y="5213350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58" name="Freeform 16"/>
          <p:cNvSpPr>
            <a:spLocks/>
          </p:cNvSpPr>
          <p:nvPr/>
        </p:nvSpPr>
        <p:spPr bwMode="auto">
          <a:xfrm>
            <a:off x="5541963" y="5094288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2959" name="Group 17"/>
          <p:cNvGrpSpPr>
            <a:grpSpLocks/>
          </p:cNvGrpSpPr>
          <p:nvPr/>
        </p:nvGrpSpPr>
        <p:grpSpPr bwMode="auto">
          <a:xfrm>
            <a:off x="5411788" y="5499100"/>
            <a:ext cx="2228850" cy="119063"/>
            <a:chOff x="1884" y="2826"/>
            <a:chExt cx="1404" cy="75"/>
          </a:xfrm>
        </p:grpSpPr>
        <p:sp>
          <p:nvSpPr>
            <p:cNvPr id="22561" name="Line 18"/>
            <p:cNvSpPr>
              <a:spLocks noChangeShapeType="1"/>
            </p:cNvSpPr>
            <p:nvPr/>
          </p:nvSpPr>
          <p:spPr bwMode="auto">
            <a:xfrm>
              <a:off x="1884" y="2901"/>
              <a:ext cx="14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977" name="Freeform 19"/>
            <p:cNvSpPr>
              <a:spLocks/>
            </p:cNvSpPr>
            <p:nvPr/>
          </p:nvSpPr>
          <p:spPr bwMode="auto">
            <a:xfrm>
              <a:off x="1977" y="2826"/>
              <a:ext cx="1089" cy="72"/>
            </a:xfrm>
            <a:custGeom>
              <a:avLst/>
              <a:gdLst>
                <a:gd name="T0" fmla="*/ 0 w 1089"/>
                <a:gd name="T1" fmla="*/ 72 h 72"/>
                <a:gd name="T2" fmla="*/ 0 w 1089"/>
                <a:gd name="T3" fmla="*/ 3 h 72"/>
                <a:gd name="T4" fmla="*/ 1089 w 1089"/>
                <a:gd name="T5" fmla="*/ 0 h 72"/>
                <a:gd name="T6" fmla="*/ 1089 w 1089"/>
                <a:gd name="T7" fmla="*/ 72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00CC66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2545" name="Line 20"/>
          <p:cNvSpPr>
            <a:spLocks noChangeShapeType="1"/>
          </p:cNvSpPr>
          <p:nvPr/>
        </p:nvSpPr>
        <p:spPr bwMode="auto">
          <a:xfrm>
            <a:off x="5441950" y="60245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47" name="Text Box 22"/>
          <p:cNvSpPr txBox="1">
            <a:spLocks noChangeArrowheads="1"/>
          </p:cNvSpPr>
          <p:nvPr/>
        </p:nvSpPr>
        <p:spPr bwMode="auto">
          <a:xfrm rot="-5400000">
            <a:off x="3423444" y="5018882"/>
            <a:ext cx="187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frequency bands</a:t>
            </a:r>
          </a:p>
        </p:txBody>
      </p:sp>
      <p:sp>
        <p:nvSpPr>
          <p:cNvPr id="22548" name="Text Box 23"/>
          <p:cNvSpPr txBox="1">
            <a:spLocks noChangeArrowheads="1"/>
          </p:cNvSpPr>
          <p:nvPr/>
        </p:nvSpPr>
        <p:spPr bwMode="auto">
          <a:xfrm rot="67766">
            <a:off x="7332663" y="3960813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time</a:t>
            </a:r>
          </a:p>
        </p:txBody>
      </p:sp>
      <p:sp>
        <p:nvSpPr>
          <p:cNvPr id="82964" name="Freeform 54"/>
          <p:cNvSpPr>
            <a:spLocks/>
          </p:cNvSpPr>
          <p:nvPr/>
        </p:nvSpPr>
        <p:spPr bwMode="auto">
          <a:xfrm>
            <a:off x="2032000" y="4348163"/>
            <a:ext cx="595313" cy="1538287"/>
          </a:xfrm>
          <a:custGeom>
            <a:avLst/>
            <a:gdLst>
              <a:gd name="T0" fmla="*/ 2147483647 w 375"/>
              <a:gd name="T1" fmla="*/ 0 h 969"/>
              <a:gd name="T2" fmla="*/ 0 w 375"/>
              <a:gd name="T3" fmla="*/ 2147483647 h 969"/>
              <a:gd name="T4" fmla="*/ 2147483647 w 375"/>
              <a:gd name="T5" fmla="*/ 2147483647 h 969"/>
              <a:gd name="T6" fmla="*/ 2147483647 w 375"/>
              <a:gd name="T7" fmla="*/ 0 h 9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5" h="969">
                <a:moveTo>
                  <a:pt x="375" y="0"/>
                </a:moveTo>
                <a:lnTo>
                  <a:pt x="0" y="485"/>
                </a:lnTo>
                <a:lnTo>
                  <a:pt x="375" y="969"/>
                </a:lnTo>
                <a:lnTo>
                  <a:pt x="375" y="0"/>
                </a:ln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175" cmpd="sng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82965" name="Group 56"/>
          <p:cNvGrpSpPr>
            <a:grpSpLocks/>
          </p:cNvGrpSpPr>
          <p:nvPr/>
        </p:nvGrpSpPr>
        <p:grpSpPr bwMode="auto">
          <a:xfrm>
            <a:off x="293688" y="4986338"/>
            <a:ext cx="1666875" cy="314325"/>
            <a:chOff x="1614" y="1494"/>
            <a:chExt cx="1050" cy="198"/>
          </a:xfrm>
        </p:grpSpPr>
        <p:sp>
          <p:nvSpPr>
            <p:cNvPr id="22557" name="Rectangle 57"/>
            <p:cNvSpPr>
              <a:spLocks noChangeArrowheads="1"/>
            </p:cNvSpPr>
            <p:nvPr/>
          </p:nvSpPr>
          <p:spPr bwMode="auto">
            <a:xfrm>
              <a:off x="2358" y="1500"/>
              <a:ext cx="168" cy="1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35610" name="Freeform 58"/>
            <p:cNvSpPr>
              <a:spLocks/>
            </p:cNvSpPr>
            <p:nvPr/>
          </p:nvSpPr>
          <p:spPr bwMode="auto">
            <a:xfrm>
              <a:off x="1614" y="1494"/>
              <a:ext cx="896" cy="198"/>
            </a:xfrm>
            <a:custGeom>
              <a:avLst/>
              <a:gdLst>
                <a:gd name="T0" fmla="*/ 18 w 896"/>
                <a:gd name="T1" fmla="*/ 0 h 198"/>
                <a:gd name="T2" fmla="*/ 0 w 896"/>
                <a:gd name="T3" fmla="*/ 96 h 198"/>
                <a:gd name="T4" fmla="*/ 18 w 896"/>
                <a:gd name="T5" fmla="*/ 198 h 198"/>
                <a:gd name="T6" fmla="*/ 774 w 896"/>
                <a:gd name="T7" fmla="*/ 198 h 198"/>
                <a:gd name="T8" fmla="*/ 750 w 896"/>
                <a:gd name="T9" fmla="*/ 90 h 198"/>
                <a:gd name="T10" fmla="*/ 774 w 896"/>
                <a:gd name="T11" fmla="*/ 0 h 198"/>
                <a:gd name="T12" fmla="*/ 18 w 896"/>
                <a:gd name="T13" fmla="*/ 0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6" h="198">
                  <a:moveTo>
                    <a:pt x="18" y="0"/>
                  </a:moveTo>
                  <a:lnTo>
                    <a:pt x="0" y="96"/>
                  </a:lnTo>
                  <a:lnTo>
                    <a:pt x="18" y="198"/>
                  </a:lnTo>
                  <a:lnTo>
                    <a:pt x="774" y="198"/>
                  </a:lnTo>
                  <a:cubicBezTo>
                    <a:pt x="896" y="180"/>
                    <a:pt x="750" y="123"/>
                    <a:pt x="750" y="90"/>
                  </a:cubicBezTo>
                  <a:cubicBezTo>
                    <a:pt x="750" y="57"/>
                    <a:pt x="896" y="15"/>
                    <a:pt x="774" y="0"/>
                  </a:cubicBezTo>
                  <a:lnTo>
                    <a:pt x="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2559" name="Oval 59"/>
            <p:cNvSpPr>
              <a:spLocks noChangeArrowheads="1"/>
            </p:cNvSpPr>
            <p:nvPr/>
          </p:nvSpPr>
          <p:spPr bwMode="auto">
            <a:xfrm>
              <a:off x="2502" y="1506"/>
              <a:ext cx="62" cy="1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2560" name="Line 60"/>
            <p:cNvSpPr>
              <a:spLocks noChangeShapeType="1"/>
            </p:cNvSpPr>
            <p:nvPr/>
          </p:nvSpPr>
          <p:spPr bwMode="auto">
            <a:xfrm>
              <a:off x="2526" y="1584"/>
              <a:ext cx="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82966" name="Freeform 65"/>
          <p:cNvSpPr>
            <a:spLocks/>
          </p:cNvSpPr>
          <p:nvPr/>
        </p:nvSpPr>
        <p:spPr bwMode="auto">
          <a:xfrm>
            <a:off x="2803525" y="5040313"/>
            <a:ext cx="892175" cy="173037"/>
          </a:xfrm>
          <a:custGeom>
            <a:avLst/>
            <a:gdLst>
              <a:gd name="T0" fmla="*/ 2147483647 w 562"/>
              <a:gd name="T1" fmla="*/ 2147483647 h 266"/>
              <a:gd name="T2" fmla="*/ 2147483647 w 562"/>
              <a:gd name="T3" fmla="*/ 2147483647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2147483647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967" name="Freeform 66"/>
          <p:cNvSpPr>
            <a:spLocks/>
          </p:cNvSpPr>
          <p:nvPr/>
        </p:nvSpPr>
        <p:spPr bwMode="auto">
          <a:xfrm>
            <a:off x="2846388" y="4270375"/>
            <a:ext cx="427037" cy="219075"/>
          </a:xfrm>
          <a:custGeom>
            <a:avLst/>
            <a:gdLst>
              <a:gd name="T0" fmla="*/ 2147483647 w 562"/>
              <a:gd name="T1" fmla="*/ 2147483647 h 266"/>
              <a:gd name="T2" fmla="*/ 2147483647 w 562"/>
              <a:gd name="T3" fmla="*/ 2147483647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2147483647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968" name="Freeform 68"/>
          <p:cNvSpPr>
            <a:spLocks/>
          </p:cNvSpPr>
          <p:nvPr/>
        </p:nvSpPr>
        <p:spPr bwMode="auto">
          <a:xfrm>
            <a:off x="2755900" y="6069013"/>
            <a:ext cx="989013" cy="185737"/>
          </a:xfrm>
          <a:custGeom>
            <a:avLst/>
            <a:gdLst>
              <a:gd name="T0" fmla="*/ 2147483647 w 623"/>
              <a:gd name="T1" fmla="*/ 2147483647 h 117"/>
              <a:gd name="T2" fmla="*/ 2147483647 w 623"/>
              <a:gd name="T3" fmla="*/ 2147483647 h 117"/>
              <a:gd name="T4" fmla="*/ 2147483647 w 623"/>
              <a:gd name="T5" fmla="*/ 2147483647 h 117"/>
              <a:gd name="T6" fmla="*/ 2147483647 w 623"/>
              <a:gd name="T7" fmla="*/ 0 h 117"/>
              <a:gd name="T8" fmla="*/ 2147483647 w 623"/>
              <a:gd name="T9" fmla="*/ 2147483647 h 117"/>
              <a:gd name="T10" fmla="*/ 2147483647 w 623"/>
              <a:gd name="T11" fmla="*/ 2147483647 h 1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23" h="117">
                <a:moveTo>
                  <a:pt x="20" y="113"/>
                </a:moveTo>
                <a:cubicBezTo>
                  <a:pt x="44" y="68"/>
                  <a:pt x="0" y="1"/>
                  <a:pt x="114" y="2"/>
                </a:cubicBezTo>
                <a:cubicBezTo>
                  <a:pt x="233" y="1"/>
                  <a:pt x="144" y="114"/>
                  <a:pt x="256" y="114"/>
                </a:cubicBezTo>
                <a:cubicBezTo>
                  <a:pt x="368" y="114"/>
                  <a:pt x="288" y="0"/>
                  <a:pt x="394" y="0"/>
                </a:cubicBezTo>
                <a:cubicBezTo>
                  <a:pt x="500" y="0"/>
                  <a:pt x="421" y="117"/>
                  <a:pt x="522" y="116"/>
                </a:cubicBezTo>
                <a:cubicBezTo>
                  <a:pt x="623" y="115"/>
                  <a:pt x="570" y="64"/>
                  <a:pt x="616" y="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2554" name="Text Box 69"/>
          <p:cNvSpPr txBox="1">
            <a:spLocks noChangeArrowheads="1"/>
          </p:cNvSpPr>
          <p:nvPr/>
        </p:nvSpPr>
        <p:spPr bwMode="auto">
          <a:xfrm>
            <a:off x="442913" y="5699125"/>
            <a:ext cx="128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FDM cable</a:t>
            </a:r>
          </a:p>
        </p:txBody>
      </p:sp>
      <p:pic>
        <p:nvPicPr>
          <p:cNvPr id="82970" name="Picture 73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6" name="Rectangle 74"/>
          <p:cNvSpPr>
            <a:spLocks noGrp="1" noChangeArrowheads="1"/>
          </p:cNvSpPr>
          <p:nvPr>
            <p:ph type="title"/>
          </p:nvPr>
        </p:nvSpPr>
        <p:spPr>
          <a:xfrm>
            <a:off x="230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Channel partitioning MAC protocols: FDMA</a:t>
            </a:r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32</a:t>
            </a:fld>
            <a:endParaRPr lang="en-US" sz="1200" dirty="0">
              <a:latin typeface="Tahoma" charset="0"/>
            </a:endParaRP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037058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43B53440-1883-4FD2-BAC6-BD583B15113A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1596812"/>
            <a:ext cx="8256270" cy="4667353"/>
          </a:xfrm>
        </p:spPr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  <a:defRPr/>
            </a:pPr>
            <a:r>
              <a:rPr lang="en-US" sz="2200" dirty="0">
                <a:solidFill>
                  <a:srgbClr val="CC0000"/>
                </a:solidFill>
                <a:latin typeface="Arial"/>
                <a:cs typeface="Arial"/>
              </a:rPr>
              <a:t>CDMA: Code Division Multiple Access </a:t>
            </a:r>
          </a:p>
          <a:p>
            <a:pPr>
              <a:lnSpc>
                <a:spcPct val="100000"/>
              </a:lnSpc>
              <a:buFont typeface="Wingdings" charset="0"/>
              <a:buNone/>
              <a:defRPr/>
            </a:pPr>
            <a:endParaRPr lang="en-US" sz="2200" dirty="0">
              <a:solidFill>
                <a:srgbClr val="CC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Assigns a different </a:t>
            </a:r>
            <a:r>
              <a:rPr lang="en-US" sz="2200" i="1" u="sng" dirty="0">
                <a:latin typeface="Arial"/>
                <a:cs typeface="Arial"/>
              </a:rPr>
              <a:t>code</a:t>
            </a:r>
            <a:r>
              <a:rPr lang="en-US" sz="2200" dirty="0">
                <a:latin typeface="Arial"/>
                <a:cs typeface="Arial"/>
              </a:rPr>
              <a:t> to each node;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Each node uses its unique code to encode the data bits it sends;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If the code chosen carefully, different nodes can transmit simultaneously; 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CDMA has been used in military for some time;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now has widespread civilian use, particularly in cellular telephony (wireless channel)</a:t>
            </a:r>
          </a:p>
          <a:p>
            <a:pPr lvl="1"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… more on Chapter 7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endParaRPr lang="en-US" sz="2200" dirty="0">
              <a:latin typeface="Arial"/>
              <a:cs typeface="Arial"/>
            </a:endParaRP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 bwMode="auto">
          <a:xfrm>
            <a:off x="2499360" y="140786"/>
            <a:ext cx="6644640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i="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(a) Channel Partitioning Protocols</a:t>
            </a:r>
            <a:endParaRPr lang="en-US" sz="2800" i="0" dirty="0">
              <a:solidFill>
                <a:schemeClr val="bg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Channel partitioning MAC protocols: CDMA</a:t>
            </a:r>
            <a:endParaRPr lang="en-US" dirty="0">
              <a:latin typeface="Gill Sans MT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327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Random access protocols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44638"/>
            <a:ext cx="7772400" cy="4648200"/>
          </a:xfrm>
        </p:spPr>
        <p:txBody>
          <a:bodyPr/>
          <a:lstStyle/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when node has packet to send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transmit at full channel data rate R.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no </a:t>
            </a:r>
            <a:r>
              <a:rPr lang="en-US" i="1" dirty="0">
                <a:latin typeface="Gill Sans MT" charset="0"/>
              </a:rPr>
              <a:t>a priori</a:t>
            </a:r>
            <a:r>
              <a:rPr lang="en-US" dirty="0">
                <a:latin typeface="Gill Sans MT" charset="0"/>
              </a:rPr>
              <a:t> coordination among nodes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two or more transmitting nodes </a:t>
            </a:r>
            <a:r>
              <a:rPr lang="en-US" dirty="0"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 dirty="0">
                <a:latin typeface="Gill Sans MT" charset="0"/>
                <a:cs typeface="+mn-cs"/>
              </a:rPr>
              <a:t> </a:t>
            </a:r>
            <a:r>
              <a:rPr lang="ja-JP" altLang="en-US">
                <a:latin typeface="Gill Sans MT" charset="0"/>
                <a:cs typeface="+mn-cs"/>
              </a:rPr>
              <a:t>“</a:t>
            </a:r>
            <a:r>
              <a:rPr lang="en-US" dirty="0">
                <a:latin typeface="Gill Sans MT" charset="0"/>
                <a:cs typeface="+mn-cs"/>
              </a:rPr>
              <a:t>collision</a:t>
            </a:r>
            <a:r>
              <a:rPr lang="ja-JP" altLang="en-US">
                <a:latin typeface="Gill Sans MT" charset="0"/>
                <a:cs typeface="+mn-cs"/>
              </a:rPr>
              <a:t>”</a:t>
            </a:r>
            <a:r>
              <a:rPr lang="en-US" dirty="0">
                <a:latin typeface="Gill Sans MT" charset="0"/>
                <a:cs typeface="+mn-cs"/>
              </a:rPr>
              <a:t>,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random access MAC protocol</a:t>
            </a:r>
            <a:r>
              <a:rPr lang="en-US" dirty="0">
                <a:latin typeface="Gill Sans MT" charset="0"/>
                <a:cs typeface="+mn-cs"/>
              </a:rPr>
              <a:t> specifies: 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how to detect collisions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how to recover from collisions (e.g., via delayed retransmissions)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examples of random access MAC protocols: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slotted 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CSMA, CSMA/CD, CSMA/CA</a:t>
            </a:r>
          </a:p>
        </p:txBody>
      </p:sp>
      <p:pic>
        <p:nvPicPr>
          <p:cNvPr id="84997" name="Picture 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1039813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34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39143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081A6735-5135-43CC-A3FF-E9271AD77E6E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pic>
        <p:nvPicPr>
          <p:cNvPr id="14" name="Picture 13" descr="Screen Shot 2015-05-13 at 1.00.10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61" y="3325739"/>
            <a:ext cx="6405831" cy="127057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5469" y="1525327"/>
            <a:ext cx="2639575" cy="1295931"/>
            <a:chOff x="3226822" y="1793922"/>
            <a:chExt cx="2260885" cy="972664"/>
          </a:xfrm>
          <a:solidFill>
            <a:schemeClr val="accent1"/>
          </a:solidFill>
        </p:grpSpPr>
        <p:sp>
          <p:nvSpPr>
            <p:cNvPr id="16" name="Rounded Rectangle 15"/>
            <p:cNvSpPr/>
            <p:nvPr/>
          </p:nvSpPr>
          <p:spPr>
            <a:xfrm>
              <a:off x="3226822" y="1793922"/>
              <a:ext cx="2260885" cy="97266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rgbClr val="00B9FA"/>
              </a:solidFill>
            </a:ln>
          </p:spPr>
          <p:style>
            <a:lnRef idx="1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3255310" y="1822410"/>
              <a:ext cx="2203909" cy="91568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>
                  <a:solidFill>
                    <a:schemeClr val="bg1"/>
                  </a:solidFill>
                  <a:latin typeface="Arial"/>
                  <a:cs typeface="Arial"/>
                </a:rPr>
                <a:t>Random Access Protocols</a:t>
              </a:r>
            </a:p>
          </p:txBody>
        </p:sp>
      </p:grpSp>
      <p:cxnSp>
        <p:nvCxnSpPr>
          <p:cNvPr id="6" name="Straight Connector 5"/>
          <p:cNvCxnSpPr>
            <a:stCxn id="16" idx="2"/>
          </p:cNvCxnSpPr>
          <p:nvPr/>
        </p:nvCxnSpPr>
        <p:spPr bwMode="auto">
          <a:xfrm flipH="1">
            <a:off x="5025256" y="2821258"/>
            <a:ext cx="1" cy="600489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Random access protocols</a:t>
            </a:r>
          </a:p>
        </p:txBody>
      </p:sp>
    </p:spTree>
    <p:extLst>
      <p:ext uri="{BB962C8B-B14F-4D97-AF65-F5344CB8AC3E}">
        <p14:creationId xmlns:p14="http://schemas.microsoft.com/office/powerpoint/2010/main" val="28608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sz="4000" dirty="0">
                <a:latin typeface="Gill Sans MT" charset="0"/>
                <a:cs typeface="+mj-cs"/>
              </a:rPr>
              <a:t>ALOHA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4038" y="1522413"/>
            <a:ext cx="3989387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assumptions: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all frames same size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time divided into equal size slots (time to transmit 1 frame)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nodes start to transmit only slot beginning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nodes are synchronized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if 2 or more nodes transmit in slot, all nodes detect collision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500188"/>
            <a:ext cx="433228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operation: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when node obtains fresh frame, transmits in next slot</a:t>
            </a:r>
          </a:p>
          <a:p>
            <a:pPr lvl="1">
              <a:lnSpc>
                <a:spcPct val="90000"/>
              </a:lnSpc>
              <a:defRPr/>
            </a:pPr>
            <a:r>
              <a:rPr lang="en-US" i="1" dirty="0">
                <a:latin typeface="Gill Sans MT" charset="0"/>
              </a:rPr>
              <a:t>if no collision:</a:t>
            </a:r>
            <a:r>
              <a:rPr lang="en-US" dirty="0">
                <a:latin typeface="Gill Sans MT" charset="0"/>
              </a:rPr>
              <a:t> node can send new frame in next slot</a:t>
            </a:r>
          </a:p>
          <a:p>
            <a:pPr lvl="1">
              <a:lnSpc>
                <a:spcPct val="90000"/>
              </a:lnSpc>
              <a:defRPr/>
            </a:pPr>
            <a:r>
              <a:rPr lang="en-US" i="1" dirty="0">
                <a:latin typeface="Gill Sans MT" charset="0"/>
              </a:rPr>
              <a:t>if collision:</a:t>
            </a:r>
            <a:r>
              <a:rPr lang="en-US" dirty="0">
                <a:latin typeface="Gill Sans MT" charset="0"/>
              </a:rPr>
              <a:t> node retransmits frame in each subsequent slot with prob. p until success</a:t>
            </a:r>
          </a:p>
        </p:txBody>
      </p:sp>
      <p:pic>
        <p:nvPicPr>
          <p:cNvPr id="87046" name="Picture 7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20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36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219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 Shot 2015-05-13 at 12.03.58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74" r="8965" b="19607"/>
          <a:stretch/>
        </p:blipFill>
        <p:spPr>
          <a:xfrm>
            <a:off x="7420154" y="1672168"/>
            <a:ext cx="829126" cy="2694280"/>
          </a:xfrm>
          <a:prstGeom prst="rect">
            <a:avLst/>
          </a:prstGeom>
        </p:spPr>
      </p:pic>
      <p:pic>
        <p:nvPicPr>
          <p:cNvPr id="29" name="Picture 28" descr="Screen Shot 2015-05-13 at 12.03.58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6" r="18226" b="19607"/>
          <a:stretch/>
        </p:blipFill>
        <p:spPr>
          <a:xfrm>
            <a:off x="6580532" y="1672168"/>
            <a:ext cx="839622" cy="2694280"/>
          </a:xfrm>
          <a:prstGeom prst="rect">
            <a:avLst/>
          </a:prstGeom>
        </p:spPr>
      </p:pic>
      <p:pic>
        <p:nvPicPr>
          <p:cNvPr id="27" name="Picture 26" descr="Screen Shot 2015-05-13 at 12.03.58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2" r="53393" b="19607"/>
          <a:stretch/>
        </p:blipFill>
        <p:spPr>
          <a:xfrm>
            <a:off x="3421458" y="1672168"/>
            <a:ext cx="850116" cy="26942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429000" y="2737556"/>
            <a:ext cx="776111" cy="4374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615289" y="1775178"/>
            <a:ext cx="776111" cy="4374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416800" y="3762023"/>
            <a:ext cx="776111" cy="4374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pic>
        <p:nvPicPr>
          <p:cNvPr id="25" name="Picture 24" descr="Screen Shot 2015-05-13 at 12.03.58 A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3" r="80471" b="21486"/>
          <a:stretch/>
        </p:blipFill>
        <p:spPr>
          <a:xfrm>
            <a:off x="923584" y="1672167"/>
            <a:ext cx="923584" cy="2631303"/>
          </a:xfrm>
          <a:prstGeom prst="rect">
            <a:avLst/>
          </a:prstGeom>
        </p:spPr>
      </p:pic>
      <p:pic>
        <p:nvPicPr>
          <p:cNvPr id="26" name="Picture 25" descr="Screen Shot 2015-05-13 at 12.03.58 A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4" r="63005" b="19607"/>
          <a:stretch/>
        </p:blipFill>
        <p:spPr>
          <a:xfrm>
            <a:off x="2581836" y="1672168"/>
            <a:ext cx="829126" cy="2694280"/>
          </a:xfrm>
          <a:prstGeom prst="rect">
            <a:avLst/>
          </a:prstGeom>
        </p:spPr>
      </p:pic>
      <p:pic>
        <p:nvPicPr>
          <p:cNvPr id="28" name="Picture 27" descr="Screen Shot 2015-05-13 at 12.03.58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1" r="35809" b="19607"/>
          <a:stretch/>
        </p:blipFill>
        <p:spPr>
          <a:xfrm>
            <a:off x="4974756" y="1672168"/>
            <a:ext cx="871107" cy="2694280"/>
          </a:xfrm>
          <a:prstGeom prst="rect">
            <a:avLst/>
          </a:prstGeom>
        </p:spPr>
      </p:pic>
      <p:pic>
        <p:nvPicPr>
          <p:cNvPr id="15" name="Picture 14" descr="Screen Shot 2015-05-13 at 12.03.58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70"/>
          <a:stretch/>
        </p:blipFill>
        <p:spPr>
          <a:xfrm>
            <a:off x="98778" y="1672168"/>
            <a:ext cx="835302" cy="3351390"/>
          </a:xfrm>
          <a:prstGeom prst="rect">
            <a:avLst/>
          </a:prstGeom>
        </p:spPr>
      </p:pic>
      <p:sp>
        <p:nvSpPr>
          <p:cNvPr id="11" name="Title 41"/>
          <p:cNvSpPr txBox="1">
            <a:spLocks/>
          </p:cNvSpPr>
          <p:nvPr/>
        </p:nvSpPr>
        <p:spPr bwMode="auto">
          <a:xfrm>
            <a:off x="5628641" y="950914"/>
            <a:ext cx="3504864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Slotted ALOHA</a:t>
            </a:r>
          </a:p>
        </p:txBody>
      </p:sp>
      <p:pic>
        <p:nvPicPr>
          <p:cNvPr id="16" name="Picture 15" descr="Screen Shot 2015-05-13 at 12.04.16 A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5" y="5699282"/>
            <a:ext cx="1439427" cy="1017607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712144" y="5578180"/>
            <a:ext cx="6417735" cy="43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i="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i="0" dirty="0">
                <a:latin typeface="Arial"/>
                <a:ea typeface="ＭＳ Ｐゴシック" pitchFamily="34" charset="-128"/>
                <a:cs typeface="Arial"/>
              </a:rPr>
              <a:t>:  </a:t>
            </a:r>
            <a:r>
              <a:rPr lang="en-US" sz="1800" i="0" dirty="0">
                <a:latin typeface="Arial"/>
                <a:cs typeface="Arial"/>
              </a:rPr>
              <a:t>Nodes 1, 2, and 3 collide in the first slot. 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800" i="0" dirty="0">
              <a:latin typeface="Arial"/>
              <a:ea typeface="ＭＳ Ｐゴシック" pitchFamily="34" charset="-128"/>
              <a:cs typeface="Arial"/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sz="1800" i="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222034" y="5888624"/>
            <a:ext cx="4526855" cy="34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0" dirty="0">
                <a:solidFill>
                  <a:srgbClr val="FF0000"/>
                </a:solidFill>
                <a:latin typeface="Arial"/>
                <a:cs typeface="Arial"/>
              </a:rPr>
              <a:t>Node 2 finally succeeds in the fourth slot, </a:t>
            </a:r>
            <a:endParaRPr lang="en-US" sz="1800" i="0" dirty="0">
              <a:solidFill>
                <a:srgbClr val="FF0000"/>
              </a:solidFill>
              <a:latin typeface="Arial"/>
              <a:ea typeface="ＭＳ Ｐゴシック" pitchFamily="34" charset="-128"/>
              <a:cs typeface="Arial"/>
            </a:endParaRPr>
          </a:p>
          <a:p>
            <a:pPr eaLnBrk="1" hangingPunct="1">
              <a:buFont typeface="Wingdings" pitchFamily="2" charset="2"/>
              <a:buNone/>
            </a:pPr>
            <a:endParaRPr lang="en-US" sz="1800" i="0" dirty="0">
              <a:solidFill>
                <a:srgbClr val="FF0000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4222034" y="6184956"/>
            <a:ext cx="3341523" cy="39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lang="en-US" sz="1800" i="0" dirty="0">
                <a:solidFill>
                  <a:srgbClr val="FF0000"/>
                </a:solidFill>
                <a:latin typeface="Arial"/>
                <a:cs typeface="Arial"/>
              </a:rPr>
              <a:t>ode 1 in the eighth slot, and 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4222035" y="6481290"/>
            <a:ext cx="3623744" cy="37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lang="en-US" sz="1800" i="0" dirty="0">
                <a:solidFill>
                  <a:srgbClr val="FF0000"/>
                </a:solidFill>
                <a:latin typeface="Arial"/>
                <a:cs typeface="Arial"/>
              </a:rPr>
              <a:t>ode 3 in the ninth slot</a:t>
            </a:r>
            <a:endParaRPr lang="en-US" sz="1800" i="0" dirty="0">
              <a:solidFill>
                <a:srgbClr val="FF0000"/>
              </a:solidFill>
              <a:latin typeface="Arial"/>
              <a:ea typeface="ＭＳ Ｐゴシック" pitchFamily="34" charset="-128"/>
              <a:cs typeface="Arial"/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sz="1800" i="0" dirty="0">
              <a:solidFill>
                <a:srgbClr val="FF0000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pic>
        <p:nvPicPr>
          <p:cNvPr id="24" name="Picture 23" descr="Screen Shot 2015-05-13 at 12.03.58 AM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1"/>
          <a:stretch/>
        </p:blipFill>
        <p:spPr>
          <a:xfrm>
            <a:off x="98777" y="4492402"/>
            <a:ext cx="8953197" cy="53115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272116" y="5030967"/>
            <a:ext cx="7691141" cy="327004"/>
            <a:chOff x="1272116" y="5030967"/>
            <a:chExt cx="7691141" cy="327004"/>
          </a:xfrm>
        </p:grpSpPr>
        <p:sp>
          <p:nvSpPr>
            <p:cNvPr id="32" name="TextBox 70"/>
            <p:cNvSpPr txBox="1">
              <a:spLocks noChangeArrowheads="1"/>
            </p:cNvSpPr>
            <p:nvPr/>
          </p:nvSpPr>
          <p:spPr bwMode="auto">
            <a:xfrm>
              <a:off x="1272116" y="5030967"/>
              <a:ext cx="67527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1                2                3               4                5                6                 7                8                9 </a:t>
              </a:r>
            </a:p>
          </p:txBody>
        </p:sp>
        <p:sp>
          <p:nvSpPr>
            <p:cNvPr id="33" name="TextBox 71"/>
            <p:cNvSpPr txBox="1">
              <a:spLocks noChangeArrowheads="1"/>
            </p:cNvSpPr>
            <p:nvPr/>
          </p:nvSpPr>
          <p:spPr bwMode="auto">
            <a:xfrm>
              <a:off x="8439448" y="5050194"/>
              <a:ext cx="52380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Slot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1290918" y="4744314"/>
            <a:ext cx="251886" cy="262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2115015" y="4770759"/>
            <a:ext cx="251886" cy="262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891665" y="4760261"/>
            <a:ext cx="251886" cy="262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684276" y="4755216"/>
            <a:ext cx="251886" cy="262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471421" y="4744721"/>
            <a:ext cx="251886" cy="262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321538" y="4765713"/>
            <a:ext cx="251886" cy="262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077197" y="4755216"/>
            <a:ext cx="251886" cy="262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895828" y="4744720"/>
            <a:ext cx="251886" cy="262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640991" y="4755215"/>
            <a:ext cx="251886" cy="262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7451" y="4681336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78577" y="468678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/>
                <a:cs typeface="Arial"/>
              </a:rPr>
              <a:t>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5721" y="4686788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89818" y="469224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/>
                <a:cs typeface="Arial"/>
              </a:rPr>
              <a:t>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08450" y="469224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/>
                <a:cs typeface="Arial"/>
              </a:rPr>
              <a:t>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27079" y="4692241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77711" y="4687196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/>
                <a:cs typeface="Arial"/>
              </a:rPr>
              <a:t>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27826" y="46767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/>
                <a:cs typeface="Arial"/>
              </a:rPr>
              <a:t>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04475" y="4687196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Arial"/>
                <a:cs typeface="Arial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4919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14" grpId="0"/>
      <p:bldP spid="21" grpId="0"/>
      <p:bldP spid="22" grpId="0"/>
      <p:bldP spid="23" grpId="0"/>
      <p:bldP spid="4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3335338"/>
            <a:ext cx="3810000" cy="320357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Pros: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single active node can continuously transmit at full rate of channel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highly decentralized: only slots in nodes need to be in sync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simple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3313113"/>
            <a:ext cx="3810000" cy="32004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Cons: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collisions, wasting slots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idle slots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nodes may be able to detect collision in less than time to transmit packet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clock synchronization</a:t>
            </a:r>
          </a:p>
        </p:txBody>
      </p:sp>
      <p:sp>
        <p:nvSpPr>
          <p:cNvPr id="25606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sz="4000" dirty="0">
                <a:latin typeface="Gill Sans MT" charset="0"/>
                <a:cs typeface="+mj-cs"/>
              </a:rPr>
              <a:t>ALOHA</a:t>
            </a:r>
          </a:p>
        </p:txBody>
      </p:sp>
      <p:pic>
        <p:nvPicPr>
          <p:cNvPr id="89094" name="Picture 6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20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095" name="Group 64"/>
          <p:cNvGrpSpPr>
            <a:grpSpLocks/>
          </p:cNvGrpSpPr>
          <p:nvPr/>
        </p:nvGrpSpPr>
        <p:grpSpPr bwMode="auto">
          <a:xfrm>
            <a:off x="1028700" y="1350963"/>
            <a:ext cx="6053138" cy="1938337"/>
            <a:chOff x="648" y="899"/>
            <a:chExt cx="3813" cy="1221"/>
          </a:xfrm>
        </p:grpSpPr>
        <p:grpSp>
          <p:nvGrpSpPr>
            <p:cNvPr id="89096" name="Group 9"/>
            <p:cNvGrpSpPr>
              <a:grpSpLocks/>
            </p:cNvGrpSpPr>
            <p:nvPr/>
          </p:nvGrpSpPr>
          <p:grpSpPr bwMode="auto">
            <a:xfrm>
              <a:off x="1193" y="899"/>
              <a:ext cx="283" cy="192"/>
              <a:chOff x="1185" y="903"/>
              <a:chExt cx="283" cy="192"/>
            </a:xfrm>
          </p:grpSpPr>
          <p:sp>
            <p:nvSpPr>
              <p:cNvPr id="25660" name="Rectangle 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61" name="Text Box 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89097" name="Group 10"/>
            <p:cNvGrpSpPr>
              <a:grpSpLocks/>
            </p:cNvGrpSpPr>
            <p:nvPr/>
          </p:nvGrpSpPr>
          <p:grpSpPr bwMode="auto">
            <a:xfrm>
              <a:off x="1811" y="901"/>
              <a:ext cx="283" cy="192"/>
              <a:chOff x="1185" y="903"/>
              <a:chExt cx="283" cy="192"/>
            </a:xfrm>
          </p:grpSpPr>
          <p:sp>
            <p:nvSpPr>
              <p:cNvPr id="25658" name="Rectangle 11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9" name="Text Box 12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89098" name="Group 13"/>
            <p:cNvGrpSpPr>
              <a:grpSpLocks/>
            </p:cNvGrpSpPr>
            <p:nvPr/>
          </p:nvGrpSpPr>
          <p:grpSpPr bwMode="auto">
            <a:xfrm>
              <a:off x="2779" y="902"/>
              <a:ext cx="283" cy="192"/>
              <a:chOff x="1185" y="903"/>
              <a:chExt cx="283" cy="192"/>
            </a:xfrm>
          </p:grpSpPr>
          <p:sp>
            <p:nvSpPr>
              <p:cNvPr id="25656" name="Rectangle 14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7" name="Text Box 15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89099" name="Group 16"/>
            <p:cNvGrpSpPr>
              <a:grpSpLocks/>
            </p:cNvGrpSpPr>
            <p:nvPr/>
          </p:nvGrpSpPr>
          <p:grpSpPr bwMode="auto">
            <a:xfrm>
              <a:off x="3419" y="899"/>
              <a:ext cx="283" cy="192"/>
              <a:chOff x="1185" y="903"/>
              <a:chExt cx="283" cy="192"/>
            </a:xfrm>
          </p:grpSpPr>
          <p:sp>
            <p:nvSpPr>
              <p:cNvPr id="25654" name="Rectangle 1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5" name="Text Box 1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89100" name="Group 24"/>
            <p:cNvGrpSpPr>
              <a:grpSpLocks/>
            </p:cNvGrpSpPr>
            <p:nvPr/>
          </p:nvGrpSpPr>
          <p:grpSpPr bwMode="auto">
            <a:xfrm>
              <a:off x="1194" y="1225"/>
              <a:ext cx="283" cy="192"/>
              <a:chOff x="4584" y="1229"/>
              <a:chExt cx="283" cy="192"/>
            </a:xfrm>
          </p:grpSpPr>
          <p:sp>
            <p:nvSpPr>
              <p:cNvPr id="25652" name="Rectangle 20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3" name="Text Box 21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89101" name="Group 31"/>
            <p:cNvGrpSpPr>
              <a:grpSpLocks/>
            </p:cNvGrpSpPr>
            <p:nvPr/>
          </p:nvGrpSpPr>
          <p:grpSpPr bwMode="auto">
            <a:xfrm>
              <a:off x="1195" y="1546"/>
              <a:ext cx="283" cy="192"/>
              <a:chOff x="4827" y="1591"/>
              <a:chExt cx="283" cy="192"/>
            </a:xfrm>
          </p:grpSpPr>
          <p:sp>
            <p:nvSpPr>
              <p:cNvPr id="25650" name="Rectangle 22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1" name="Text Box 23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89102" name="Group 25"/>
            <p:cNvGrpSpPr>
              <a:grpSpLocks/>
            </p:cNvGrpSpPr>
            <p:nvPr/>
          </p:nvGrpSpPr>
          <p:grpSpPr bwMode="auto">
            <a:xfrm>
              <a:off x="1817" y="1226"/>
              <a:ext cx="283" cy="192"/>
              <a:chOff x="4584" y="1229"/>
              <a:chExt cx="283" cy="192"/>
            </a:xfrm>
          </p:grpSpPr>
          <p:sp>
            <p:nvSpPr>
              <p:cNvPr id="25648" name="Rectangle 26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49" name="Text Box 27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89103" name="Group 28"/>
            <p:cNvGrpSpPr>
              <a:grpSpLocks/>
            </p:cNvGrpSpPr>
            <p:nvPr/>
          </p:nvGrpSpPr>
          <p:grpSpPr bwMode="auto">
            <a:xfrm>
              <a:off x="2143" y="1227"/>
              <a:ext cx="283" cy="192"/>
              <a:chOff x="4584" y="1229"/>
              <a:chExt cx="283" cy="192"/>
            </a:xfrm>
          </p:grpSpPr>
          <p:sp>
            <p:nvSpPr>
              <p:cNvPr id="25646" name="Rectangle 29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47" name="Text Box 30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89104" name="Group 32"/>
            <p:cNvGrpSpPr>
              <a:grpSpLocks/>
            </p:cNvGrpSpPr>
            <p:nvPr/>
          </p:nvGrpSpPr>
          <p:grpSpPr bwMode="auto">
            <a:xfrm>
              <a:off x="2780" y="1547"/>
              <a:ext cx="283" cy="192"/>
              <a:chOff x="4827" y="1591"/>
              <a:chExt cx="283" cy="192"/>
            </a:xfrm>
          </p:grpSpPr>
          <p:sp>
            <p:nvSpPr>
              <p:cNvPr id="25644" name="Rectangle 33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45" name="Text Box 34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89105" name="Group 35"/>
            <p:cNvGrpSpPr>
              <a:grpSpLocks/>
            </p:cNvGrpSpPr>
            <p:nvPr/>
          </p:nvGrpSpPr>
          <p:grpSpPr bwMode="auto">
            <a:xfrm>
              <a:off x="3732" y="1548"/>
              <a:ext cx="283" cy="192"/>
              <a:chOff x="4827" y="1591"/>
              <a:chExt cx="283" cy="192"/>
            </a:xfrm>
          </p:grpSpPr>
          <p:sp>
            <p:nvSpPr>
              <p:cNvPr id="25642" name="Rectangle 36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43" name="Text Box 37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3</a:t>
                </a:r>
              </a:p>
            </p:txBody>
          </p:sp>
        </p:grpSp>
        <p:sp>
          <p:nvSpPr>
            <p:cNvPr id="25619" name="Text Box 38"/>
            <p:cNvSpPr txBox="1">
              <a:spLocks noChangeArrowheads="1"/>
            </p:cNvSpPr>
            <p:nvPr/>
          </p:nvSpPr>
          <p:spPr bwMode="auto">
            <a:xfrm>
              <a:off x="659" y="921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node 1</a:t>
              </a:r>
            </a:p>
          </p:txBody>
        </p:sp>
        <p:sp>
          <p:nvSpPr>
            <p:cNvPr id="25620" name="Text Box 39"/>
            <p:cNvSpPr txBox="1">
              <a:spLocks noChangeArrowheads="1"/>
            </p:cNvSpPr>
            <p:nvPr/>
          </p:nvSpPr>
          <p:spPr bwMode="auto">
            <a:xfrm>
              <a:off x="648" y="1245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node 2</a:t>
              </a:r>
            </a:p>
          </p:txBody>
        </p:sp>
        <p:sp>
          <p:nvSpPr>
            <p:cNvPr id="25621" name="Text Box 40"/>
            <p:cNvSpPr txBox="1">
              <a:spLocks noChangeArrowheads="1"/>
            </p:cNvSpPr>
            <p:nvPr/>
          </p:nvSpPr>
          <p:spPr bwMode="auto">
            <a:xfrm>
              <a:off x="677" y="1562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node 3</a:t>
              </a:r>
            </a:p>
          </p:txBody>
        </p:sp>
        <p:sp>
          <p:nvSpPr>
            <p:cNvPr id="25622" name="Line 41"/>
            <p:cNvSpPr>
              <a:spLocks noChangeShapeType="1"/>
            </p:cNvSpPr>
            <p:nvPr/>
          </p:nvSpPr>
          <p:spPr bwMode="auto">
            <a:xfrm>
              <a:off x="1179" y="1882"/>
              <a:ext cx="3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3" name="Line 42"/>
            <p:cNvSpPr>
              <a:spLocks noChangeShapeType="1"/>
            </p:cNvSpPr>
            <p:nvPr/>
          </p:nvSpPr>
          <p:spPr bwMode="auto">
            <a:xfrm>
              <a:off x="1181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4" name="Line 43"/>
            <p:cNvSpPr>
              <a:spLocks noChangeShapeType="1"/>
            </p:cNvSpPr>
            <p:nvPr/>
          </p:nvSpPr>
          <p:spPr bwMode="auto">
            <a:xfrm>
              <a:off x="1496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5" name="Line 44"/>
            <p:cNvSpPr>
              <a:spLocks noChangeShapeType="1"/>
            </p:cNvSpPr>
            <p:nvPr/>
          </p:nvSpPr>
          <p:spPr bwMode="auto">
            <a:xfrm>
              <a:off x="1813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6" name="Line 45"/>
            <p:cNvSpPr>
              <a:spLocks noChangeShapeType="1"/>
            </p:cNvSpPr>
            <p:nvPr/>
          </p:nvSpPr>
          <p:spPr bwMode="auto">
            <a:xfrm>
              <a:off x="2132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7" name="Line 46"/>
            <p:cNvSpPr>
              <a:spLocks noChangeShapeType="1"/>
            </p:cNvSpPr>
            <p:nvPr/>
          </p:nvSpPr>
          <p:spPr bwMode="auto">
            <a:xfrm>
              <a:off x="2450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8" name="Line 47"/>
            <p:cNvSpPr>
              <a:spLocks noChangeShapeType="1"/>
            </p:cNvSpPr>
            <p:nvPr/>
          </p:nvSpPr>
          <p:spPr bwMode="auto">
            <a:xfrm>
              <a:off x="2770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9" name="Line 48"/>
            <p:cNvSpPr>
              <a:spLocks noChangeShapeType="1"/>
            </p:cNvSpPr>
            <p:nvPr/>
          </p:nvSpPr>
          <p:spPr bwMode="auto">
            <a:xfrm>
              <a:off x="3088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30" name="Line 49"/>
            <p:cNvSpPr>
              <a:spLocks noChangeShapeType="1"/>
            </p:cNvSpPr>
            <p:nvPr/>
          </p:nvSpPr>
          <p:spPr bwMode="auto">
            <a:xfrm>
              <a:off x="3406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31" name="Line 50"/>
            <p:cNvSpPr>
              <a:spLocks noChangeShapeType="1"/>
            </p:cNvSpPr>
            <p:nvPr/>
          </p:nvSpPr>
          <p:spPr bwMode="auto">
            <a:xfrm>
              <a:off x="3726" y="1815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32" name="Line 51"/>
            <p:cNvSpPr>
              <a:spLocks noChangeShapeType="1"/>
            </p:cNvSpPr>
            <p:nvPr/>
          </p:nvSpPr>
          <p:spPr bwMode="auto">
            <a:xfrm>
              <a:off x="4034" y="1813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33" name="Text Box 54"/>
            <p:cNvSpPr txBox="1">
              <a:spLocks noChangeArrowheads="1"/>
            </p:cNvSpPr>
            <p:nvPr/>
          </p:nvSpPr>
          <p:spPr bwMode="auto">
            <a:xfrm>
              <a:off x="1220" y="1883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C</a:t>
              </a:r>
            </a:p>
          </p:txBody>
        </p:sp>
        <p:sp>
          <p:nvSpPr>
            <p:cNvPr id="25634" name="Text Box 55"/>
            <p:cNvSpPr txBox="1">
              <a:spLocks noChangeArrowheads="1"/>
            </p:cNvSpPr>
            <p:nvPr/>
          </p:nvSpPr>
          <p:spPr bwMode="auto">
            <a:xfrm>
              <a:off x="1862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C</a:t>
              </a:r>
            </a:p>
          </p:txBody>
        </p:sp>
        <p:sp>
          <p:nvSpPr>
            <p:cNvPr id="25635" name="Text Box 56"/>
            <p:cNvSpPr txBox="1">
              <a:spLocks noChangeArrowheads="1"/>
            </p:cNvSpPr>
            <p:nvPr/>
          </p:nvSpPr>
          <p:spPr bwMode="auto">
            <a:xfrm>
              <a:off x="2816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C</a:t>
              </a:r>
            </a:p>
          </p:txBody>
        </p:sp>
        <p:sp>
          <p:nvSpPr>
            <p:cNvPr id="25636" name="Text Box 58"/>
            <p:cNvSpPr txBox="1">
              <a:spLocks noChangeArrowheads="1"/>
            </p:cNvSpPr>
            <p:nvPr/>
          </p:nvSpPr>
          <p:spPr bwMode="auto">
            <a:xfrm>
              <a:off x="218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S</a:t>
              </a:r>
            </a:p>
          </p:txBody>
        </p:sp>
        <p:sp>
          <p:nvSpPr>
            <p:cNvPr id="25637" name="Text Box 59"/>
            <p:cNvSpPr txBox="1">
              <a:spLocks noChangeArrowheads="1"/>
            </p:cNvSpPr>
            <p:nvPr/>
          </p:nvSpPr>
          <p:spPr bwMode="auto">
            <a:xfrm>
              <a:off x="344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S</a:t>
              </a:r>
            </a:p>
          </p:txBody>
        </p:sp>
        <p:sp>
          <p:nvSpPr>
            <p:cNvPr id="25638" name="Text Box 60"/>
            <p:cNvSpPr txBox="1">
              <a:spLocks noChangeArrowheads="1"/>
            </p:cNvSpPr>
            <p:nvPr/>
          </p:nvSpPr>
          <p:spPr bwMode="auto">
            <a:xfrm>
              <a:off x="3752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S</a:t>
              </a:r>
            </a:p>
          </p:txBody>
        </p:sp>
        <p:sp>
          <p:nvSpPr>
            <p:cNvPr id="25639" name="Text Box 61"/>
            <p:cNvSpPr txBox="1">
              <a:spLocks noChangeArrowheads="1"/>
            </p:cNvSpPr>
            <p:nvPr/>
          </p:nvSpPr>
          <p:spPr bwMode="auto">
            <a:xfrm>
              <a:off x="1544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E</a:t>
              </a:r>
            </a:p>
          </p:txBody>
        </p:sp>
        <p:sp>
          <p:nvSpPr>
            <p:cNvPr id="25640" name="Text Box 62"/>
            <p:cNvSpPr txBox="1">
              <a:spLocks noChangeArrowheads="1"/>
            </p:cNvSpPr>
            <p:nvPr/>
          </p:nvSpPr>
          <p:spPr bwMode="auto">
            <a:xfrm>
              <a:off x="250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E</a:t>
              </a:r>
            </a:p>
          </p:txBody>
        </p:sp>
        <p:sp>
          <p:nvSpPr>
            <p:cNvPr id="25641" name="Text Box 63"/>
            <p:cNvSpPr txBox="1">
              <a:spLocks noChangeArrowheads="1"/>
            </p:cNvSpPr>
            <p:nvPr/>
          </p:nvSpPr>
          <p:spPr bwMode="auto">
            <a:xfrm>
              <a:off x="313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E</a:t>
              </a:r>
            </a:p>
          </p:txBody>
        </p:sp>
      </p:grp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38</a:t>
            </a:fld>
            <a:endParaRPr lang="en-US" sz="1200" dirty="0">
              <a:latin typeface="Tahoma" charset="0"/>
            </a:endParaRPr>
          </a:p>
        </p:txBody>
      </p:sp>
      <p:sp>
        <p:nvSpPr>
          <p:cNvPr id="6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788122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4188" y="3297238"/>
            <a:ext cx="3810000" cy="3128962"/>
          </a:xfrm>
        </p:spPr>
        <p:txBody>
          <a:bodyPr/>
          <a:lstStyle/>
          <a:p>
            <a:pPr>
              <a:defRPr/>
            </a:pPr>
            <a:r>
              <a:rPr lang="en-US" sz="2400" i="1" dirty="0">
                <a:latin typeface="Gill Sans MT" charset="0"/>
                <a:cs typeface="+mn-cs"/>
              </a:rPr>
              <a:t>suppose:</a:t>
            </a:r>
            <a:r>
              <a:rPr lang="en-US" sz="2400" dirty="0">
                <a:latin typeface="Gill Sans MT" charset="0"/>
                <a:cs typeface="+mn-cs"/>
              </a:rPr>
              <a:t> </a:t>
            </a:r>
            <a:r>
              <a:rPr lang="en-US" sz="2400" i="1" dirty="0">
                <a:latin typeface="Gill Sans MT" charset="0"/>
                <a:cs typeface="+mn-cs"/>
              </a:rPr>
              <a:t>N</a:t>
            </a:r>
            <a:r>
              <a:rPr lang="en-US" sz="2400" dirty="0">
                <a:latin typeface="Gill Sans MT" charset="0"/>
                <a:cs typeface="+mn-cs"/>
              </a:rPr>
              <a:t> nodes with many frames to send, each transmits in slot with probability </a:t>
            </a:r>
            <a:r>
              <a:rPr lang="en-US" sz="2400" i="1" dirty="0">
                <a:latin typeface="Gill Sans MT" charset="0"/>
                <a:cs typeface="+mn-cs"/>
              </a:rPr>
              <a:t>p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prob that given node has success in a slot  = </a:t>
            </a:r>
            <a:r>
              <a:rPr lang="en-US" sz="2400" i="1" dirty="0">
                <a:latin typeface="Gill Sans MT" charset="0"/>
                <a:cs typeface="+mn-cs"/>
              </a:rPr>
              <a:t>p(1-p)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prob that </a:t>
            </a:r>
            <a:r>
              <a:rPr lang="en-US" sz="2400" i="1" dirty="0">
                <a:latin typeface="Gill Sans MT" charset="0"/>
                <a:cs typeface="+mn-cs"/>
              </a:rPr>
              <a:t>any</a:t>
            </a:r>
            <a:r>
              <a:rPr lang="en-US" sz="2400" dirty="0">
                <a:latin typeface="Gill Sans MT" charset="0"/>
                <a:cs typeface="+mn-cs"/>
              </a:rPr>
              <a:t> node has a success = </a:t>
            </a:r>
            <a:r>
              <a:rPr lang="en-US" sz="2400" i="1" dirty="0">
                <a:latin typeface="Gill Sans MT" charset="0"/>
                <a:cs typeface="+mn-cs"/>
              </a:rPr>
              <a:t>Np(1-p)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</a:t>
            </a:r>
            <a:endParaRPr lang="en-US" sz="2400" i="1" dirty="0">
              <a:latin typeface="Gill Sans MT" charset="0"/>
              <a:cs typeface="+mn-cs"/>
            </a:endParaRPr>
          </a:p>
        </p:txBody>
      </p:sp>
      <p:sp>
        <p:nvSpPr>
          <p:cNvPr id="26629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978400" y="1647825"/>
            <a:ext cx="3810000" cy="32385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max efficiency: find </a:t>
            </a:r>
            <a:r>
              <a:rPr lang="en-US" sz="2400" i="1" dirty="0">
                <a:latin typeface="Gill Sans MT" charset="0"/>
                <a:cs typeface="+mn-cs"/>
              </a:rPr>
              <a:t>p* </a:t>
            </a:r>
            <a:r>
              <a:rPr lang="en-US" sz="2400" dirty="0">
                <a:latin typeface="Gill Sans MT" charset="0"/>
                <a:cs typeface="+mn-cs"/>
              </a:rPr>
              <a:t>that maximizes </a:t>
            </a:r>
            <a:br>
              <a:rPr lang="en-US" sz="2400" dirty="0">
                <a:latin typeface="Gill Sans MT" charset="0"/>
                <a:cs typeface="+mn-cs"/>
              </a:rPr>
            </a:br>
            <a:r>
              <a:rPr lang="en-US" sz="2400" i="1" dirty="0">
                <a:latin typeface="Gill Sans MT" charset="0"/>
                <a:cs typeface="+mn-cs"/>
              </a:rPr>
              <a:t>Np(1-p)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for many nodes, take limit of </a:t>
            </a:r>
            <a:r>
              <a:rPr lang="en-US" sz="2400" i="1" dirty="0">
                <a:latin typeface="Gill Sans MT" charset="0"/>
                <a:cs typeface="+mn-cs"/>
              </a:rPr>
              <a:t>Np*(1-p*)</a:t>
            </a:r>
            <a:r>
              <a:rPr lang="en-US" sz="2400" b="1" i="1" baseline="30000" dirty="0">
                <a:latin typeface="Gill Sans MT" charset="0"/>
                <a:cs typeface="+mn-cs"/>
              </a:rPr>
              <a:t>N-1 </a:t>
            </a:r>
            <a:r>
              <a:rPr lang="en-US" sz="2400" dirty="0">
                <a:latin typeface="Gill Sans MT" charset="0"/>
                <a:cs typeface="+mn-cs"/>
              </a:rPr>
              <a:t>as </a:t>
            </a:r>
            <a:r>
              <a:rPr lang="en-US" sz="2400" i="1" dirty="0">
                <a:latin typeface="Gill Sans MT" charset="0"/>
                <a:cs typeface="+mn-cs"/>
              </a:rPr>
              <a:t>N</a:t>
            </a:r>
            <a:r>
              <a:rPr lang="en-US" sz="2400" dirty="0">
                <a:latin typeface="Gill Sans MT" charset="0"/>
                <a:cs typeface="+mn-cs"/>
              </a:rPr>
              <a:t> goes to infinity, gives: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  <a:cs typeface="+mn-cs"/>
              </a:rPr>
              <a:t>   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max efficiency = 1/e = .37</a:t>
            </a:r>
            <a:endParaRPr lang="en-US" sz="2400" b="1" i="1" baseline="30000" dirty="0">
              <a:solidFill>
                <a:srgbClr val="CC0000"/>
              </a:solidFill>
              <a:latin typeface="Gill Sans MT" charset="0"/>
              <a:cs typeface="+mn-cs"/>
            </a:endParaRPr>
          </a:p>
        </p:txBody>
      </p:sp>
      <p:sp>
        <p:nvSpPr>
          <p:cNvPr id="26630" name="Text Box 9"/>
          <p:cNvSpPr txBox="1">
            <a:spLocks noChangeArrowheads="1"/>
          </p:cNvSpPr>
          <p:nvPr/>
        </p:nvSpPr>
        <p:spPr bwMode="auto">
          <a:xfrm>
            <a:off x="595313" y="1687513"/>
            <a:ext cx="3554412" cy="1414462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efficiency</a:t>
            </a:r>
            <a:r>
              <a:rPr lang="en-US" sz="2400" i="0" dirty="0">
                <a:latin typeface="Gill Sans MT" charset="0"/>
                <a:cs typeface="+mn-cs"/>
              </a:rPr>
              <a:t>: long-run </a:t>
            </a:r>
            <a:br>
              <a:rPr lang="en-US" sz="2400" i="0" dirty="0">
                <a:latin typeface="Gill Sans MT" charset="0"/>
                <a:cs typeface="+mn-cs"/>
              </a:rPr>
            </a:br>
            <a:r>
              <a:rPr lang="en-US" sz="2400" i="0" dirty="0">
                <a:latin typeface="Gill Sans MT" charset="0"/>
                <a:cs typeface="+mn-cs"/>
              </a:rPr>
              <a:t>fraction of successful slots </a:t>
            </a:r>
            <a:br>
              <a:rPr lang="en-US" sz="2400" i="0" dirty="0">
                <a:latin typeface="Gill Sans MT" charset="0"/>
                <a:cs typeface="+mn-cs"/>
              </a:rPr>
            </a:br>
            <a:r>
              <a:rPr lang="en-US" sz="2400" i="0" dirty="0">
                <a:latin typeface="Gill Sans MT" charset="0"/>
                <a:cs typeface="+mn-cs"/>
              </a:rPr>
              <a:t>(many nodes, all with many frames to send)</a:t>
            </a:r>
          </a:p>
        </p:txBody>
      </p:sp>
      <p:sp>
        <p:nvSpPr>
          <p:cNvPr id="26631" name="Text Box 10"/>
          <p:cNvSpPr txBox="1">
            <a:spLocks noChangeArrowheads="1"/>
          </p:cNvSpPr>
          <p:nvPr/>
        </p:nvSpPr>
        <p:spPr bwMode="auto">
          <a:xfrm>
            <a:off x="5407025" y="4529138"/>
            <a:ext cx="2568575" cy="14144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at best:</a:t>
            </a:r>
            <a:r>
              <a:rPr lang="en-US" sz="2400" i="0" dirty="0">
                <a:latin typeface="Gill Sans MT" charset="0"/>
                <a:cs typeface="+mn-cs"/>
              </a:rPr>
              <a:t> channel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used for useful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transmissions 37%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of time!</a:t>
            </a:r>
          </a:p>
        </p:txBody>
      </p:sp>
      <p:sp>
        <p:nvSpPr>
          <p:cNvPr id="26632" name="Text Box 11"/>
          <p:cNvSpPr txBox="1">
            <a:spLocks noChangeArrowheads="1"/>
          </p:cNvSpPr>
          <p:nvPr/>
        </p:nvSpPr>
        <p:spPr bwMode="auto">
          <a:xfrm>
            <a:off x="8048625" y="4402138"/>
            <a:ext cx="4889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9600" dirty="0">
                <a:solidFill>
                  <a:srgbClr val="CC0000"/>
                </a:solidFill>
                <a:latin typeface="Gill Sans MT" charset="0"/>
                <a:cs typeface="+mn-cs"/>
              </a:rPr>
              <a:t>!</a:t>
            </a:r>
          </a:p>
        </p:txBody>
      </p:sp>
      <p:sp>
        <p:nvSpPr>
          <p:cNvPr id="26633" name="Rectangle 17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760253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sz="4000" dirty="0">
                <a:latin typeface="Gill Sans MT" charset="0"/>
                <a:cs typeface="+mj-cs"/>
              </a:rPr>
              <a:t>ALOHA: efficiency</a:t>
            </a:r>
          </a:p>
        </p:txBody>
      </p:sp>
      <p:pic>
        <p:nvPicPr>
          <p:cNvPr id="91145" name="Picture 18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20750"/>
            <a:ext cx="57705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39</a:t>
            </a:fld>
            <a:endParaRPr lang="en-US" sz="1200" dirty="0">
              <a:latin typeface="Tahom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45549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66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868363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449263" y="200025"/>
            <a:ext cx="6308725" cy="87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layer: introduction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2275" y="1330325"/>
            <a:ext cx="4267200" cy="3802063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terminology: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hosts and routers: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nodes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communication channels that connect adjacent nodes along communication path: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links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wired links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wireless links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LANs</a:t>
            </a:r>
            <a:endParaRPr lang="en-US" b="1" dirty="0">
              <a:solidFill>
                <a:srgbClr val="FF0000"/>
              </a:solidFill>
              <a:latin typeface="Gill Sans MT" charset="0"/>
            </a:endParaRP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layer-2 packet: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frame,</a:t>
            </a:r>
            <a:r>
              <a:rPr lang="en-US" sz="2400" b="1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encapsulates datagram</a:t>
            </a:r>
          </a:p>
          <a:p>
            <a:pPr>
              <a:buFont typeface="Wingdings" charset="0"/>
              <a:buNone/>
              <a:defRPr/>
            </a:pPr>
            <a:endParaRPr lang="en-US" sz="2400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4103" name="Text Box 467"/>
          <p:cNvSpPr txBox="1">
            <a:spLocks noChangeArrowheads="1"/>
          </p:cNvSpPr>
          <p:nvPr/>
        </p:nvSpPr>
        <p:spPr bwMode="auto">
          <a:xfrm>
            <a:off x="396875" y="5299075"/>
            <a:ext cx="4881563" cy="10445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data-link layer</a:t>
            </a:r>
            <a:r>
              <a:rPr lang="en-US" sz="2400" i="0" dirty="0">
                <a:latin typeface="Gill Sans MT" charset="0"/>
                <a:cs typeface="+mn-cs"/>
              </a:rPr>
              <a:t> 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transferring datagram from one node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to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physically adjacent</a:t>
            </a:r>
            <a:r>
              <a:rPr lang="en-US" sz="2400" i="0" dirty="0">
                <a:latin typeface="Gill Sans MT" charset="0"/>
                <a:cs typeface="+mn-cs"/>
              </a:rPr>
              <a:t> node over a link</a:t>
            </a:r>
            <a:endParaRPr lang="en-US" i="0" dirty="0">
              <a:latin typeface="Gill Sans MT" charset="0"/>
              <a:cs typeface="+mn-cs"/>
            </a:endParaRPr>
          </a:p>
        </p:txBody>
      </p:sp>
      <p:sp>
        <p:nvSpPr>
          <p:cNvPr id="4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</a:t>
            </a:fld>
            <a:endParaRPr lang="en-US" sz="1200" dirty="0">
              <a:latin typeface="Tahoma" charset="0"/>
            </a:endParaRPr>
          </a:p>
        </p:txBody>
      </p:sp>
      <p:sp>
        <p:nvSpPr>
          <p:cNvPr id="4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537" name="Freeform 415"/>
          <p:cNvSpPr>
            <a:spLocks/>
          </p:cNvSpPr>
          <p:nvPr/>
        </p:nvSpPr>
        <p:spPr bwMode="auto">
          <a:xfrm>
            <a:off x="7004050" y="352742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38" name="Freeform 416"/>
          <p:cNvSpPr>
            <a:spLocks/>
          </p:cNvSpPr>
          <p:nvPr/>
        </p:nvSpPr>
        <p:spPr bwMode="auto">
          <a:xfrm>
            <a:off x="7023100" y="2017139"/>
            <a:ext cx="1730375" cy="1125538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39" name="Freeform 417"/>
          <p:cNvSpPr>
            <a:spLocks/>
          </p:cNvSpPr>
          <p:nvPr/>
        </p:nvSpPr>
        <p:spPr bwMode="auto">
          <a:xfrm>
            <a:off x="5202238" y="1709738"/>
            <a:ext cx="1736725" cy="1071563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40" name="Group 418"/>
          <p:cNvGrpSpPr>
            <a:grpSpLocks/>
          </p:cNvGrpSpPr>
          <p:nvPr/>
        </p:nvGrpSpPr>
        <p:grpSpPr bwMode="auto">
          <a:xfrm>
            <a:off x="5278438" y="2974975"/>
            <a:ext cx="1458912" cy="933450"/>
            <a:chOff x="2889" y="1631"/>
            <a:chExt cx="980" cy="743"/>
          </a:xfrm>
        </p:grpSpPr>
        <p:sp>
          <p:nvSpPr>
            <p:cNvPr id="889" name="Rectangle 41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0" name="AutoShape 42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00CCFF"/>
                </a:solidFill>
              </a:endParaRPr>
            </a:p>
          </p:txBody>
        </p:sp>
      </p:grpSp>
      <p:sp>
        <p:nvSpPr>
          <p:cNvPr id="541" name="Line 421"/>
          <p:cNvSpPr>
            <a:spLocks noChangeShapeType="1"/>
          </p:cNvSpPr>
          <p:nvPr/>
        </p:nvSpPr>
        <p:spPr bwMode="auto">
          <a:xfrm>
            <a:off x="7396163" y="3813175"/>
            <a:ext cx="163512" cy="1206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2" name="Line 422"/>
          <p:cNvSpPr>
            <a:spLocks noChangeShapeType="1"/>
          </p:cNvSpPr>
          <p:nvPr/>
        </p:nvSpPr>
        <p:spPr bwMode="auto">
          <a:xfrm>
            <a:off x="7493000" y="3733800"/>
            <a:ext cx="27940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3" name="Line 423"/>
          <p:cNvSpPr>
            <a:spLocks noChangeShapeType="1"/>
          </p:cNvSpPr>
          <p:nvPr/>
        </p:nvSpPr>
        <p:spPr bwMode="auto">
          <a:xfrm flipV="1">
            <a:off x="7729538" y="3819525"/>
            <a:ext cx="134937" cy="1047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4" name="Line 424"/>
          <p:cNvSpPr>
            <a:spLocks noChangeShapeType="1"/>
          </p:cNvSpPr>
          <p:nvPr/>
        </p:nvSpPr>
        <p:spPr bwMode="auto">
          <a:xfrm>
            <a:off x="6427788" y="3740150"/>
            <a:ext cx="67945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5" name="Line 425"/>
          <p:cNvSpPr>
            <a:spLocks noChangeShapeType="1"/>
          </p:cNvSpPr>
          <p:nvPr/>
        </p:nvSpPr>
        <p:spPr bwMode="auto">
          <a:xfrm>
            <a:off x="6723063" y="2587625"/>
            <a:ext cx="509587" cy="31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6" name="Freeform 427"/>
          <p:cNvSpPr>
            <a:spLocks/>
          </p:cNvSpPr>
          <p:nvPr/>
        </p:nvSpPr>
        <p:spPr bwMode="auto">
          <a:xfrm>
            <a:off x="5497513" y="4378325"/>
            <a:ext cx="3079750" cy="1665288"/>
          </a:xfrm>
          <a:custGeom>
            <a:avLst/>
            <a:gdLst>
              <a:gd name="T0" fmla="*/ 2147483647 w 1940"/>
              <a:gd name="T1" fmla="*/ 2147483647 h 1049"/>
              <a:gd name="T2" fmla="*/ 2147483647 w 1940"/>
              <a:gd name="T3" fmla="*/ 2147483647 h 1049"/>
              <a:gd name="T4" fmla="*/ 2147483647 w 1940"/>
              <a:gd name="T5" fmla="*/ 2147483647 h 1049"/>
              <a:gd name="T6" fmla="*/ 2147483647 w 1940"/>
              <a:gd name="T7" fmla="*/ 2147483647 h 1049"/>
              <a:gd name="T8" fmla="*/ 2147483647 w 1940"/>
              <a:gd name="T9" fmla="*/ 2147483647 h 1049"/>
              <a:gd name="T10" fmla="*/ 2147483647 w 1940"/>
              <a:gd name="T11" fmla="*/ 2147483647 h 1049"/>
              <a:gd name="T12" fmla="*/ 2147483647 w 1940"/>
              <a:gd name="T13" fmla="*/ 2147483647 h 1049"/>
              <a:gd name="T14" fmla="*/ 2147483647 w 1940"/>
              <a:gd name="T15" fmla="*/ 2147483647 h 1049"/>
              <a:gd name="T16" fmla="*/ 2147483647 w 1940"/>
              <a:gd name="T17" fmla="*/ 2147483647 h 1049"/>
              <a:gd name="T18" fmla="*/ 2147483647 w 1940"/>
              <a:gd name="T19" fmla="*/ 2147483647 h 1049"/>
              <a:gd name="T20" fmla="*/ 2147483647 w 1940"/>
              <a:gd name="T21" fmla="*/ 2147483647 h 1049"/>
              <a:gd name="T22" fmla="*/ 2147483647 w 1940"/>
              <a:gd name="T23" fmla="*/ 2147483647 h 1049"/>
              <a:gd name="T24" fmla="*/ 2147483647 w 1940"/>
              <a:gd name="T25" fmla="*/ 2147483647 h 1049"/>
              <a:gd name="T26" fmla="*/ 2147483647 w 1940"/>
              <a:gd name="T27" fmla="*/ 2147483647 h 1049"/>
              <a:gd name="T28" fmla="*/ 2147483647 w 1940"/>
              <a:gd name="T29" fmla="*/ 2147483647 h 1049"/>
              <a:gd name="T30" fmla="*/ 2147483647 w 1940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7" name="Line 428"/>
          <p:cNvSpPr>
            <a:spLocks noChangeShapeType="1"/>
          </p:cNvSpPr>
          <p:nvPr/>
        </p:nvSpPr>
        <p:spPr bwMode="auto">
          <a:xfrm rot="16200000">
            <a:off x="7845425" y="5159376"/>
            <a:ext cx="523875" cy="1397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48" name="Line 429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49" name="Line 430"/>
          <p:cNvSpPr>
            <a:spLocks noChangeShapeType="1"/>
          </p:cNvSpPr>
          <p:nvPr/>
        </p:nvSpPr>
        <p:spPr bwMode="auto">
          <a:xfrm rot="16200000" flipH="1">
            <a:off x="8207749" y="5085976"/>
            <a:ext cx="8249" cy="183622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50" name="Line 431"/>
          <p:cNvSpPr>
            <a:spLocks noChangeShapeType="1"/>
          </p:cNvSpPr>
          <p:nvPr/>
        </p:nvSpPr>
        <p:spPr bwMode="auto">
          <a:xfrm>
            <a:off x="7358063" y="4697413"/>
            <a:ext cx="390525" cy="1841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" name="Line 432"/>
          <p:cNvSpPr>
            <a:spLocks noChangeShapeType="1"/>
          </p:cNvSpPr>
          <p:nvPr/>
        </p:nvSpPr>
        <p:spPr bwMode="auto">
          <a:xfrm flipV="1">
            <a:off x="6737350" y="4684713"/>
            <a:ext cx="322263" cy="198437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2" name="Line 433"/>
          <p:cNvSpPr>
            <a:spLocks noChangeShapeType="1"/>
          </p:cNvSpPr>
          <p:nvPr/>
        </p:nvSpPr>
        <p:spPr bwMode="auto">
          <a:xfrm flipV="1">
            <a:off x="6780213" y="4976813"/>
            <a:ext cx="97155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3" name="Line 435"/>
          <p:cNvSpPr>
            <a:spLocks noChangeShapeType="1"/>
          </p:cNvSpPr>
          <p:nvPr/>
        </p:nvSpPr>
        <p:spPr bwMode="auto">
          <a:xfrm>
            <a:off x="6100763" y="4773613"/>
            <a:ext cx="263525" cy="8572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4" name="Line 436"/>
          <p:cNvSpPr>
            <a:spLocks noChangeShapeType="1"/>
          </p:cNvSpPr>
          <p:nvPr/>
        </p:nvSpPr>
        <p:spPr bwMode="auto">
          <a:xfrm flipV="1">
            <a:off x="5841999" y="4952398"/>
            <a:ext cx="548981" cy="15776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5" name="Line 439"/>
          <p:cNvSpPr>
            <a:spLocks noChangeShapeType="1"/>
          </p:cNvSpPr>
          <p:nvPr/>
        </p:nvSpPr>
        <p:spPr bwMode="auto">
          <a:xfrm flipH="1">
            <a:off x="6278768" y="5070474"/>
            <a:ext cx="131556" cy="24404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6" name="Line 440"/>
          <p:cNvSpPr>
            <a:spLocks noChangeShapeType="1"/>
          </p:cNvSpPr>
          <p:nvPr/>
        </p:nvSpPr>
        <p:spPr bwMode="auto">
          <a:xfrm flipH="1" flipV="1">
            <a:off x="6595002" y="5008500"/>
            <a:ext cx="67735" cy="261999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7" name="Line 441"/>
          <p:cNvSpPr>
            <a:spLocks noChangeShapeType="1"/>
          </p:cNvSpPr>
          <p:nvPr/>
        </p:nvSpPr>
        <p:spPr bwMode="auto">
          <a:xfrm>
            <a:off x="6691914" y="5003401"/>
            <a:ext cx="555024" cy="319487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8" name="Line 443"/>
          <p:cNvSpPr>
            <a:spLocks noChangeShapeType="1"/>
          </p:cNvSpPr>
          <p:nvPr/>
        </p:nvSpPr>
        <p:spPr bwMode="auto">
          <a:xfrm>
            <a:off x="6281738" y="3522663"/>
            <a:ext cx="0" cy="131762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9" name="Line 444"/>
          <p:cNvSpPr>
            <a:spLocks noChangeShapeType="1"/>
          </p:cNvSpPr>
          <p:nvPr/>
        </p:nvSpPr>
        <p:spPr bwMode="auto">
          <a:xfrm flipV="1">
            <a:off x="7577138" y="2492375"/>
            <a:ext cx="123825" cy="87313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0" name="Line 445"/>
          <p:cNvSpPr>
            <a:spLocks noChangeShapeType="1"/>
          </p:cNvSpPr>
          <p:nvPr/>
        </p:nvSpPr>
        <p:spPr bwMode="auto">
          <a:xfrm>
            <a:off x="7405688" y="2675613"/>
            <a:ext cx="0" cy="825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1" name="Line 446"/>
          <p:cNvSpPr>
            <a:spLocks noChangeShapeType="1"/>
          </p:cNvSpPr>
          <p:nvPr/>
        </p:nvSpPr>
        <p:spPr bwMode="auto">
          <a:xfrm flipV="1">
            <a:off x="7577138" y="2562225"/>
            <a:ext cx="263525" cy="28892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2" name="Line 447"/>
          <p:cNvSpPr>
            <a:spLocks noChangeShapeType="1"/>
          </p:cNvSpPr>
          <p:nvPr/>
        </p:nvSpPr>
        <p:spPr bwMode="auto">
          <a:xfrm>
            <a:off x="7942263" y="2560638"/>
            <a:ext cx="0" cy="1968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3" name="Line 448"/>
          <p:cNvSpPr>
            <a:spLocks noChangeShapeType="1"/>
          </p:cNvSpPr>
          <p:nvPr/>
        </p:nvSpPr>
        <p:spPr bwMode="auto">
          <a:xfrm>
            <a:off x="7596188" y="2867025"/>
            <a:ext cx="188912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4" name="Line 449"/>
          <p:cNvSpPr>
            <a:spLocks noChangeShapeType="1"/>
          </p:cNvSpPr>
          <p:nvPr/>
        </p:nvSpPr>
        <p:spPr bwMode="auto">
          <a:xfrm flipV="1">
            <a:off x="5891213" y="3733800"/>
            <a:ext cx="168275" cy="31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5" name="Line 450"/>
          <p:cNvSpPr>
            <a:spLocks noChangeShapeType="1"/>
          </p:cNvSpPr>
          <p:nvPr/>
        </p:nvSpPr>
        <p:spPr bwMode="auto">
          <a:xfrm>
            <a:off x="8150225" y="2857500"/>
            <a:ext cx="17780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6" name="Line 451"/>
          <p:cNvSpPr>
            <a:spLocks noChangeShapeType="1"/>
          </p:cNvSpPr>
          <p:nvPr/>
        </p:nvSpPr>
        <p:spPr bwMode="auto">
          <a:xfrm flipH="1">
            <a:off x="7296150" y="2933700"/>
            <a:ext cx="98425" cy="7048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7" name="Line 452"/>
          <p:cNvSpPr>
            <a:spLocks noChangeShapeType="1"/>
          </p:cNvSpPr>
          <p:nvPr/>
        </p:nvSpPr>
        <p:spPr bwMode="auto">
          <a:xfrm flipH="1">
            <a:off x="7888288" y="2933700"/>
            <a:ext cx="111125" cy="7270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8" name="Line 541"/>
          <p:cNvSpPr>
            <a:spLocks noChangeShapeType="1"/>
          </p:cNvSpPr>
          <p:nvPr/>
        </p:nvSpPr>
        <p:spPr bwMode="auto">
          <a:xfrm flipV="1">
            <a:off x="7272338" y="4075113"/>
            <a:ext cx="227012" cy="436562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69" name="Group 590"/>
          <p:cNvGrpSpPr>
            <a:grpSpLocks/>
          </p:cNvGrpSpPr>
          <p:nvPr/>
        </p:nvGrpSpPr>
        <p:grpSpPr bwMode="auto">
          <a:xfrm flipH="1">
            <a:off x="5775325" y="4533900"/>
            <a:ext cx="414337" cy="373063"/>
            <a:chOff x="2839" y="3501"/>
            <a:chExt cx="755" cy="803"/>
          </a:xfrm>
        </p:grpSpPr>
        <p:pic>
          <p:nvPicPr>
            <p:cNvPr id="887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8" name="Freeform 592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70" name="Group 593"/>
          <p:cNvGrpSpPr>
            <a:grpSpLocks/>
          </p:cNvGrpSpPr>
          <p:nvPr/>
        </p:nvGrpSpPr>
        <p:grpSpPr bwMode="auto">
          <a:xfrm flipH="1">
            <a:off x="5457825" y="4954588"/>
            <a:ext cx="482600" cy="406400"/>
            <a:chOff x="2839" y="3501"/>
            <a:chExt cx="755" cy="803"/>
          </a:xfrm>
        </p:grpSpPr>
        <p:pic>
          <p:nvPicPr>
            <p:cNvPr id="885" name="Picture 594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6" name="Freeform 595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71" name="Group 596"/>
          <p:cNvGrpSpPr>
            <a:grpSpLocks/>
          </p:cNvGrpSpPr>
          <p:nvPr/>
        </p:nvGrpSpPr>
        <p:grpSpPr bwMode="auto">
          <a:xfrm flipH="1">
            <a:off x="5935663" y="5256213"/>
            <a:ext cx="427037" cy="349250"/>
            <a:chOff x="2839" y="3501"/>
            <a:chExt cx="755" cy="803"/>
          </a:xfrm>
        </p:grpSpPr>
        <p:pic>
          <p:nvPicPr>
            <p:cNvPr id="883" name="Picture 597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4" name="Freeform 59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72" name="Group 599"/>
          <p:cNvGrpSpPr>
            <a:grpSpLocks/>
          </p:cNvGrpSpPr>
          <p:nvPr/>
        </p:nvGrpSpPr>
        <p:grpSpPr bwMode="auto">
          <a:xfrm>
            <a:off x="6550025" y="5238750"/>
            <a:ext cx="427037" cy="350838"/>
            <a:chOff x="2839" y="3501"/>
            <a:chExt cx="755" cy="803"/>
          </a:xfrm>
        </p:grpSpPr>
        <p:pic>
          <p:nvPicPr>
            <p:cNvPr id="881" name="Picture 600" descr="desktop_computer_stylized_medium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2" name="Freeform 60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573" name="Picture 603" descr="car_icon_small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15" y="18034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" name="Group 652"/>
          <p:cNvGrpSpPr>
            <a:grpSpLocks/>
          </p:cNvGrpSpPr>
          <p:nvPr/>
        </p:nvGrpSpPr>
        <p:grpSpPr bwMode="auto">
          <a:xfrm>
            <a:off x="5613400" y="1546225"/>
            <a:ext cx="415925" cy="385763"/>
            <a:chOff x="2751" y="1851"/>
            <a:chExt cx="462" cy="478"/>
          </a:xfrm>
        </p:grpSpPr>
        <p:pic>
          <p:nvPicPr>
            <p:cNvPr id="879" name="Picture 653" descr="iphone_stylized_small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0" name="Picture 654" descr="antenna_radiation_stylized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9" name="Line 693"/>
          <p:cNvSpPr>
            <a:spLocks noChangeShapeType="1"/>
          </p:cNvSpPr>
          <p:nvPr/>
        </p:nvSpPr>
        <p:spPr bwMode="auto">
          <a:xfrm>
            <a:off x="8345488" y="2855912"/>
            <a:ext cx="305034" cy="259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88" name="Group 776"/>
          <p:cNvGrpSpPr>
            <a:grpSpLocks/>
          </p:cNvGrpSpPr>
          <p:nvPr/>
        </p:nvGrpSpPr>
        <p:grpSpPr bwMode="auto">
          <a:xfrm>
            <a:off x="5611813" y="3500438"/>
            <a:ext cx="506412" cy="352425"/>
            <a:chOff x="2967" y="478"/>
            <a:chExt cx="788" cy="625"/>
          </a:xfrm>
        </p:grpSpPr>
        <p:pic>
          <p:nvPicPr>
            <p:cNvPr id="781" name="Picture 777" descr="access_point_stylized_small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2" name="Picture 778" descr="antenna_radiation_stylized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9" name="Group 779"/>
          <p:cNvGrpSpPr>
            <a:grpSpLocks/>
          </p:cNvGrpSpPr>
          <p:nvPr/>
        </p:nvGrpSpPr>
        <p:grpSpPr bwMode="auto">
          <a:xfrm>
            <a:off x="7132638" y="5003800"/>
            <a:ext cx="563562" cy="420688"/>
            <a:chOff x="2967" y="478"/>
            <a:chExt cx="788" cy="625"/>
          </a:xfrm>
        </p:grpSpPr>
        <p:pic>
          <p:nvPicPr>
            <p:cNvPr id="779" name="Picture 780" descr="access_point_stylized_small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0" name="Picture 781" descr="antenna_radiation_stylized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0" name="Group 523"/>
          <p:cNvGrpSpPr>
            <a:grpSpLocks/>
          </p:cNvGrpSpPr>
          <p:nvPr/>
        </p:nvGrpSpPr>
        <p:grpSpPr bwMode="auto">
          <a:xfrm>
            <a:off x="5890114" y="1844675"/>
            <a:ext cx="457200" cy="733152"/>
            <a:chOff x="6061075" y="1844675"/>
            <a:chExt cx="457200" cy="733152"/>
          </a:xfrm>
        </p:grpSpPr>
        <p:sp>
          <p:nvSpPr>
            <p:cNvPr id="759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227964" cy="174352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60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76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76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pic>
            <p:nvPicPr>
              <p:cNvPr id="76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91" name="Group 950"/>
          <p:cNvGrpSpPr>
            <a:grpSpLocks/>
          </p:cNvGrpSpPr>
          <p:nvPr/>
        </p:nvGrpSpPr>
        <p:grpSpPr bwMode="auto">
          <a:xfrm>
            <a:off x="8240713" y="5002213"/>
            <a:ext cx="227012" cy="481013"/>
            <a:chOff x="4140" y="429"/>
            <a:chExt cx="1425" cy="2396"/>
          </a:xfrm>
        </p:grpSpPr>
        <p:sp>
          <p:nvSpPr>
            <p:cNvPr id="727" name="Freeform 95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9" name="Freeform 95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0" name="Freeform 95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1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32" name="Group 95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57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58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33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34" name="Group 96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55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56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35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6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37" name="Group 96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3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54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38" name="Freeform 96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39" name="Group 96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51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52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40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1" name="Freeform 97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97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4" name="Freeform 97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5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6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8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749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50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92" name="Group 983"/>
          <p:cNvGrpSpPr>
            <a:grpSpLocks/>
          </p:cNvGrpSpPr>
          <p:nvPr/>
        </p:nvGrpSpPr>
        <p:grpSpPr bwMode="auto">
          <a:xfrm>
            <a:off x="7924800" y="5303838"/>
            <a:ext cx="227012" cy="481013"/>
            <a:chOff x="4140" y="429"/>
            <a:chExt cx="1425" cy="2396"/>
          </a:xfrm>
        </p:grpSpPr>
        <p:sp>
          <p:nvSpPr>
            <p:cNvPr id="695" name="Freeform 98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6" name="Rectangle 985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7" name="Freeform 98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8" name="Freeform 98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9" name="Rectangle 988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00" name="Group 98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5" name="AutoShape 99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6" name="AutoShape 991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01" name="Rectangle 992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02" name="Group 99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3" name="AutoShape 994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4" name="AutoShape 995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03" name="Rectangle 996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4" name="Rectangle 997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05" name="Group 99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1" name="AutoShape 999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2" name="AutoShape 1000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06" name="Freeform 100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07" name="Group 100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19" name="AutoShape 1003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0" name="AutoShape 1004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08" name="Rectangle 1005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9" name="Freeform 100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0" name="Freeform 100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1" name="Oval 1008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2" name="Freeform 100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3" name="AutoShape 1010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4" name="AutoShape 1011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5" name="Oval 1012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6" name="Oval 1013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717" name="Oval 1014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8" name="Rectangle 1015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593" name="Picture 1017" descr="antenna_stylized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2043113"/>
            <a:ext cx="530702" cy="22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" name="Picture 1018" descr="laptop_keyboard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5327957" y="22915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" name="Freeform 1019"/>
          <p:cNvSpPr>
            <a:spLocks/>
          </p:cNvSpPr>
          <p:nvPr/>
        </p:nvSpPr>
        <p:spPr bwMode="auto">
          <a:xfrm>
            <a:off x="5472854" y="2136804"/>
            <a:ext cx="351919" cy="208167"/>
          </a:xfrm>
          <a:custGeom>
            <a:avLst/>
            <a:gdLst>
              <a:gd name="T0" fmla="*/ 6573757 w 2982"/>
              <a:gd name="T1" fmla="*/ 0 h 2442"/>
              <a:gd name="T2" fmla="*/ 0 w 2982"/>
              <a:gd name="T3" fmla="*/ 2477886 h 2442"/>
              <a:gd name="T4" fmla="*/ 26294911 w 2982"/>
              <a:gd name="T5" fmla="*/ 3095568 h 2442"/>
              <a:gd name="T6" fmla="*/ 32868668 w 2982"/>
              <a:gd name="T7" fmla="*/ 617681 h 2442"/>
              <a:gd name="T8" fmla="*/ 657375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96" name="Picture 1020" descr="screen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87" y="21421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7" name="Freeform 1021"/>
          <p:cNvSpPr>
            <a:spLocks/>
          </p:cNvSpPr>
          <p:nvPr/>
        </p:nvSpPr>
        <p:spPr bwMode="auto">
          <a:xfrm>
            <a:off x="5536928" y="2130663"/>
            <a:ext cx="298167" cy="38736"/>
          </a:xfrm>
          <a:custGeom>
            <a:avLst/>
            <a:gdLst>
              <a:gd name="T0" fmla="*/ 1641570 w 2528"/>
              <a:gd name="T1" fmla="*/ 0 h 455"/>
              <a:gd name="T2" fmla="*/ 27891942 w 2528"/>
              <a:gd name="T3" fmla="*/ 616030 h 455"/>
              <a:gd name="T4" fmla="*/ 26250491 w 2528"/>
              <a:gd name="T5" fmla="*/ 616030 h 455"/>
              <a:gd name="T6" fmla="*/ 0 w 2528"/>
              <a:gd name="T7" fmla="*/ 616030 h 455"/>
              <a:gd name="T8" fmla="*/ 1641570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8" name="Freeform 1022"/>
          <p:cNvSpPr>
            <a:spLocks/>
          </p:cNvSpPr>
          <p:nvPr/>
        </p:nvSpPr>
        <p:spPr bwMode="auto">
          <a:xfrm>
            <a:off x="5469738" y="2130348"/>
            <a:ext cx="82770" cy="161243"/>
          </a:xfrm>
          <a:custGeom>
            <a:avLst/>
            <a:gdLst>
              <a:gd name="T0" fmla="*/ 6561704 w 702"/>
              <a:gd name="T1" fmla="*/ 0 h 1893"/>
              <a:gd name="T2" fmla="*/ 0 w 702"/>
              <a:gd name="T3" fmla="*/ 2474096 h 1893"/>
              <a:gd name="T4" fmla="*/ 1640426 w 702"/>
              <a:gd name="T5" fmla="*/ 2474096 h 1893"/>
              <a:gd name="T6" fmla="*/ 8202130 w 702"/>
              <a:gd name="T7" fmla="*/ 616693 h 1893"/>
              <a:gd name="T8" fmla="*/ 6561704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9" name="Freeform 1023"/>
          <p:cNvSpPr>
            <a:spLocks/>
          </p:cNvSpPr>
          <p:nvPr/>
        </p:nvSpPr>
        <p:spPr bwMode="auto">
          <a:xfrm>
            <a:off x="5743755" y="2159164"/>
            <a:ext cx="89197" cy="186122"/>
          </a:xfrm>
          <a:custGeom>
            <a:avLst/>
            <a:gdLst>
              <a:gd name="T0" fmla="*/ 8213085 w 756"/>
              <a:gd name="T1" fmla="*/ 0 h 2184"/>
              <a:gd name="T2" fmla="*/ 1642593 w 756"/>
              <a:gd name="T3" fmla="*/ 3093852 h 2184"/>
              <a:gd name="T4" fmla="*/ 0 w 756"/>
              <a:gd name="T5" fmla="*/ 3093852 h 2184"/>
              <a:gd name="T6" fmla="*/ 6570492 w 756"/>
              <a:gd name="T7" fmla="*/ 617339 h 2184"/>
              <a:gd name="T8" fmla="*/ 8213085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0" name="Freeform 1024"/>
          <p:cNvSpPr>
            <a:spLocks/>
          </p:cNvSpPr>
          <p:nvPr/>
        </p:nvSpPr>
        <p:spPr bwMode="auto">
          <a:xfrm>
            <a:off x="5468764" y="2283402"/>
            <a:ext cx="327185" cy="62828"/>
          </a:xfrm>
          <a:custGeom>
            <a:avLst/>
            <a:gdLst>
              <a:gd name="T0" fmla="*/ 1642768 w 2773"/>
              <a:gd name="T1" fmla="*/ 0 h 738"/>
              <a:gd name="T2" fmla="*/ 0 w 2773"/>
              <a:gd name="T3" fmla="*/ 616021 h 738"/>
              <a:gd name="T4" fmla="*/ 26283822 w 2773"/>
              <a:gd name="T5" fmla="*/ 1232127 h 738"/>
              <a:gd name="T6" fmla="*/ 26283822 w 2773"/>
              <a:gd name="T7" fmla="*/ 616021 h 738"/>
              <a:gd name="T8" fmla="*/ 164276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1" name="Freeform 1025"/>
          <p:cNvSpPr>
            <a:spLocks/>
          </p:cNvSpPr>
          <p:nvPr/>
        </p:nvSpPr>
        <p:spPr bwMode="auto">
          <a:xfrm>
            <a:off x="5753688" y="2160738"/>
            <a:ext cx="83549" cy="186909"/>
          </a:xfrm>
          <a:custGeom>
            <a:avLst/>
            <a:gdLst>
              <a:gd name="T0" fmla="*/ 27077483 w 637"/>
              <a:gd name="T1" fmla="*/ 0 h 1659"/>
              <a:gd name="T2" fmla="*/ 27077483 w 637"/>
              <a:gd name="T3" fmla="*/ 0 h 1659"/>
              <a:gd name="T4" fmla="*/ 2253593 w 637"/>
              <a:gd name="T5" fmla="*/ 84370993 h 1659"/>
              <a:gd name="T6" fmla="*/ 0 w 637"/>
              <a:gd name="T7" fmla="*/ 81515082 h 1659"/>
              <a:gd name="T8" fmla="*/ 27077483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2" name="Freeform 1026"/>
          <p:cNvSpPr>
            <a:spLocks/>
          </p:cNvSpPr>
          <p:nvPr/>
        </p:nvSpPr>
        <p:spPr bwMode="auto">
          <a:xfrm>
            <a:off x="5469153" y="2291748"/>
            <a:ext cx="290961" cy="62041"/>
          </a:xfrm>
          <a:custGeom>
            <a:avLst/>
            <a:gdLst>
              <a:gd name="T0" fmla="*/ 0 w 2216"/>
              <a:gd name="T1" fmla="*/ 0 h 550"/>
              <a:gd name="T2" fmla="*/ 2258362 w 2216"/>
              <a:gd name="T3" fmla="*/ 2875657 h 550"/>
              <a:gd name="T4" fmla="*/ 95077021 w 2216"/>
              <a:gd name="T5" fmla="*/ 28705919 h 550"/>
              <a:gd name="T6" fmla="*/ 95077021 w 2216"/>
              <a:gd name="T7" fmla="*/ 24405125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03" name="Group 1027"/>
          <p:cNvGrpSpPr>
            <a:grpSpLocks/>
          </p:cNvGrpSpPr>
          <p:nvPr/>
        </p:nvGrpSpPr>
        <p:grpSpPr bwMode="auto">
          <a:xfrm>
            <a:off x="5464285" y="2358040"/>
            <a:ext cx="98740" cy="36846"/>
            <a:chOff x="1740" y="2642"/>
            <a:chExt cx="752" cy="327"/>
          </a:xfrm>
        </p:grpSpPr>
        <p:sp>
          <p:nvSpPr>
            <p:cNvPr id="689" name="Freeform 1028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0" name="Freeform 1029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1" name="Freeform 1030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2" name="Freeform 1031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3" name="Freeform 1032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4" name="Freeform 1033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04" name="Freeform 1034"/>
          <p:cNvSpPr>
            <a:spLocks/>
          </p:cNvSpPr>
          <p:nvPr/>
        </p:nvSpPr>
        <p:spPr bwMode="auto">
          <a:xfrm>
            <a:off x="5633330" y="2363551"/>
            <a:ext cx="119578" cy="80936"/>
          </a:xfrm>
          <a:custGeom>
            <a:avLst/>
            <a:gdLst>
              <a:gd name="T0" fmla="*/ 1765285 w 990"/>
              <a:gd name="T1" fmla="*/ 10672924 h 792"/>
              <a:gd name="T2" fmla="*/ 15858459 w 990"/>
              <a:gd name="T3" fmla="*/ 0 h 792"/>
              <a:gd name="T4" fmla="*/ 15858459 w 990"/>
              <a:gd name="T5" fmla="*/ 1065249 h 792"/>
              <a:gd name="T6" fmla="*/ 0 w 990"/>
              <a:gd name="T7" fmla="*/ 10672924 h 792"/>
              <a:gd name="T8" fmla="*/ 1765285 w 990"/>
              <a:gd name="T9" fmla="*/ 10672924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5" name="Freeform 1035"/>
          <p:cNvSpPr>
            <a:spLocks/>
          </p:cNvSpPr>
          <p:nvPr/>
        </p:nvSpPr>
        <p:spPr bwMode="auto">
          <a:xfrm>
            <a:off x="5328152" y="2370007"/>
            <a:ext cx="305957" cy="73850"/>
          </a:xfrm>
          <a:custGeom>
            <a:avLst/>
            <a:gdLst>
              <a:gd name="T0" fmla="*/ 1766745 w 2532"/>
              <a:gd name="T1" fmla="*/ 0 h 723"/>
              <a:gd name="T2" fmla="*/ 1766745 w 2532"/>
              <a:gd name="T3" fmla="*/ 0 h 723"/>
              <a:gd name="T4" fmla="*/ 38810380 w 2532"/>
              <a:gd name="T5" fmla="*/ 9588243 h 723"/>
              <a:gd name="T6" fmla="*/ 38810380 w 2532"/>
              <a:gd name="T7" fmla="*/ 10652479 h 723"/>
              <a:gd name="T8" fmla="*/ 0 w 2532"/>
              <a:gd name="T9" fmla="*/ 1064237 h 723"/>
              <a:gd name="T10" fmla="*/ 1766745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6" name="Freeform 1036"/>
          <p:cNvSpPr>
            <a:spLocks/>
          </p:cNvSpPr>
          <p:nvPr/>
        </p:nvSpPr>
        <p:spPr bwMode="auto">
          <a:xfrm>
            <a:off x="5328347" y="2356465"/>
            <a:ext cx="3311" cy="14959"/>
          </a:xfrm>
          <a:custGeom>
            <a:avLst/>
            <a:gdLst>
              <a:gd name="T0" fmla="*/ 2059569 w 26"/>
              <a:gd name="T1" fmla="*/ 1056289 h 147"/>
              <a:gd name="T2" fmla="*/ 2059569 w 26"/>
              <a:gd name="T3" fmla="*/ 2112475 h 147"/>
              <a:gd name="T4" fmla="*/ 0 w 26"/>
              <a:gd name="T5" fmla="*/ 2112475 h 147"/>
              <a:gd name="T6" fmla="*/ 2059569 w 26"/>
              <a:gd name="T7" fmla="*/ 0 h 147"/>
              <a:gd name="T8" fmla="*/ 2059569 w 26"/>
              <a:gd name="T9" fmla="*/ 1056289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7" name="Freeform 1037"/>
          <p:cNvSpPr>
            <a:spLocks/>
          </p:cNvSpPr>
          <p:nvPr/>
        </p:nvSpPr>
        <p:spPr bwMode="auto">
          <a:xfrm>
            <a:off x="5328542" y="2295527"/>
            <a:ext cx="142170" cy="61883"/>
          </a:xfrm>
          <a:custGeom>
            <a:avLst/>
            <a:gdLst>
              <a:gd name="T0" fmla="*/ 17669579 w 1176"/>
              <a:gd name="T1" fmla="*/ 0 h 606"/>
              <a:gd name="T2" fmla="*/ 0 w 1176"/>
              <a:gd name="T3" fmla="*/ 8519635 h 606"/>
              <a:gd name="T4" fmla="*/ 1768421 w 1176"/>
              <a:gd name="T5" fmla="*/ 8519635 h 606"/>
              <a:gd name="T6" fmla="*/ 17669579 w 1176"/>
              <a:gd name="T7" fmla="*/ 1063652 h 606"/>
              <a:gd name="T8" fmla="*/ 17669579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8" name="Freeform 1038"/>
          <p:cNvSpPr>
            <a:spLocks/>
          </p:cNvSpPr>
          <p:nvPr/>
        </p:nvSpPr>
        <p:spPr bwMode="auto">
          <a:xfrm>
            <a:off x="5338085" y="2359615"/>
            <a:ext cx="290182" cy="71016"/>
          </a:xfrm>
          <a:custGeom>
            <a:avLst/>
            <a:gdLst>
              <a:gd name="T0" fmla="*/ 1510505 w 2532"/>
              <a:gd name="T1" fmla="*/ 0 h 723"/>
              <a:gd name="T2" fmla="*/ 1510505 w 2532"/>
              <a:gd name="T3" fmla="*/ 0 h 723"/>
              <a:gd name="T4" fmla="*/ 18059933 w 2532"/>
              <a:gd name="T5" fmla="*/ 5682655 h 723"/>
              <a:gd name="T6" fmla="*/ 18059933 w 2532"/>
              <a:gd name="T7" fmla="*/ 5682655 h 723"/>
              <a:gd name="T8" fmla="*/ 0 w 2532"/>
              <a:gd name="T9" fmla="*/ 945505 h 723"/>
              <a:gd name="T10" fmla="*/ 1510505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9" name="Freeform 1039"/>
          <p:cNvSpPr>
            <a:spLocks/>
          </p:cNvSpPr>
          <p:nvPr/>
        </p:nvSpPr>
        <p:spPr bwMode="auto">
          <a:xfrm flipV="1">
            <a:off x="5627877" y="23545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465267 h 723"/>
              <a:gd name="T6" fmla="*/ 0 w 2532"/>
              <a:gd name="T7" fmla="*/ 9465267 h 723"/>
              <a:gd name="T8" fmla="*/ 0 w 2532"/>
              <a:gd name="T9" fmla="*/ 1055120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10" name="Group 1064"/>
          <p:cNvGrpSpPr>
            <a:grpSpLocks/>
          </p:cNvGrpSpPr>
          <p:nvPr/>
        </p:nvGrpSpPr>
        <p:grpSpPr bwMode="auto">
          <a:xfrm>
            <a:off x="6872288" y="5486400"/>
            <a:ext cx="474662" cy="407988"/>
            <a:chOff x="877" y="1008"/>
            <a:chExt cx="2747" cy="2591"/>
          </a:xfrm>
        </p:grpSpPr>
        <p:pic>
          <p:nvPicPr>
            <p:cNvPr id="666" name="Picture 1065" descr="antenna_stylized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7" name="Picture 1066" descr="laptop_keyboard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" name="Freeform 1067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669" name="Picture 1068" descr="screen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" name="Freeform 1069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Freeform 1070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2" name="Freeform 1071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3" name="Freeform 1072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4" name="Freeform 1073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5" name="Freeform 1074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76" name="Group 1075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683" name="Freeform 107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4" name="Freeform 107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5" name="Freeform 107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6" name="Freeform 107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7" name="Freeform 108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8" name="Freeform 108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7" name="Freeform 1082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8" name="Freeform 1083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9" name="Freeform 1084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0" name="Freeform 1085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1" name="Freeform 1086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2" name="Freeform 1087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611" name="Picture 1115" descr="antenna_stylized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21" y="3105640"/>
            <a:ext cx="347997" cy="1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2" name="Picture 1116" descr="laptop_keyboard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5513878" y="32917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" name="Freeform 1117"/>
          <p:cNvSpPr>
            <a:spLocks/>
          </p:cNvSpPr>
          <p:nvPr/>
        </p:nvSpPr>
        <p:spPr bwMode="auto">
          <a:xfrm>
            <a:off x="5608891" y="3175799"/>
            <a:ext cx="230764" cy="155883"/>
          </a:xfrm>
          <a:custGeom>
            <a:avLst/>
            <a:gdLst>
              <a:gd name="T0" fmla="*/ 1856482 w 2982"/>
              <a:gd name="T1" fmla="*/ 0 h 2442"/>
              <a:gd name="T2" fmla="*/ 0 w 2982"/>
              <a:gd name="T3" fmla="*/ 1039092 h 2442"/>
              <a:gd name="T4" fmla="*/ 7413777 w 2982"/>
              <a:gd name="T5" fmla="*/ 1299855 h 2442"/>
              <a:gd name="T6" fmla="*/ 9270259 w 2982"/>
              <a:gd name="T7" fmla="*/ 260763 h 2442"/>
              <a:gd name="T8" fmla="*/ 1856482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14" name="Picture 1118" descr="screen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57" y="31798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" name="Freeform 1119"/>
          <p:cNvSpPr>
            <a:spLocks/>
          </p:cNvSpPr>
          <p:nvPr/>
        </p:nvSpPr>
        <p:spPr bwMode="auto">
          <a:xfrm>
            <a:off x="5650906" y="3171201"/>
            <a:ext cx="195517" cy="29007"/>
          </a:xfrm>
          <a:custGeom>
            <a:avLst/>
            <a:gdLst>
              <a:gd name="T0" fmla="*/ 460563 w 2528"/>
              <a:gd name="T1" fmla="*/ 0 h 455"/>
              <a:gd name="T2" fmla="*/ 7865770 w 2528"/>
              <a:gd name="T3" fmla="*/ 260107 h 455"/>
              <a:gd name="T4" fmla="*/ 7399174 w 2528"/>
              <a:gd name="T5" fmla="*/ 260107 h 455"/>
              <a:gd name="T6" fmla="*/ 0 w 2528"/>
              <a:gd name="T7" fmla="*/ 260107 h 455"/>
              <a:gd name="T8" fmla="*/ 460563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6" name="Freeform 1120"/>
          <p:cNvSpPr>
            <a:spLocks/>
          </p:cNvSpPr>
          <p:nvPr/>
        </p:nvSpPr>
        <p:spPr bwMode="auto">
          <a:xfrm>
            <a:off x="5606848" y="3170965"/>
            <a:ext cx="54275" cy="120745"/>
          </a:xfrm>
          <a:custGeom>
            <a:avLst/>
            <a:gdLst>
              <a:gd name="T0" fmla="*/ 1847051 w 702"/>
              <a:gd name="T1" fmla="*/ 0 h 1893"/>
              <a:gd name="T2" fmla="*/ 0 w 702"/>
              <a:gd name="T3" fmla="*/ 1037463 h 1893"/>
              <a:gd name="T4" fmla="*/ 460255 w 702"/>
              <a:gd name="T5" fmla="*/ 1037463 h 1893"/>
              <a:gd name="T6" fmla="*/ 2313337 w 702"/>
              <a:gd name="T7" fmla="*/ 260370 h 1893"/>
              <a:gd name="T8" fmla="*/ 184705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7" name="Freeform 1121"/>
          <p:cNvSpPr>
            <a:spLocks/>
          </p:cNvSpPr>
          <p:nvPr/>
        </p:nvSpPr>
        <p:spPr bwMode="auto">
          <a:xfrm>
            <a:off x="5786529" y="3192543"/>
            <a:ext cx="58489" cy="139375"/>
          </a:xfrm>
          <a:custGeom>
            <a:avLst/>
            <a:gdLst>
              <a:gd name="T0" fmla="*/ 2316427 w 756"/>
              <a:gd name="T1" fmla="*/ 0 h 2184"/>
              <a:gd name="T2" fmla="*/ 460872 w 756"/>
              <a:gd name="T3" fmla="*/ 1299110 h 2184"/>
              <a:gd name="T4" fmla="*/ 0 w 756"/>
              <a:gd name="T5" fmla="*/ 1299110 h 2184"/>
              <a:gd name="T6" fmla="*/ 1849521 w 756"/>
              <a:gd name="T7" fmla="*/ 260626 h 2184"/>
              <a:gd name="T8" fmla="*/ 23164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8" name="Freeform 1122"/>
          <p:cNvSpPr>
            <a:spLocks/>
          </p:cNvSpPr>
          <p:nvPr/>
        </p:nvSpPr>
        <p:spPr bwMode="auto">
          <a:xfrm>
            <a:off x="5606209" y="3285578"/>
            <a:ext cx="214545" cy="47048"/>
          </a:xfrm>
          <a:custGeom>
            <a:avLst/>
            <a:gdLst>
              <a:gd name="T0" fmla="*/ 460889 w 2773"/>
              <a:gd name="T1" fmla="*/ 0 h 738"/>
              <a:gd name="T2" fmla="*/ 0 w 2773"/>
              <a:gd name="T3" fmla="*/ 260103 h 738"/>
              <a:gd name="T4" fmla="*/ 7410661 w 2773"/>
              <a:gd name="T5" fmla="*/ 520206 h 738"/>
              <a:gd name="T6" fmla="*/ 7410661 w 2773"/>
              <a:gd name="T7" fmla="*/ 260103 h 738"/>
              <a:gd name="T8" fmla="*/ 460889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9" name="Freeform 1123"/>
          <p:cNvSpPr>
            <a:spLocks/>
          </p:cNvSpPr>
          <p:nvPr/>
        </p:nvSpPr>
        <p:spPr bwMode="auto">
          <a:xfrm>
            <a:off x="5793042" y="3193722"/>
            <a:ext cx="54786" cy="139965"/>
          </a:xfrm>
          <a:custGeom>
            <a:avLst/>
            <a:gdLst>
              <a:gd name="T0" fmla="*/ 7633745 w 637"/>
              <a:gd name="T1" fmla="*/ 0 h 1659"/>
              <a:gd name="T2" fmla="*/ 7633745 w 637"/>
              <a:gd name="T3" fmla="*/ 0 h 1659"/>
              <a:gd name="T4" fmla="*/ 636188 w 637"/>
              <a:gd name="T5" fmla="*/ 35432406 h 1659"/>
              <a:gd name="T6" fmla="*/ 0 w 637"/>
              <a:gd name="T7" fmla="*/ 34229500 h 1659"/>
              <a:gd name="T8" fmla="*/ 7633745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0" name="Freeform 1124"/>
          <p:cNvSpPr>
            <a:spLocks/>
          </p:cNvSpPr>
          <p:nvPr/>
        </p:nvSpPr>
        <p:spPr bwMode="auto">
          <a:xfrm>
            <a:off x="5606465" y="3291827"/>
            <a:ext cx="190792" cy="46458"/>
          </a:xfrm>
          <a:custGeom>
            <a:avLst/>
            <a:gdLst>
              <a:gd name="T0" fmla="*/ 0 w 2216"/>
              <a:gd name="T1" fmla="*/ 0 h 550"/>
              <a:gd name="T2" fmla="*/ 637466 w 2216"/>
              <a:gd name="T3" fmla="*/ 1205796 h 550"/>
              <a:gd name="T4" fmla="*/ 26804554 w 2216"/>
              <a:gd name="T5" fmla="*/ 12051036 h 550"/>
              <a:gd name="T6" fmla="*/ 26804554 w 2216"/>
              <a:gd name="T7" fmla="*/ 1024593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21" name="Group 1125"/>
          <p:cNvGrpSpPr>
            <a:grpSpLocks/>
          </p:cNvGrpSpPr>
          <p:nvPr/>
        </p:nvGrpSpPr>
        <p:grpSpPr bwMode="auto">
          <a:xfrm>
            <a:off x="5603272" y="3341469"/>
            <a:ext cx="64747" cy="27592"/>
            <a:chOff x="1740" y="2642"/>
            <a:chExt cx="752" cy="327"/>
          </a:xfrm>
        </p:grpSpPr>
        <p:sp>
          <p:nvSpPr>
            <p:cNvPr id="660" name="Freeform 1126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1" name="Freeform 1127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2" name="Freeform 1128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3" name="Freeform 1129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4" name="Freeform 1130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5" name="Freeform 1131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22" name="Freeform 1132"/>
          <p:cNvSpPr>
            <a:spLocks/>
          </p:cNvSpPr>
          <p:nvPr/>
        </p:nvSpPr>
        <p:spPr bwMode="auto">
          <a:xfrm>
            <a:off x="5714120" y="3345596"/>
            <a:ext cx="78411" cy="60608"/>
          </a:xfrm>
          <a:custGeom>
            <a:avLst/>
            <a:gdLst>
              <a:gd name="T0" fmla="*/ 495573 w 990"/>
              <a:gd name="T1" fmla="*/ 4479941 h 792"/>
              <a:gd name="T2" fmla="*/ 4472754 w 990"/>
              <a:gd name="T3" fmla="*/ 0 h 792"/>
              <a:gd name="T4" fmla="*/ 4472754 w 990"/>
              <a:gd name="T5" fmla="*/ 450887 h 792"/>
              <a:gd name="T6" fmla="*/ 0 w 990"/>
              <a:gd name="T7" fmla="*/ 4479941 h 792"/>
              <a:gd name="T8" fmla="*/ 495573 w 990"/>
              <a:gd name="T9" fmla="*/ 4479941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3" name="Freeform 1133"/>
          <p:cNvSpPr>
            <a:spLocks/>
          </p:cNvSpPr>
          <p:nvPr/>
        </p:nvSpPr>
        <p:spPr bwMode="auto">
          <a:xfrm>
            <a:off x="5514006" y="3350431"/>
            <a:ext cx="200625" cy="55302"/>
          </a:xfrm>
          <a:custGeom>
            <a:avLst/>
            <a:gdLst>
              <a:gd name="T0" fmla="*/ 496016 w 2532"/>
              <a:gd name="T1" fmla="*/ 0 h 723"/>
              <a:gd name="T2" fmla="*/ 496016 w 2532"/>
              <a:gd name="T3" fmla="*/ 0 h 723"/>
              <a:gd name="T4" fmla="*/ 10943095 w 2532"/>
              <a:gd name="T5" fmla="*/ 4025267 h 723"/>
              <a:gd name="T6" fmla="*/ 10943095 w 2532"/>
              <a:gd name="T7" fmla="*/ 4475790 h 723"/>
              <a:gd name="T8" fmla="*/ 0 w 2532"/>
              <a:gd name="T9" fmla="*/ 444634 h 723"/>
              <a:gd name="T10" fmla="*/ 4960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4" name="Freeform 1134"/>
          <p:cNvSpPr>
            <a:spLocks/>
          </p:cNvSpPr>
          <p:nvPr/>
        </p:nvSpPr>
        <p:spPr bwMode="auto">
          <a:xfrm>
            <a:off x="5514134" y="3340290"/>
            <a:ext cx="2171" cy="11202"/>
          </a:xfrm>
          <a:custGeom>
            <a:avLst/>
            <a:gdLst>
              <a:gd name="T0" fmla="*/ 585669 w 26"/>
              <a:gd name="T1" fmla="*/ 441374 h 147"/>
              <a:gd name="T2" fmla="*/ 585669 w 26"/>
              <a:gd name="T3" fmla="*/ 882672 h 147"/>
              <a:gd name="T4" fmla="*/ 0 w 26"/>
              <a:gd name="T5" fmla="*/ 882672 h 147"/>
              <a:gd name="T6" fmla="*/ 585669 w 26"/>
              <a:gd name="T7" fmla="*/ 0 h 147"/>
              <a:gd name="T8" fmla="*/ 585669 w 26"/>
              <a:gd name="T9" fmla="*/ 441374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5" name="Freeform 1135"/>
          <p:cNvSpPr>
            <a:spLocks/>
          </p:cNvSpPr>
          <p:nvPr/>
        </p:nvSpPr>
        <p:spPr bwMode="auto">
          <a:xfrm>
            <a:off x="5514261" y="3294657"/>
            <a:ext cx="93225" cy="46340"/>
          </a:xfrm>
          <a:custGeom>
            <a:avLst/>
            <a:gdLst>
              <a:gd name="T0" fmla="*/ 4983336 w 1176"/>
              <a:gd name="T1" fmla="*/ 0 h 606"/>
              <a:gd name="T2" fmla="*/ 0 w 1176"/>
              <a:gd name="T3" fmla="*/ 3578656 h 606"/>
              <a:gd name="T4" fmla="*/ 496487 w 1176"/>
              <a:gd name="T5" fmla="*/ 3578656 h 606"/>
              <a:gd name="T6" fmla="*/ 4983336 w 1176"/>
              <a:gd name="T7" fmla="*/ 444436 h 606"/>
              <a:gd name="T8" fmla="*/ 4983336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6" name="Freeform 1136"/>
          <p:cNvSpPr>
            <a:spLocks/>
          </p:cNvSpPr>
          <p:nvPr/>
        </p:nvSpPr>
        <p:spPr bwMode="auto">
          <a:xfrm>
            <a:off x="5520519" y="3342649"/>
            <a:ext cx="190281" cy="53180"/>
          </a:xfrm>
          <a:custGeom>
            <a:avLst/>
            <a:gdLst>
              <a:gd name="T0" fmla="*/ 423548 w 2532"/>
              <a:gd name="T1" fmla="*/ 0 h 723"/>
              <a:gd name="T2" fmla="*/ 423548 w 2532"/>
              <a:gd name="T3" fmla="*/ 0 h 723"/>
              <a:gd name="T4" fmla="*/ 5094150 w 2532"/>
              <a:gd name="T5" fmla="*/ 2385965 h 723"/>
              <a:gd name="T6" fmla="*/ 5094150 w 2532"/>
              <a:gd name="T7" fmla="*/ 2385965 h 723"/>
              <a:gd name="T8" fmla="*/ 0 w 2532"/>
              <a:gd name="T9" fmla="*/ 400358 h 723"/>
              <a:gd name="T10" fmla="*/ 423548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7" name="Freeform 1137"/>
          <p:cNvSpPr>
            <a:spLocks/>
          </p:cNvSpPr>
          <p:nvPr/>
        </p:nvSpPr>
        <p:spPr bwMode="auto">
          <a:xfrm flipV="1">
            <a:off x="5710545" y="33388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973587 h 723"/>
              <a:gd name="T6" fmla="*/ 0 w 2532"/>
              <a:gd name="T7" fmla="*/ 3973587 h 723"/>
              <a:gd name="T8" fmla="*/ 0 w 2532"/>
              <a:gd name="T9" fmla="*/ 440833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28" name="Group 1139"/>
          <p:cNvGrpSpPr>
            <a:grpSpLocks/>
          </p:cNvGrpSpPr>
          <p:nvPr/>
        </p:nvGrpSpPr>
        <p:grpSpPr bwMode="auto">
          <a:xfrm flipH="1">
            <a:off x="5995499" y="3253643"/>
            <a:ext cx="359261" cy="342045"/>
            <a:chOff x="2839" y="3501"/>
            <a:chExt cx="755" cy="803"/>
          </a:xfrm>
        </p:grpSpPr>
        <p:pic>
          <p:nvPicPr>
            <p:cNvPr id="658" name="Picture 1140" descr="desktop_computer_stylized_medium"/>
            <p:cNvPicPr>
              <a:picLocks noChangeAspect="1" noChangeArrowheads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9" name="Freeform 114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629" name="Group 1142"/>
          <p:cNvGrpSpPr>
            <a:grpSpLocks/>
          </p:cNvGrpSpPr>
          <p:nvPr/>
        </p:nvGrpSpPr>
        <p:grpSpPr bwMode="auto">
          <a:xfrm>
            <a:off x="7307263" y="5422900"/>
            <a:ext cx="474662" cy="407988"/>
            <a:chOff x="877" y="1008"/>
            <a:chExt cx="2747" cy="2591"/>
          </a:xfrm>
        </p:grpSpPr>
        <p:pic>
          <p:nvPicPr>
            <p:cNvPr id="635" name="Picture 1143" descr="antenna_stylized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6" name="Picture 1144" descr="laptop_keyboard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Freeform 1145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638" name="Picture 1146" descr="screen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9" name="Freeform 1147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0" name="Freeform 1148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1" name="Freeform 1149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2" name="Freeform 1150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Freeform 1151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4" name="Freeform 1152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45" name="Group 1153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652" name="Freeform 1154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3" name="Freeform 1155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4" name="Freeform 1156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5" name="Freeform 1157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6" name="Freeform 1158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" name="Freeform 1159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46" name="Freeform 1160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7" name="Freeform 1161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8" name="Freeform 1162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9" name="Freeform 1163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0" name="Freeform 1164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1" name="Freeform 1165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630" name="Picture 568" descr="light2.png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94843" y="20787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Picture 1017" descr="antenna_stylized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957" y="2006227"/>
            <a:ext cx="530702" cy="2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2" name="Picture 1017" descr="antenna_stylized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95" y="1745624"/>
            <a:ext cx="530702" cy="2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Picture 571" descr="fridge2.png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02" y="30715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" name="Picture 1115" descr="antenna_stylized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38" y="3011924"/>
            <a:ext cx="347997" cy="1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8" name="Group 850"/>
          <p:cNvGrpSpPr>
            <a:grpSpLocks/>
          </p:cNvGrpSpPr>
          <p:nvPr/>
        </p:nvGrpSpPr>
        <p:grpSpPr bwMode="auto">
          <a:xfrm>
            <a:off x="5607471" y="1538038"/>
            <a:ext cx="448245" cy="96676"/>
            <a:chOff x="2199" y="955"/>
            <a:chExt cx="2547" cy="506"/>
          </a:xfrm>
        </p:grpSpPr>
        <p:sp>
          <p:nvSpPr>
            <p:cNvPr id="531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2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3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4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5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6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59" name="Group 850"/>
          <p:cNvGrpSpPr>
            <a:grpSpLocks/>
          </p:cNvGrpSpPr>
          <p:nvPr/>
        </p:nvGrpSpPr>
        <p:grpSpPr bwMode="auto">
          <a:xfrm>
            <a:off x="5276468" y="2033201"/>
            <a:ext cx="448245" cy="96676"/>
            <a:chOff x="2199" y="955"/>
            <a:chExt cx="2547" cy="506"/>
          </a:xfrm>
        </p:grpSpPr>
        <p:sp>
          <p:nvSpPr>
            <p:cNvPr id="525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6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7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8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9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0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0" name="Group 850"/>
          <p:cNvGrpSpPr>
            <a:grpSpLocks/>
          </p:cNvGrpSpPr>
          <p:nvPr/>
        </p:nvGrpSpPr>
        <p:grpSpPr bwMode="auto">
          <a:xfrm>
            <a:off x="6495173" y="2008238"/>
            <a:ext cx="427847" cy="76292"/>
            <a:chOff x="2199" y="955"/>
            <a:chExt cx="2547" cy="506"/>
          </a:xfrm>
        </p:grpSpPr>
        <p:sp>
          <p:nvSpPr>
            <p:cNvPr id="519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0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1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2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3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4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1" name="Group 850"/>
          <p:cNvGrpSpPr>
            <a:grpSpLocks/>
          </p:cNvGrpSpPr>
          <p:nvPr/>
        </p:nvGrpSpPr>
        <p:grpSpPr bwMode="auto">
          <a:xfrm>
            <a:off x="6558106" y="1745978"/>
            <a:ext cx="427847" cy="76292"/>
            <a:chOff x="2199" y="955"/>
            <a:chExt cx="2547" cy="506"/>
          </a:xfrm>
        </p:grpSpPr>
        <p:sp>
          <p:nvSpPr>
            <p:cNvPr id="513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4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5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6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7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8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2" name="Group 850"/>
          <p:cNvGrpSpPr>
            <a:grpSpLocks/>
          </p:cNvGrpSpPr>
          <p:nvPr/>
        </p:nvGrpSpPr>
        <p:grpSpPr bwMode="auto">
          <a:xfrm>
            <a:off x="5756886" y="2979399"/>
            <a:ext cx="375111" cy="76292"/>
            <a:chOff x="2199" y="955"/>
            <a:chExt cx="2547" cy="506"/>
          </a:xfrm>
        </p:grpSpPr>
        <p:sp>
          <p:nvSpPr>
            <p:cNvPr id="507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8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3" name="Group 850"/>
          <p:cNvGrpSpPr>
            <a:grpSpLocks/>
          </p:cNvGrpSpPr>
          <p:nvPr/>
        </p:nvGrpSpPr>
        <p:grpSpPr bwMode="auto">
          <a:xfrm>
            <a:off x="5458054" y="3093653"/>
            <a:ext cx="373704" cy="70494"/>
            <a:chOff x="2199" y="955"/>
            <a:chExt cx="2547" cy="506"/>
          </a:xfrm>
        </p:grpSpPr>
        <p:sp>
          <p:nvSpPr>
            <p:cNvPr id="501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4" name="Group 850"/>
          <p:cNvGrpSpPr>
            <a:grpSpLocks/>
          </p:cNvGrpSpPr>
          <p:nvPr/>
        </p:nvGrpSpPr>
        <p:grpSpPr bwMode="auto">
          <a:xfrm>
            <a:off x="5616258" y="3506728"/>
            <a:ext cx="496588" cy="96676"/>
            <a:chOff x="2199" y="955"/>
            <a:chExt cx="2547" cy="506"/>
          </a:xfrm>
        </p:grpSpPr>
        <p:sp>
          <p:nvSpPr>
            <p:cNvPr id="495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6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7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8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9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0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5" name="Group 850"/>
          <p:cNvGrpSpPr>
            <a:grpSpLocks/>
          </p:cNvGrpSpPr>
          <p:nvPr/>
        </p:nvGrpSpPr>
        <p:grpSpPr bwMode="auto">
          <a:xfrm>
            <a:off x="7154356" y="5005218"/>
            <a:ext cx="536140" cy="131828"/>
            <a:chOff x="2199" y="955"/>
            <a:chExt cx="2547" cy="506"/>
          </a:xfrm>
        </p:grpSpPr>
        <p:sp>
          <p:nvSpPr>
            <p:cNvPr id="489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0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1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2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3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4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6" name="Group 850"/>
          <p:cNvGrpSpPr>
            <a:grpSpLocks/>
          </p:cNvGrpSpPr>
          <p:nvPr/>
        </p:nvGrpSpPr>
        <p:grpSpPr bwMode="auto">
          <a:xfrm>
            <a:off x="7299376" y="5413893"/>
            <a:ext cx="408699" cy="92283"/>
            <a:chOff x="2199" y="955"/>
            <a:chExt cx="2547" cy="506"/>
          </a:xfrm>
        </p:grpSpPr>
        <p:sp>
          <p:nvSpPr>
            <p:cNvPr id="483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4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5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6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7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8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7" name="Group 850"/>
          <p:cNvGrpSpPr>
            <a:grpSpLocks/>
          </p:cNvGrpSpPr>
          <p:nvPr/>
        </p:nvGrpSpPr>
        <p:grpSpPr bwMode="auto">
          <a:xfrm>
            <a:off x="6881891" y="5484200"/>
            <a:ext cx="408699" cy="92283"/>
            <a:chOff x="2199" y="955"/>
            <a:chExt cx="2547" cy="506"/>
          </a:xfrm>
        </p:grpSpPr>
        <p:sp>
          <p:nvSpPr>
            <p:cNvPr id="477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8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9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0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1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2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8" name="Group 817"/>
          <p:cNvGrpSpPr>
            <a:grpSpLocks/>
          </p:cNvGrpSpPr>
          <p:nvPr/>
        </p:nvGrpSpPr>
        <p:grpSpPr bwMode="auto">
          <a:xfrm>
            <a:off x="5865009" y="1738313"/>
            <a:ext cx="517525" cy="508000"/>
            <a:chOff x="2920" y="1424"/>
            <a:chExt cx="326" cy="320"/>
          </a:xfrm>
        </p:grpSpPr>
        <p:sp>
          <p:nvSpPr>
            <p:cNvPr id="469" name="Oval 818"/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470" name="Group 81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472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3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4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5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6" name="Freeform 82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71" name="Freeform 82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66CCFF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91" name="Group 347"/>
          <p:cNvGrpSpPr>
            <a:grpSpLocks/>
          </p:cNvGrpSpPr>
          <p:nvPr/>
        </p:nvGrpSpPr>
        <p:grpSpPr bwMode="auto">
          <a:xfrm>
            <a:off x="6326174" y="2477052"/>
            <a:ext cx="416744" cy="205711"/>
            <a:chOff x="1871277" y="1576300"/>
            <a:chExt cx="1128371" cy="437861"/>
          </a:xfrm>
        </p:grpSpPr>
        <p:sp>
          <p:nvSpPr>
            <p:cNvPr id="892" name="Oval 89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93" name="Rectangle 89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4" name="Oval 89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95" name="Freeform 89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6" name="Freeform 89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7" name="Freeform 89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8" name="Freeform 89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99" name="Straight Connector 898"/>
            <p:cNvCxnSpPr>
              <a:endCxn id="89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Straight Connector 89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1" name="Group 347"/>
          <p:cNvGrpSpPr>
            <a:grpSpLocks/>
          </p:cNvGrpSpPr>
          <p:nvPr/>
        </p:nvGrpSpPr>
        <p:grpSpPr bwMode="auto">
          <a:xfrm>
            <a:off x="7177349" y="2476441"/>
            <a:ext cx="416744" cy="205711"/>
            <a:chOff x="1871277" y="1576300"/>
            <a:chExt cx="1128371" cy="437861"/>
          </a:xfrm>
        </p:grpSpPr>
        <p:sp>
          <p:nvSpPr>
            <p:cNvPr id="902" name="Oval 90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03" name="Rectangle 90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4" name="Oval 90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05" name="Freeform 90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6" name="Freeform 90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7" name="Freeform 90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8" name="Freeform 90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09" name="Straight Connector 908"/>
            <p:cNvCxnSpPr>
              <a:endCxn id="9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Straight Connector 90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1" name="Group 347"/>
          <p:cNvGrpSpPr>
            <a:grpSpLocks/>
          </p:cNvGrpSpPr>
          <p:nvPr/>
        </p:nvGrpSpPr>
        <p:grpSpPr bwMode="auto">
          <a:xfrm>
            <a:off x="7686788" y="2399327"/>
            <a:ext cx="416744" cy="205711"/>
            <a:chOff x="1871277" y="1576300"/>
            <a:chExt cx="1128371" cy="437861"/>
          </a:xfrm>
        </p:grpSpPr>
        <p:sp>
          <p:nvSpPr>
            <p:cNvPr id="912" name="Oval 91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13" name="Rectangle 91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4" name="Oval 91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15" name="Freeform 91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6" name="Freeform 91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7" name="Freeform 91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8" name="Freeform 91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19" name="Straight Connector 918"/>
            <p:cNvCxnSpPr>
              <a:endCxn id="91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Straight Connector 91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1" name="Group 347"/>
          <p:cNvGrpSpPr>
            <a:grpSpLocks/>
          </p:cNvGrpSpPr>
          <p:nvPr/>
        </p:nvGrpSpPr>
        <p:grpSpPr bwMode="auto">
          <a:xfrm>
            <a:off x="7752480" y="2760839"/>
            <a:ext cx="416744" cy="205711"/>
            <a:chOff x="1871277" y="1576300"/>
            <a:chExt cx="1128371" cy="437861"/>
          </a:xfrm>
        </p:grpSpPr>
        <p:sp>
          <p:nvSpPr>
            <p:cNvPr id="922" name="Oval 92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23" name="Rectangle 92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4" name="Oval 92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25" name="Freeform 92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6" name="Freeform 92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7" name="Freeform 92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8" name="Freeform 92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29" name="Straight Connector 928"/>
            <p:cNvCxnSpPr>
              <a:endCxn id="92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Straight Connector 92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1" name="Group 347"/>
          <p:cNvGrpSpPr>
            <a:grpSpLocks/>
          </p:cNvGrpSpPr>
          <p:nvPr/>
        </p:nvGrpSpPr>
        <p:grpSpPr bwMode="auto">
          <a:xfrm>
            <a:off x="7201005" y="2760229"/>
            <a:ext cx="416744" cy="205711"/>
            <a:chOff x="1871277" y="1576300"/>
            <a:chExt cx="1128371" cy="437861"/>
          </a:xfrm>
        </p:grpSpPr>
        <p:sp>
          <p:nvSpPr>
            <p:cNvPr id="932" name="Oval 93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33" name="Rectangle 93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4" name="Oval 93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35" name="Freeform 93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6" name="Freeform 93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7" name="Freeform 93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8" name="Freeform 93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39" name="Straight Connector 938"/>
            <p:cNvCxnSpPr>
              <a:endCxn id="93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Straight Connector 93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1" name="Group 347"/>
          <p:cNvGrpSpPr>
            <a:grpSpLocks/>
          </p:cNvGrpSpPr>
          <p:nvPr/>
        </p:nvGrpSpPr>
        <p:grpSpPr bwMode="auto">
          <a:xfrm>
            <a:off x="7083692" y="3627282"/>
            <a:ext cx="416744" cy="205711"/>
            <a:chOff x="1871277" y="1576300"/>
            <a:chExt cx="1128371" cy="437861"/>
          </a:xfrm>
        </p:grpSpPr>
        <p:sp>
          <p:nvSpPr>
            <p:cNvPr id="942" name="Oval 94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43" name="Rectangle 94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44" name="Oval 94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45" name="Freeform 94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46" name="Freeform 94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47" name="Freeform 94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48" name="Freeform 94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49" name="Straight Connector 948"/>
            <p:cNvCxnSpPr>
              <a:endCxn id="9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Straight Connector 94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1" name="Group 347"/>
          <p:cNvGrpSpPr>
            <a:grpSpLocks/>
          </p:cNvGrpSpPr>
          <p:nvPr/>
        </p:nvGrpSpPr>
        <p:grpSpPr bwMode="auto">
          <a:xfrm>
            <a:off x="7424812" y="3896990"/>
            <a:ext cx="416744" cy="205711"/>
            <a:chOff x="1871277" y="1576300"/>
            <a:chExt cx="1128371" cy="437861"/>
          </a:xfrm>
        </p:grpSpPr>
        <p:sp>
          <p:nvSpPr>
            <p:cNvPr id="952" name="Oval 95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53" name="Rectangle 95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4" name="Oval 95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55" name="Freeform 95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6" name="Freeform 95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7" name="Freeform 95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8" name="Freeform 95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59" name="Straight Connector 958"/>
            <p:cNvCxnSpPr>
              <a:endCxn id="9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Straight Connector 95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1" name="Group 347"/>
          <p:cNvGrpSpPr>
            <a:grpSpLocks/>
          </p:cNvGrpSpPr>
          <p:nvPr/>
        </p:nvGrpSpPr>
        <p:grpSpPr bwMode="auto">
          <a:xfrm>
            <a:off x="7740429" y="3636266"/>
            <a:ext cx="416744" cy="205711"/>
            <a:chOff x="1871277" y="1576300"/>
            <a:chExt cx="1128371" cy="437861"/>
          </a:xfrm>
        </p:grpSpPr>
        <p:sp>
          <p:nvSpPr>
            <p:cNvPr id="962" name="Oval 96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63" name="Rectangle 96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64" name="Oval 96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65" name="Freeform 96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66" name="Freeform 96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67" name="Freeform 96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68" name="Freeform 96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69" name="Straight Connector 968"/>
            <p:cNvCxnSpPr>
              <a:endCxn id="96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Connector 96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1" name="Group 347"/>
          <p:cNvGrpSpPr>
            <a:grpSpLocks/>
          </p:cNvGrpSpPr>
          <p:nvPr/>
        </p:nvGrpSpPr>
        <p:grpSpPr bwMode="auto">
          <a:xfrm>
            <a:off x="6056633" y="3656920"/>
            <a:ext cx="375153" cy="169148"/>
            <a:chOff x="1871277" y="1576300"/>
            <a:chExt cx="1128371" cy="437861"/>
          </a:xfrm>
        </p:grpSpPr>
        <p:sp>
          <p:nvSpPr>
            <p:cNvPr id="972" name="Oval 97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73" name="Rectangle 97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4" name="Oval 97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75" name="Freeform 97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6" name="Freeform 97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7" name="Freeform 97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8" name="Freeform 97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79" name="Straight Connector 978"/>
            <p:cNvCxnSpPr>
              <a:endCxn id="9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Straight Connector 97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1" name="Group 347"/>
          <p:cNvGrpSpPr>
            <a:grpSpLocks/>
          </p:cNvGrpSpPr>
          <p:nvPr/>
        </p:nvGrpSpPr>
        <p:grpSpPr bwMode="auto">
          <a:xfrm>
            <a:off x="6970247" y="4493117"/>
            <a:ext cx="522452" cy="260369"/>
            <a:chOff x="1871277" y="1576300"/>
            <a:chExt cx="1128371" cy="437861"/>
          </a:xfrm>
        </p:grpSpPr>
        <p:sp>
          <p:nvSpPr>
            <p:cNvPr id="982" name="Oval 98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83" name="Rectangle 98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4" name="Oval 98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85" name="Freeform 98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6" name="Freeform 98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7" name="Freeform 98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8" name="Freeform 98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89" name="Straight Connector 988"/>
            <p:cNvCxnSpPr>
              <a:endCxn id="98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Straight Connector 98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1" name="Group 347"/>
          <p:cNvGrpSpPr>
            <a:grpSpLocks/>
          </p:cNvGrpSpPr>
          <p:nvPr/>
        </p:nvGrpSpPr>
        <p:grpSpPr bwMode="auto">
          <a:xfrm>
            <a:off x="6260655" y="4818927"/>
            <a:ext cx="522452" cy="260369"/>
            <a:chOff x="1871277" y="1576300"/>
            <a:chExt cx="1128371" cy="437861"/>
          </a:xfrm>
        </p:grpSpPr>
        <p:sp>
          <p:nvSpPr>
            <p:cNvPr id="992" name="Oval 99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93" name="Rectangle 99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4" name="Oval 99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95" name="Freeform 99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6" name="Freeform 99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7" name="Freeform 99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8" name="Freeform 99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99" name="Straight Connector 998"/>
            <p:cNvCxnSpPr>
              <a:endCxn id="99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Straight Connector 99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1" name="Group 347"/>
          <p:cNvGrpSpPr>
            <a:grpSpLocks/>
          </p:cNvGrpSpPr>
          <p:nvPr/>
        </p:nvGrpSpPr>
        <p:grpSpPr bwMode="auto">
          <a:xfrm>
            <a:off x="7693291" y="4813217"/>
            <a:ext cx="522452" cy="260369"/>
            <a:chOff x="1871277" y="1576300"/>
            <a:chExt cx="1128371" cy="437861"/>
          </a:xfrm>
        </p:grpSpPr>
        <p:sp>
          <p:nvSpPr>
            <p:cNvPr id="1002" name="Oval 100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03" name="Rectangle 100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4" name="Oval 100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05" name="Freeform 100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6" name="Freeform 100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7" name="Freeform 100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8" name="Freeform 100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009" name="Straight Connector 1008"/>
            <p:cNvCxnSpPr>
              <a:endCxn id="10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Connector 100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980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950913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08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Pure (unslotted) </a:t>
            </a:r>
            <a:r>
              <a:rPr lang="en-US" sz="4000" dirty="0">
                <a:latin typeface="Gill Sans MT" charset="0"/>
                <a:cs typeface="+mj-cs"/>
              </a:rPr>
              <a:t>ALOHA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22400"/>
            <a:ext cx="8343900" cy="4648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unslotted Aloha: simpler, no synchronization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when frame first arrives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 transmit immediately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collision probability increases: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frame sent at 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 collides with other frames sent in [t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-1,t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+1]</a:t>
            </a:r>
          </a:p>
        </p:txBody>
      </p:sp>
      <p:pic>
        <p:nvPicPr>
          <p:cNvPr id="93190" name="Picture 4" descr="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3871913"/>
            <a:ext cx="62801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40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710603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7" y="2064778"/>
            <a:ext cx="8508818" cy="4560042"/>
          </a:xfrm>
          <a:prstGeom prst="rect">
            <a:avLst/>
          </a:prstGeom>
        </p:spPr>
      </p:pic>
      <p:sp>
        <p:nvSpPr>
          <p:cNvPr id="11" name="Title 41"/>
          <p:cNvSpPr txBox="1">
            <a:spLocks/>
          </p:cNvSpPr>
          <p:nvPr/>
        </p:nvSpPr>
        <p:spPr bwMode="auto">
          <a:xfrm>
            <a:off x="5628641" y="950914"/>
            <a:ext cx="3504864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Pure ALOHA (Unslotted)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8305" y="6613340"/>
            <a:ext cx="5928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BFBFBF"/>
                </a:solidFill>
                <a:latin typeface="Arial"/>
                <a:cs typeface="Arial"/>
              </a:rPr>
              <a:t>http://1.bp.blogspot.com/-nS-6P90-iCc/U1DF2Kei3fI/AAAAAAAABp4/guEz45WrJU4/s1600/</a:t>
            </a:r>
            <a:r>
              <a:rPr lang="en-US" sz="1000" dirty="0" err="1">
                <a:solidFill>
                  <a:srgbClr val="BFBFBF"/>
                </a:solidFill>
                <a:latin typeface="Arial"/>
                <a:cs typeface="Arial"/>
              </a:rPr>
              <a:t>aloha.GIF</a:t>
            </a:r>
            <a:endParaRPr lang="en-US" sz="1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76570" y="1495872"/>
            <a:ext cx="8343900" cy="237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2200" i="0" u="sng" dirty="0">
                <a:latin typeface="Arial"/>
                <a:cs typeface="Arial"/>
              </a:rPr>
              <a:t>Example 2</a:t>
            </a:r>
            <a:r>
              <a:rPr lang="en-US" sz="2200" i="0" dirty="0">
                <a:latin typeface="Arial"/>
                <a:cs typeface="Arial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89371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6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85725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153988"/>
            <a:ext cx="7772400" cy="962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Pure </a:t>
            </a:r>
            <a:r>
              <a:rPr lang="en-US" sz="4000" dirty="0">
                <a:latin typeface="Gill Sans MT" charset="0"/>
                <a:cs typeface="+mj-cs"/>
              </a:rPr>
              <a:t>ALOHA</a:t>
            </a:r>
            <a:r>
              <a:rPr lang="en-US" dirty="0">
                <a:latin typeface="Gill Sans MT" charset="0"/>
                <a:cs typeface="+mj-cs"/>
              </a:rPr>
              <a:t> efficiency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28738"/>
            <a:ext cx="826452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  <a:cs typeface="+mn-cs"/>
              </a:rPr>
              <a:t>P(success by given node) = P(node transmits) </a:t>
            </a:r>
            <a:r>
              <a:rPr lang="en-US" sz="2000" baseline="16000" dirty="0">
                <a:latin typeface="Gill Sans MT" charset="0"/>
                <a:cs typeface="+mn-cs"/>
              </a:rPr>
              <a:t>.</a:t>
            </a:r>
            <a:endParaRPr lang="en-US" sz="2000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  <a:cs typeface="+mn-cs"/>
              </a:rPr>
              <a:t>                                              P(no other node transmits in [t</a:t>
            </a:r>
            <a:r>
              <a:rPr lang="en-US" sz="2000" baseline="-25000" dirty="0">
                <a:latin typeface="Gill Sans MT" charset="0"/>
                <a:cs typeface="+mn-cs"/>
              </a:rPr>
              <a:t>0</a:t>
            </a:r>
            <a:r>
              <a:rPr lang="en-US" sz="2000" dirty="0">
                <a:latin typeface="Gill Sans MT" charset="0"/>
                <a:cs typeface="+mn-cs"/>
              </a:rPr>
              <a:t>-1,t</a:t>
            </a:r>
            <a:r>
              <a:rPr lang="en-US" sz="2000" baseline="-25000" dirty="0">
                <a:latin typeface="Gill Sans MT" charset="0"/>
                <a:cs typeface="+mn-cs"/>
              </a:rPr>
              <a:t>0</a:t>
            </a:r>
            <a:r>
              <a:rPr lang="en-US" sz="2000" dirty="0">
                <a:latin typeface="Gill Sans MT" charset="0"/>
                <a:cs typeface="+mn-cs"/>
              </a:rPr>
              <a:t>] </a:t>
            </a:r>
            <a:r>
              <a:rPr lang="en-US" sz="2000" baseline="16000" dirty="0">
                <a:latin typeface="Gill Sans MT" charset="0"/>
                <a:cs typeface="+mn-cs"/>
              </a:rPr>
              <a:t>.</a:t>
            </a:r>
            <a:endParaRPr lang="en-US" sz="2000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  <a:cs typeface="+mn-cs"/>
              </a:rPr>
              <a:t>                                              P(no other node transmits in [t</a:t>
            </a:r>
            <a:r>
              <a:rPr lang="en-US" sz="2000" baseline="-25000" dirty="0">
                <a:latin typeface="Gill Sans MT" charset="0"/>
                <a:cs typeface="+mn-cs"/>
              </a:rPr>
              <a:t>0</a:t>
            </a:r>
            <a:r>
              <a:rPr lang="en-US" sz="2000" dirty="0">
                <a:latin typeface="Gill Sans MT" charset="0"/>
                <a:cs typeface="+mn-cs"/>
              </a:rPr>
              <a:t>-1,t</a:t>
            </a:r>
            <a:r>
              <a:rPr lang="en-US" sz="2000" baseline="-25000" dirty="0">
                <a:latin typeface="Gill Sans MT" charset="0"/>
                <a:cs typeface="+mn-cs"/>
              </a:rPr>
              <a:t>0</a:t>
            </a:r>
            <a:r>
              <a:rPr lang="en-US" sz="2000" dirty="0">
                <a:latin typeface="Gill Sans MT" charset="0"/>
                <a:cs typeface="+mn-cs"/>
              </a:rPr>
              <a:t>] </a:t>
            </a:r>
          </a:p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  <a:cs typeface="+mn-cs"/>
              </a:rPr>
              <a:t>                                      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  <a:cs typeface="+mn-cs"/>
              </a:rPr>
              <a:t>                                    </a:t>
            </a:r>
            <a:r>
              <a:rPr lang="en-US" sz="2400" i="1" dirty="0">
                <a:latin typeface="Gill Sans MT" charset="0"/>
                <a:cs typeface="+mn-cs"/>
              </a:rPr>
              <a:t>  = p </a:t>
            </a:r>
            <a:r>
              <a:rPr lang="en-US" sz="2400" i="1" baseline="16000" dirty="0">
                <a:latin typeface="Gill Sans MT" charset="0"/>
                <a:cs typeface="+mn-cs"/>
              </a:rPr>
              <a:t>. </a:t>
            </a:r>
            <a:r>
              <a:rPr lang="en-US" sz="2400" i="1" dirty="0">
                <a:latin typeface="Gill Sans MT" charset="0"/>
                <a:cs typeface="+mn-cs"/>
              </a:rPr>
              <a:t>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</a:t>
            </a:r>
            <a:r>
              <a:rPr lang="en-US" sz="2400" i="1" baseline="16000" dirty="0">
                <a:latin typeface="Gill Sans MT" charset="0"/>
                <a:cs typeface="+mn-cs"/>
              </a:rPr>
              <a:t> . </a:t>
            </a:r>
            <a:r>
              <a:rPr lang="en-US" sz="2400" i="1" dirty="0">
                <a:latin typeface="Gill Sans MT" charset="0"/>
                <a:cs typeface="+mn-cs"/>
              </a:rPr>
              <a:t>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  </a:t>
            </a:r>
          </a:p>
          <a:p>
            <a:pPr>
              <a:buFont typeface="Wingdings" charset="0"/>
              <a:buNone/>
              <a:defRPr/>
            </a:pPr>
            <a:r>
              <a:rPr lang="en-US" sz="2400" b="1" baseline="30000" dirty="0">
                <a:latin typeface="Gill Sans MT" charset="0"/>
                <a:cs typeface="+mn-cs"/>
              </a:rPr>
              <a:t>                                                    </a:t>
            </a:r>
            <a:r>
              <a:rPr lang="en-US" sz="2400" b="1" i="1" baseline="30000" dirty="0">
                <a:latin typeface="Gill Sans MT" charset="0"/>
                <a:cs typeface="+mn-cs"/>
              </a:rPr>
              <a:t>     </a:t>
            </a:r>
            <a:r>
              <a:rPr lang="en-US" sz="2400" i="1" dirty="0">
                <a:latin typeface="Gill Sans MT" charset="0"/>
                <a:cs typeface="+mn-cs"/>
              </a:rPr>
              <a:t>=</a:t>
            </a:r>
            <a:r>
              <a:rPr lang="en-US" sz="2400" b="1" i="1" dirty="0">
                <a:latin typeface="Gill Sans MT" charset="0"/>
                <a:cs typeface="+mn-cs"/>
              </a:rPr>
              <a:t> </a:t>
            </a:r>
            <a:r>
              <a:rPr lang="en-US" sz="2400" i="1" dirty="0">
                <a:latin typeface="Gill Sans MT" charset="0"/>
                <a:cs typeface="+mn-cs"/>
              </a:rPr>
              <a:t>p </a:t>
            </a:r>
            <a:r>
              <a:rPr lang="en-US" sz="2400" i="1" baseline="16000" dirty="0">
                <a:latin typeface="Gill Sans MT" charset="0"/>
                <a:cs typeface="+mn-cs"/>
              </a:rPr>
              <a:t>. </a:t>
            </a:r>
            <a:r>
              <a:rPr lang="en-US" sz="2400" i="1" dirty="0">
                <a:latin typeface="Gill Sans MT" charset="0"/>
                <a:cs typeface="+mn-cs"/>
              </a:rPr>
              <a:t>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2(N-1)</a:t>
            </a:r>
            <a:r>
              <a:rPr lang="en-US" i="1" baseline="16000" dirty="0">
                <a:latin typeface="Gill Sans MT" charset="0"/>
                <a:cs typeface="+mn-cs"/>
              </a:rPr>
              <a:t> </a:t>
            </a:r>
            <a:endParaRPr lang="en-US" sz="2000" i="1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endParaRPr lang="en-US" baseline="16000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baseline="16000" dirty="0">
                <a:latin typeface="Gill Sans MT" charset="0"/>
                <a:cs typeface="+mn-cs"/>
              </a:rPr>
              <a:t>                              … choosing optimum p and then letting </a:t>
            </a:r>
            <a:r>
              <a:rPr lang="en-US" i="1" baseline="16000" dirty="0">
                <a:latin typeface="Gill Sans MT" charset="0"/>
                <a:cs typeface="+mn-cs"/>
              </a:rPr>
              <a:t>n</a:t>
            </a:r>
            <a:r>
              <a:rPr lang="en-US" baseline="16000" dirty="0">
                <a:latin typeface="Gill Sans MT" charset="0"/>
                <a:cs typeface="+mn-cs"/>
              </a:rPr>
              <a:t> </a:t>
            </a:r>
          </a:p>
          <a:p>
            <a:pPr>
              <a:buFont typeface="Wingdings" charset="0"/>
              <a:buNone/>
              <a:defRPr/>
            </a:pPr>
            <a:r>
              <a:rPr lang="en-US" baseline="16000" dirty="0">
                <a:latin typeface="Gill Sans MT" charset="0"/>
                <a:cs typeface="+mn-cs"/>
              </a:rPr>
              <a:t>                                        </a:t>
            </a:r>
            <a:r>
              <a:rPr lang="en-US" i="1" baseline="16000" dirty="0">
                <a:latin typeface="Gill Sans MT" charset="0"/>
                <a:cs typeface="+mn-cs"/>
              </a:rPr>
              <a:t>         </a:t>
            </a:r>
            <a:r>
              <a:rPr lang="en-US" sz="2400" i="1" dirty="0">
                <a:latin typeface="Gill Sans MT" charset="0"/>
                <a:cs typeface="+mn-cs"/>
              </a:rPr>
              <a:t>= 1/(2e) = .18</a:t>
            </a:r>
            <a:r>
              <a:rPr lang="en-US" i="1" baseline="16000" dirty="0"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	</a:t>
            </a:r>
            <a:endParaRPr lang="en-US" b="1" i="1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28679" name="Text Box 4"/>
          <p:cNvSpPr txBox="1">
            <a:spLocks noChangeArrowheads="1"/>
          </p:cNvSpPr>
          <p:nvPr/>
        </p:nvSpPr>
        <p:spPr bwMode="auto">
          <a:xfrm>
            <a:off x="2222500" y="5175250"/>
            <a:ext cx="4586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C0000"/>
                </a:solidFill>
                <a:latin typeface="Gill Sans MT" charset="0"/>
                <a:cs typeface="+mn-cs"/>
              </a:rPr>
              <a:t>even 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worse</a:t>
            </a:r>
            <a:r>
              <a:rPr lang="en-US" sz="2800" i="0" dirty="0">
                <a:solidFill>
                  <a:srgbClr val="CC0000"/>
                </a:solidFill>
                <a:latin typeface="Gill Sans MT" charset="0"/>
                <a:cs typeface="+mn-cs"/>
              </a:rPr>
              <a:t> than slotted Aloha!</a:t>
            </a:r>
          </a:p>
        </p:txBody>
      </p:sp>
      <p:grpSp>
        <p:nvGrpSpPr>
          <p:cNvPr id="95239" name="Group 10"/>
          <p:cNvGrpSpPr>
            <a:grpSpLocks/>
          </p:cNvGrpSpPr>
          <p:nvPr/>
        </p:nvGrpSpPr>
        <p:grpSpPr bwMode="auto">
          <a:xfrm>
            <a:off x="6664312" y="3739362"/>
            <a:ext cx="736600" cy="90487"/>
            <a:chOff x="3242" y="3679"/>
            <a:chExt cx="464" cy="57"/>
          </a:xfrm>
        </p:grpSpPr>
        <p:sp>
          <p:nvSpPr>
            <p:cNvPr id="28681" name="Line 7"/>
            <p:cNvSpPr>
              <a:spLocks noChangeShapeType="1"/>
            </p:cNvSpPr>
            <p:nvPr/>
          </p:nvSpPr>
          <p:spPr bwMode="auto">
            <a:xfrm>
              <a:off x="3242" y="3711"/>
              <a:ext cx="2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8682" name="Oval 8"/>
            <p:cNvSpPr>
              <a:spLocks noChangeArrowheads="1"/>
            </p:cNvSpPr>
            <p:nvPr/>
          </p:nvSpPr>
          <p:spPr bwMode="auto">
            <a:xfrm>
              <a:off x="3494" y="3680"/>
              <a:ext cx="107" cy="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8683" name="Oval 9"/>
            <p:cNvSpPr>
              <a:spLocks noChangeArrowheads="1"/>
            </p:cNvSpPr>
            <p:nvPr/>
          </p:nvSpPr>
          <p:spPr bwMode="auto">
            <a:xfrm>
              <a:off x="3599" y="3679"/>
              <a:ext cx="107" cy="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42</a:t>
            </a:fld>
            <a:endParaRPr lang="en-US" sz="1200" dirty="0">
              <a:latin typeface="Tahom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862244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D81F9E3F-0F72-467F-B6E6-49FD867971B1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1975" y="1264435"/>
            <a:ext cx="8375976" cy="3686705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en-US" sz="2200" i="1" dirty="0">
                <a:solidFill>
                  <a:srgbClr val="CC0000"/>
                </a:solidFill>
                <a:latin typeface="Arial"/>
                <a:ea typeface="ＭＳ Ｐゴシック" pitchFamily="34" charset="-128"/>
                <a:cs typeface="Arial"/>
              </a:rPr>
              <a:t>CSMA: Carrier Sense Multiple Access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endParaRPr lang="en-US" altLang="en-US" sz="2200" i="1" dirty="0">
              <a:solidFill>
                <a:srgbClr val="CC0000"/>
              </a:solidFill>
              <a:latin typeface="Arial"/>
              <a:ea typeface="ＭＳ Ｐゴシック" pitchFamily="34" charset="-128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x-none" sz="2200" dirty="0">
                <a:latin typeface="Arial" charset="0"/>
                <a:ea typeface="Arial" charset="0"/>
                <a:cs typeface="Arial" charset="0"/>
              </a:rPr>
              <a:t>Invented to minimize collisions and increase the performance</a:t>
            </a:r>
          </a:p>
          <a:p>
            <a:pPr>
              <a:lnSpc>
                <a:spcPct val="100000"/>
              </a:lnSpc>
            </a:pPr>
            <a:r>
              <a:rPr lang="en-US" altLang="x-none" sz="2200" dirty="0">
                <a:latin typeface="Arial" charset="0"/>
                <a:ea typeface="Arial" charset="0"/>
                <a:cs typeface="Arial" charset="0"/>
              </a:rPr>
              <a:t>A station now “follows” the activity of other stations</a:t>
            </a:r>
          </a:p>
          <a:p>
            <a:pPr>
              <a:lnSpc>
                <a:spcPct val="100000"/>
              </a:lnSpc>
            </a:pPr>
            <a:r>
              <a:rPr lang="en-US" altLang="x-none" sz="2200" dirty="0">
                <a:latin typeface="Arial" charset="0"/>
                <a:ea typeface="Arial" charset="0"/>
                <a:cs typeface="Arial" charset="0"/>
              </a:rPr>
              <a:t>Simple rules for a polite human conversation</a:t>
            </a:r>
          </a:p>
          <a:p>
            <a:pPr lvl="1">
              <a:lnSpc>
                <a:spcPct val="100000"/>
              </a:lnSpc>
            </a:pPr>
            <a:r>
              <a:rPr lang="en-US" altLang="x-none" sz="2200" dirty="0">
                <a:latin typeface="Arial" charset="0"/>
                <a:ea typeface="Arial" charset="0"/>
                <a:cs typeface="Arial" charset="0"/>
              </a:rPr>
              <a:t>Listen before talking</a:t>
            </a:r>
          </a:p>
          <a:p>
            <a:pPr lvl="1">
              <a:lnSpc>
                <a:spcPct val="100000"/>
              </a:lnSpc>
            </a:pPr>
            <a:r>
              <a:rPr lang="en-GB" altLang="x-none" sz="2200" dirty="0">
                <a:latin typeface="Arial" charset="0"/>
                <a:ea typeface="Arial" charset="0"/>
                <a:cs typeface="Arial" charset="0"/>
              </a:rPr>
              <a:t>If someone else begins talking at the same time as you, stop talking</a:t>
            </a:r>
            <a:endParaRPr lang="en-US" alt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itle 41"/>
          <p:cNvSpPr txBox="1">
            <a:spLocks/>
          </p:cNvSpPr>
          <p:nvPr/>
        </p:nvSpPr>
        <p:spPr bwMode="auto">
          <a:xfrm>
            <a:off x="1517512" y="452105"/>
            <a:ext cx="3504864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CSMA</a:t>
            </a:r>
          </a:p>
        </p:txBody>
      </p:sp>
    </p:spTree>
    <p:extLst>
      <p:ext uri="{BB962C8B-B14F-4D97-AF65-F5344CB8AC3E}">
        <p14:creationId xmlns:p14="http://schemas.microsoft.com/office/powerpoint/2010/main" val="866386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048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228600"/>
            <a:ext cx="846455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CSMA (carrier sense multiple access)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6525" y="1662113"/>
            <a:ext cx="6467475" cy="3246437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600" i="1" dirty="0">
                <a:solidFill>
                  <a:srgbClr val="CC0000"/>
                </a:solidFill>
                <a:cs typeface="+mn-cs"/>
              </a:rPr>
              <a:t>CSMA</a:t>
            </a:r>
            <a:r>
              <a:rPr lang="en-US" sz="3600" dirty="0">
                <a:solidFill>
                  <a:srgbClr val="FF0000"/>
                </a:solidFill>
                <a:cs typeface="+mn-cs"/>
              </a:rPr>
              <a:t>:</a:t>
            </a:r>
            <a:r>
              <a:rPr lang="en-US" sz="3200" dirty="0">
                <a:cs typeface="+mn-cs"/>
              </a:rPr>
              <a:t> listen before transmit: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cs typeface="+mn-cs"/>
              </a:rPr>
              <a:t>if channel sensed idle:</a:t>
            </a:r>
            <a:r>
              <a:rPr lang="en-US" dirty="0">
                <a:cs typeface="+mn-cs"/>
              </a:rPr>
              <a:t> transmit entire frame</a:t>
            </a:r>
          </a:p>
          <a:p>
            <a:pPr>
              <a:defRPr/>
            </a:pPr>
            <a:r>
              <a:rPr lang="en-US" dirty="0">
                <a:solidFill>
                  <a:srgbClr val="000099"/>
                </a:solidFill>
                <a:cs typeface="+mn-cs"/>
              </a:rPr>
              <a:t>if channel sensed busy</a:t>
            </a:r>
            <a:r>
              <a:rPr lang="en-US" dirty="0">
                <a:cs typeface="+mn-cs"/>
              </a:rPr>
              <a:t>, defer transmission </a:t>
            </a:r>
            <a:br>
              <a:rPr lang="en-US" dirty="0">
                <a:cs typeface="+mn-cs"/>
              </a:rPr>
            </a:br>
            <a:br>
              <a:rPr lang="en-US" dirty="0">
                <a:cs typeface="+mn-cs"/>
              </a:rPr>
            </a:b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human analogy: don</a:t>
            </a:r>
            <a:r>
              <a:rPr lang="ja-JP" altLang="en-US" dirty="0">
                <a:cs typeface="+mn-cs"/>
              </a:rPr>
              <a:t>’</a:t>
            </a:r>
            <a:r>
              <a:rPr lang="en-US" dirty="0">
                <a:cs typeface="+mn-cs"/>
              </a:rPr>
              <a:t>t interrupt others!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44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562111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D81F9E3F-0F72-467F-B6E6-49FD867971B1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sp>
        <p:nvSpPr>
          <p:cNvPr id="11" name="Title 41"/>
          <p:cNvSpPr txBox="1">
            <a:spLocks/>
          </p:cNvSpPr>
          <p:nvPr/>
        </p:nvSpPr>
        <p:spPr bwMode="auto">
          <a:xfrm>
            <a:off x="2354262" y="333280"/>
            <a:ext cx="3504864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CSMA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21887" y="1168662"/>
            <a:ext cx="7620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x-none" sz="2200" i="0" kern="0">
                <a:latin typeface="Arial" charset="0"/>
                <a:ea typeface="Arial" charset="0"/>
                <a:cs typeface="Arial" charset="0"/>
              </a:rPr>
              <a:t>If everyone is sensing the medium how come that collisions still occur?</a:t>
            </a:r>
            <a:endParaRPr lang="en-GB" altLang="x-none" sz="2200" i="0" kern="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715962" y="2165054"/>
            <a:ext cx="7466013" cy="3738562"/>
            <a:chOff x="192" y="1511"/>
            <a:chExt cx="4703" cy="2355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511"/>
              <a:ext cx="3743" cy="23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" name="AutoShape 6"/>
            <p:cNvSpPr>
              <a:spLocks/>
            </p:cNvSpPr>
            <p:nvPr/>
          </p:nvSpPr>
          <p:spPr bwMode="auto">
            <a:xfrm>
              <a:off x="1152" y="2496"/>
              <a:ext cx="144" cy="52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92" y="2400"/>
              <a:ext cx="100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000" b="0">
                  <a:solidFill>
                    <a:schemeClr val="accent2"/>
                  </a:solidFill>
                </a:rPr>
                <a:t>channel propagation delay</a:t>
              </a:r>
              <a:endParaRPr lang="en-GB" altLang="x-none" sz="2000" b="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00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 collisions</a:t>
            </a:r>
          </a:p>
        </p:txBody>
      </p:sp>
      <p:sp>
        <p:nvSpPr>
          <p:cNvPr id="30725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597275" cy="4648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collisions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can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still occur: </a:t>
            </a:r>
            <a:r>
              <a:rPr lang="en-US" sz="2400" dirty="0">
                <a:latin typeface="Gill Sans MT" charset="0"/>
                <a:cs typeface="+mn-cs"/>
              </a:rPr>
              <a:t>propagation delay means  two nodes may not hear each other</a:t>
            </a:r>
            <a:r>
              <a:rPr lang="ja-JP" altLang="en-US" sz="2400" dirty="0">
                <a:latin typeface="Gill Sans MT" charset="0"/>
                <a:cs typeface="+mn-cs"/>
              </a:rPr>
              <a:t>’</a:t>
            </a:r>
            <a:r>
              <a:rPr lang="en-US" sz="2400" dirty="0">
                <a:latin typeface="Gill Sans MT" charset="0"/>
                <a:cs typeface="+mn-cs"/>
              </a:rPr>
              <a:t>s transmission</a:t>
            </a:r>
          </a:p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collision: </a:t>
            </a:r>
            <a:r>
              <a:rPr lang="en-US" sz="2400" dirty="0">
                <a:latin typeface="Gill Sans MT" charset="0"/>
                <a:cs typeface="+mn-cs"/>
              </a:rPr>
              <a:t>entire packet transmission time wasted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distance &amp; propagation delay play role in in determining collision probability</a:t>
            </a:r>
          </a:p>
          <a:p>
            <a:pPr lvl="1">
              <a:defRPr/>
            </a:pPr>
            <a:endParaRPr lang="en-US" sz="2000" dirty="0">
              <a:latin typeface="Gill Sans MT" charset="0"/>
            </a:endParaRPr>
          </a:p>
        </p:txBody>
      </p:sp>
      <p:sp>
        <p:nvSpPr>
          <p:cNvPr id="30726" name="Rectangle 10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pic>
        <p:nvPicPr>
          <p:cNvPr id="99334" name="Picture 3" descr="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1322388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Rectangle 6"/>
          <p:cNvSpPr>
            <a:spLocks noChangeArrowheads="1"/>
          </p:cNvSpPr>
          <p:nvPr/>
        </p:nvSpPr>
        <p:spPr bwMode="auto">
          <a:xfrm>
            <a:off x="5521325" y="8842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0" dirty="0">
                <a:latin typeface="Arial" charset="0"/>
                <a:cs typeface="+mn-cs"/>
              </a:rPr>
              <a:t>spatial layout of nodes </a:t>
            </a:r>
            <a:endParaRPr lang="en-US" sz="2000" i="0" dirty="0">
              <a:latin typeface="Arial" charset="0"/>
              <a:cs typeface="+mn-cs"/>
            </a:endParaRPr>
          </a:p>
        </p:txBody>
      </p:sp>
      <p:pic>
        <p:nvPicPr>
          <p:cNvPr id="99336" name="Picture 8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012825"/>
            <a:ext cx="39433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311" name="Rectangle 87"/>
          <p:cNvSpPr>
            <a:spLocks noChangeArrowheads="1"/>
          </p:cNvSpPr>
          <p:nvPr/>
        </p:nvSpPr>
        <p:spPr bwMode="auto">
          <a:xfrm>
            <a:off x="4827588" y="2552700"/>
            <a:ext cx="3736975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0312" name="Rectangle 88"/>
          <p:cNvSpPr>
            <a:spLocks noChangeArrowheads="1"/>
          </p:cNvSpPr>
          <p:nvPr/>
        </p:nvSpPr>
        <p:spPr bwMode="auto">
          <a:xfrm>
            <a:off x="4835525" y="2809875"/>
            <a:ext cx="3725863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0314" name="Rectangle 90"/>
          <p:cNvSpPr>
            <a:spLocks noChangeArrowheads="1"/>
          </p:cNvSpPr>
          <p:nvPr/>
        </p:nvSpPr>
        <p:spPr bwMode="auto">
          <a:xfrm>
            <a:off x="4797425" y="3062288"/>
            <a:ext cx="3763963" cy="1624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0315" name="Rectangle 91"/>
          <p:cNvSpPr>
            <a:spLocks noChangeArrowheads="1"/>
          </p:cNvSpPr>
          <p:nvPr/>
        </p:nvSpPr>
        <p:spPr bwMode="auto">
          <a:xfrm>
            <a:off x="4770438" y="4670425"/>
            <a:ext cx="3789362" cy="1635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0734" name="Rectangle 92"/>
          <p:cNvSpPr>
            <a:spLocks noChangeArrowheads="1"/>
          </p:cNvSpPr>
          <p:nvPr/>
        </p:nvSpPr>
        <p:spPr bwMode="auto">
          <a:xfrm>
            <a:off x="4764088" y="1254125"/>
            <a:ext cx="4040187" cy="1301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99342" name="Group 98"/>
          <p:cNvGrpSpPr>
            <a:grpSpLocks/>
          </p:cNvGrpSpPr>
          <p:nvPr/>
        </p:nvGrpSpPr>
        <p:grpSpPr bwMode="auto">
          <a:xfrm>
            <a:off x="4948238" y="1252538"/>
            <a:ext cx="3513137" cy="628650"/>
            <a:chOff x="3117" y="180"/>
            <a:chExt cx="2213" cy="396"/>
          </a:xfrm>
        </p:grpSpPr>
        <p:grpSp>
          <p:nvGrpSpPr>
            <p:cNvPr id="99343" name="Group 67"/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99358" name="Picture 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9" name="Freeform 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4" name="Group 70"/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99356" name="Picture 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7" name="Freeform 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5" name="Group 73"/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99354" name="Picture 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5" name="Freeform 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6" name="Group 76"/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99352" name="Picture 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3" name="Freeform 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30740" name="Line 93"/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0741" name="Line 94"/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0742" name="Line 95"/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0743" name="Line 96"/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0744" name="Line 97"/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46</a:t>
            </a:fld>
            <a:endParaRPr lang="en-US" sz="1200" dirty="0">
              <a:latin typeface="Tahoma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5280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80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80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80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80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311" grpId="0" animBg="1"/>
      <p:bldP spid="180312" grpId="0" animBg="1"/>
      <p:bldP spid="180314" grpId="0" animBg="1"/>
      <p:bldP spid="1803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1600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</a:t>
            </a:r>
            <a:r>
              <a:rPr lang="en-US" sz="4000" dirty="0">
                <a:latin typeface="Gill Sans MT" charset="0"/>
                <a:cs typeface="+mj-cs"/>
              </a:rPr>
              <a:t>(collision detection)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433513"/>
            <a:ext cx="826452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  <a:cs typeface="+mn-cs"/>
              </a:rPr>
              <a:t>CSMA/CD: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carrier sensing, deferral as in CSMA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collisions </a:t>
            </a:r>
            <a:r>
              <a:rPr lang="en-US" i="1" dirty="0">
                <a:latin typeface="Gill Sans MT" charset="0"/>
              </a:rPr>
              <a:t>detected</a:t>
            </a:r>
            <a:r>
              <a:rPr lang="en-US" dirty="0">
                <a:latin typeface="Gill Sans MT" charset="0"/>
              </a:rPr>
              <a:t> within short time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colliding transmissions aborted, reducing channel wastage 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collision detection:</a:t>
            </a:r>
            <a:r>
              <a:rPr lang="en-US" sz="2400" dirty="0"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easy in wired LANs: measure signal strengths, compare transmitted, received signals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difficult in wireless LANs: received signal strength overwhelmed by local transmission strength 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human analogy: the polite conversationalist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47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86998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 descr="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531938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7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1600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8"/>
          <p:cNvSpPr>
            <a:spLocks noGrp="1" noChangeArrowheads="1"/>
          </p:cNvSpPr>
          <p:nvPr>
            <p:ph type="title"/>
          </p:nvPr>
        </p:nvSpPr>
        <p:spPr>
          <a:xfrm>
            <a:off x="533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</a:t>
            </a:r>
            <a:r>
              <a:rPr lang="en-US" sz="4000" dirty="0">
                <a:latin typeface="Gill Sans MT" charset="0"/>
                <a:cs typeface="+mj-cs"/>
              </a:rPr>
              <a:t>(collision detection)</a:t>
            </a:r>
          </a:p>
        </p:txBody>
      </p:sp>
      <p:sp>
        <p:nvSpPr>
          <p:cNvPr id="32775" name="Rectangle 29"/>
          <p:cNvSpPr>
            <a:spLocks noChangeArrowheads="1"/>
          </p:cNvSpPr>
          <p:nvPr/>
        </p:nvSpPr>
        <p:spPr bwMode="auto">
          <a:xfrm>
            <a:off x="2041525" y="1446213"/>
            <a:ext cx="4135438" cy="1211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2776" name="Rectangle 9"/>
          <p:cNvSpPr>
            <a:spLocks noChangeArrowheads="1"/>
          </p:cNvSpPr>
          <p:nvPr/>
        </p:nvSpPr>
        <p:spPr bwMode="auto">
          <a:xfrm>
            <a:off x="2778125" y="15954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0" dirty="0">
                <a:latin typeface="Arial" charset="0"/>
                <a:cs typeface="+mn-cs"/>
              </a:rPr>
              <a:t>spatial layout of nodes </a:t>
            </a:r>
            <a:endParaRPr lang="en-US" sz="2000" i="0" dirty="0">
              <a:latin typeface="Arial" charset="0"/>
              <a:cs typeface="+mn-cs"/>
            </a:endParaRPr>
          </a:p>
        </p:txBody>
      </p:sp>
      <p:grpSp>
        <p:nvGrpSpPr>
          <p:cNvPr id="103432" name="Group 30"/>
          <p:cNvGrpSpPr>
            <a:grpSpLocks/>
          </p:cNvGrpSpPr>
          <p:nvPr/>
        </p:nvGrpSpPr>
        <p:grpSpPr bwMode="auto">
          <a:xfrm>
            <a:off x="2541588" y="1985963"/>
            <a:ext cx="3263900" cy="195262"/>
            <a:chOff x="4220" y="1231"/>
            <a:chExt cx="1989" cy="90"/>
          </a:xfrm>
        </p:grpSpPr>
        <p:sp>
          <p:nvSpPr>
            <p:cNvPr id="32790" name="Line 23"/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791" name="Line 24"/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792" name="Line 25"/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793" name="Line 26"/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794" name="Line 27"/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03433" name="Group 11"/>
          <p:cNvGrpSpPr>
            <a:grpSpLocks/>
          </p:cNvGrpSpPr>
          <p:nvPr/>
        </p:nvGrpSpPr>
        <p:grpSpPr bwMode="auto">
          <a:xfrm flipH="1">
            <a:off x="2187575" y="2119313"/>
            <a:ext cx="501650" cy="512762"/>
            <a:chOff x="2839" y="3501"/>
            <a:chExt cx="755" cy="803"/>
          </a:xfrm>
        </p:grpSpPr>
        <p:pic>
          <p:nvPicPr>
            <p:cNvPr id="103443" name="Picture 12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4" name="Freeform 13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4" name="Group 14"/>
          <p:cNvGrpSpPr>
            <a:grpSpLocks/>
          </p:cNvGrpSpPr>
          <p:nvPr/>
        </p:nvGrpSpPr>
        <p:grpSpPr bwMode="auto">
          <a:xfrm flipH="1">
            <a:off x="3279775" y="2101850"/>
            <a:ext cx="501650" cy="512763"/>
            <a:chOff x="2839" y="3501"/>
            <a:chExt cx="755" cy="803"/>
          </a:xfrm>
        </p:grpSpPr>
        <p:pic>
          <p:nvPicPr>
            <p:cNvPr id="103441" name="Picture 15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2" name="Freeform 16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5" name="Group 17"/>
          <p:cNvGrpSpPr>
            <a:grpSpLocks/>
          </p:cNvGrpSpPr>
          <p:nvPr/>
        </p:nvGrpSpPr>
        <p:grpSpPr bwMode="auto">
          <a:xfrm flipH="1">
            <a:off x="4278313" y="2092325"/>
            <a:ext cx="501650" cy="512763"/>
            <a:chOff x="2839" y="3501"/>
            <a:chExt cx="755" cy="803"/>
          </a:xfrm>
        </p:grpSpPr>
        <p:pic>
          <p:nvPicPr>
            <p:cNvPr id="103439" name="Picture 18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0" name="Freeform 19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6" name="Group 20"/>
          <p:cNvGrpSpPr>
            <a:grpSpLocks/>
          </p:cNvGrpSpPr>
          <p:nvPr/>
        </p:nvGrpSpPr>
        <p:grpSpPr bwMode="auto">
          <a:xfrm flipH="1">
            <a:off x="5397500" y="2106613"/>
            <a:ext cx="501650" cy="512762"/>
            <a:chOff x="2839" y="3501"/>
            <a:chExt cx="755" cy="803"/>
          </a:xfrm>
        </p:grpSpPr>
        <p:pic>
          <p:nvPicPr>
            <p:cNvPr id="103437" name="Picture 21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38" name="Freeform 22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48</a:t>
            </a:fld>
            <a:endParaRPr lang="en-US" sz="1200" dirty="0">
              <a:latin typeface="Tahoma" charset="0"/>
            </a:endParaRPr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607539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41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 CSMA/CD algorithm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3075" y="1500188"/>
            <a:ext cx="404177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1. </a:t>
            </a:r>
            <a:r>
              <a:rPr lang="en-US" sz="2600" dirty="0">
                <a:latin typeface="Gill Sans MT" charset="0"/>
                <a:cs typeface="+mn-cs"/>
              </a:rPr>
              <a:t>NIC receives datagram from network layer, creates frame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2. </a:t>
            </a:r>
            <a:r>
              <a:rPr lang="en-US" sz="2600" dirty="0">
                <a:latin typeface="Gill Sans MT" charset="0"/>
                <a:cs typeface="+mn-cs"/>
              </a:rPr>
              <a:t>If NIC senses channel idle, starts frame transmission. If NIC senses channel busy, waits until channel idle, then transmits.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3. </a:t>
            </a:r>
            <a:r>
              <a:rPr lang="en-US" sz="2600" dirty="0">
                <a:latin typeface="Gill Sans MT" charset="0"/>
                <a:cs typeface="+mn-cs"/>
              </a:rPr>
              <a:t>If NIC transmits entire frame without detecting another transmission, NIC is done with frame !</a:t>
            </a:r>
          </a:p>
        </p:txBody>
      </p:sp>
      <p:sp>
        <p:nvSpPr>
          <p:cNvPr id="573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7563" y="1543050"/>
            <a:ext cx="396557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4. </a:t>
            </a:r>
            <a:r>
              <a:rPr lang="en-US" sz="2600" dirty="0">
                <a:latin typeface="Gill Sans MT" charset="0"/>
                <a:cs typeface="+mn-cs"/>
              </a:rPr>
              <a:t>If NIC detects another transmission while transmitting,  aborts and sends jam signal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5. </a:t>
            </a:r>
            <a:r>
              <a:rPr lang="en-US" sz="2600" dirty="0">
                <a:latin typeface="Gill Sans MT" charset="0"/>
                <a:cs typeface="+mn-cs"/>
              </a:rPr>
              <a:t>After aborting, NIC enters </a:t>
            </a:r>
            <a:r>
              <a:rPr lang="en-US" sz="2600" i="1" dirty="0">
                <a:solidFill>
                  <a:srgbClr val="CC0000"/>
                </a:solidFill>
                <a:latin typeface="Gill Sans MT" charset="0"/>
                <a:cs typeface="+mn-cs"/>
              </a:rPr>
              <a:t>binary (exponential) backoff: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after </a:t>
            </a:r>
            <a:r>
              <a:rPr lang="en-US" i="1" dirty="0">
                <a:latin typeface="Gill Sans MT" charset="0"/>
              </a:rPr>
              <a:t>m</a:t>
            </a:r>
            <a:r>
              <a:rPr lang="en-US" dirty="0">
                <a:latin typeface="Gill Sans MT" charset="0"/>
              </a:rPr>
              <a:t>th collision, NIC chooses </a:t>
            </a:r>
            <a:r>
              <a:rPr lang="en-US" i="1" dirty="0">
                <a:latin typeface="Gill Sans MT" charset="0"/>
              </a:rPr>
              <a:t>K </a:t>
            </a:r>
            <a:r>
              <a:rPr lang="en-US" dirty="0">
                <a:latin typeface="Gill Sans MT" charset="0"/>
              </a:rPr>
              <a:t>at random from </a:t>
            </a:r>
            <a:r>
              <a:rPr lang="en-US" i="1" dirty="0">
                <a:latin typeface="Gill Sans MT" charset="0"/>
              </a:rPr>
              <a:t>{0,1,2, …, 2</a:t>
            </a:r>
            <a:r>
              <a:rPr lang="en-US" b="1" i="1" baseline="30000" dirty="0">
                <a:latin typeface="Gill Sans MT" charset="0"/>
              </a:rPr>
              <a:t>m</a:t>
            </a:r>
            <a:r>
              <a:rPr lang="en-US" i="1" dirty="0">
                <a:latin typeface="Gill Sans MT" charset="0"/>
              </a:rPr>
              <a:t>-1}</a:t>
            </a:r>
            <a:r>
              <a:rPr lang="en-US" dirty="0">
                <a:latin typeface="Gill Sans MT" charset="0"/>
              </a:rPr>
              <a:t>. NIC waits K</a:t>
            </a:r>
            <a:r>
              <a:rPr lang="el-GR" dirty="0">
                <a:latin typeface="Gill Sans MT" charset="0"/>
              </a:rPr>
              <a:t>·</a:t>
            </a:r>
            <a:r>
              <a:rPr lang="en-US" dirty="0">
                <a:latin typeface="Gill Sans MT" charset="0"/>
              </a:rPr>
              <a:t>512 bit times, returns to Step 2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longer backoff interval with more collisions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latin typeface="Gill Sans MT" charset="0"/>
                <a:cs typeface="+mn-cs"/>
              </a:rPr>
              <a:t>  </a:t>
            </a:r>
          </a:p>
        </p:txBody>
      </p:sp>
      <p:pic>
        <p:nvPicPr>
          <p:cNvPr id="1054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906463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49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56404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4B2-DE2E-450B-BD83-7BE54B79D18C}" type="slidenum">
              <a:rPr lang="en-MY" smtClean="0"/>
              <a:pPr/>
              <a:t>5</a:t>
            </a:fld>
            <a:endParaRPr lang="en-MY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162" y="1279551"/>
            <a:ext cx="5605611" cy="485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67"/>
          <p:cNvSpPr txBox="1">
            <a:spLocks noChangeArrowheads="1"/>
          </p:cNvSpPr>
          <p:nvPr/>
        </p:nvSpPr>
        <p:spPr bwMode="auto">
          <a:xfrm>
            <a:off x="350750" y="1183365"/>
            <a:ext cx="4881563" cy="1044575"/>
          </a:xfrm>
          <a:prstGeom prst="rect">
            <a:avLst/>
          </a:prstGeom>
          <a:solidFill>
            <a:srgbClr val="59B152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u="sng">
                <a:solidFill>
                  <a:schemeClr val="bg1"/>
                </a:solidFill>
              </a:rPr>
              <a:t>data-link layer</a:t>
            </a:r>
            <a:r>
              <a:rPr lang="en-US" altLang="en-US" sz="2400" i="0">
                <a:solidFill>
                  <a:schemeClr val="bg1"/>
                </a:solidFill>
              </a:rPr>
              <a:t> has responsibility of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0">
                <a:solidFill>
                  <a:schemeClr val="bg1"/>
                </a:solidFill>
              </a:rPr>
              <a:t>transferring datagram from one node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0">
                <a:solidFill>
                  <a:schemeClr val="bg1"/>
                </a:solidFill>
              </a:rPr>
              <a:t>to </a:t>
            </a:r>
            <a:r>
              <a:rPr lang="en-US" altLang="en-US" sz="2400" u="sng">
                <a:solidFill>
                  <a:schemeClr val="bg1"/>
                </a:solidFill>
              </a:rPr>
              <a:t>physically adjacent</a:t>
            </a:r>
            <a:r>
              <a:rPr lang="en-US" altLang="en-US" sz="2400" i="0">
                <a:solidFill>
                  <a:schemeClr val="bg1"/>
                </a:solidFill>
              </a:rPr>
              <a:t> node over a link</a:t>
            </a:r>
            <a:endParaRPr lang="en-US" altLang="en-US" sz="1800" i="0">
              <a:solidFill>
                <a:schemeClr val="bg1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8EFAEC2-E759-3E4C-B7EF-FB42FBCFB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56651"/>
            <a:ext cx="4347075" cy="98804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sz="2000" b="1" i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Example</a:t>
            </a:r>
            <a:r>
              <a:rPr lang="en-US" sz="2000" i="0">
                <a:latin typeface="Arial"/>
                <a:ea typeface="ＭＳ Ｐゴシック" pitchFamily="34" charset="-128"/>
                <a:cs typeface="Arial"/>
              </a:rPr>
              <a:t>: </a:t>
            </a:r>
          </a:p>
          <a:p>
            <a:pPr indent="-22225" eaLnBrk="1" hangingPunct="1">
              <a:buFont typeface="Wingdings" pitchFamily="2" charset="2"/>
              <a:buNone/>
            </a:pPr>
            <a:r>
              <a:rPr lang="en-US" sz="2000" i="0">
                <a:latin typeface="Arial"/>
                <a:ea typeface="ＭＳ Ｐゴシック" pitchFamily="34" charset="-128"/>
                <a:cs typeface="Arial"/>
              </a:rPr>
              <a:t>Six link-layer hops between wireless host and server.</a:t>
            </a:r>
          </a:p>
          <a:p>
            <a:pPr eaLnBrk="1" hangingPunct="1">
              <a:buFont typeface="Wingdings" pitchFamily="2" charset="2"/>
              <a:buNone/>
            </a:pPr>
            <a:endParaRPr lang="en-US" sz="2000" i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818994-4599-2940-AE2F-9515ECD6FEEB}"/>
              </a:ext>
            </a:extLst>
          </p:cNvPr>
          <p:cNvSpPr/>
          <p:nvPr/>
        </p:nvSpPr>
        <p:spPr bwMode="auto">
          <a:xfrm>
            <a:off x="649277" y="3646191"/>
            <a:ext cx="5006939" cy="258479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ms-MY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DFD0BE1-DF8D-3942-AA25-CA479036D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086" y="4736605"/>
            <a:ext cx="3232286" cy="1350690"/>
          </a:xfrm>
          <a:prstGeom prst="rect">
            <a:avLst/>
          </a:prstGeom>
          <a:solidFill>
            <a:srgbClr val="59B15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1800" i="0">
                <a:solidFill>
                  <a:schemeClr val="bg1"/>
                </a:solidFill>
                <a:latin typeface="Arial"/>
                <a:cs typeface="Arial"/>
              </a:rPr>
              <a:t>Each link protocol provides different services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1800" i="0">
                <a:solidFill>
                  <a:schemeClr val="bg1"/>
                </a:solidFill>
                <a:latin typeface="Arial"/>
                <a:cs typeface="Arial"/>
              </a:rPr>
              <a:t>e.g., may or may not provide </a:t>
            </a:r>
            <a:r>
              <a:rPr lang="en-US" sz="1800" i="0" err="1">
                <a:solidFill>
                  <a:schemeClr val="bg1"/>
                </a:solidFill>
                <a:latin typeface="Courier New"/>
                <a:cs typeface="Courier New"/>
              </a:rPr>
              <a:t>rdt</a:t>
            </a:r>
            <a:r>
              <a:rPr lang="en-US" sz="1800" i="0">
                <a:solidFill>
                  <a:schemeClr val="bg1"/>
                </a:solidFill>
                <a:latin typeface="Arial"/>
                <a:cs typeface="Arial"/>
              </a:rPr>
              <a:t> over link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D2C277-25DB-F942-8430-791FFE73CA0A}"/>
              </a:ext>
            </a:extLst>
          </p:cNvPr>
          <p:cNvGrpSpPr/>
          <p:nvPr/>
        </p:nvGrpSpPr>
        <p:grpSpPr>
          <a:xfrm>
            <a:off x="663162" y="3579642"/>
            <a:ext cx="5875397" cy="2092397"/>
            <a:chOff x="663162" y="3579642"/>
            <a:chExt cx="5875397" cy="2092397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2031314" y="5239991"/>
              <a:ext cx="1224136" cy="432048"/>
            </a:xfrm>
            <a:prstGeom prst="wedgeRoundRectCallout">
              <a:avLst>
                <a:gd name="adj1" fmla="val 62932"/>
                <a:gd name="adj2" fmla="val -57537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s-MY" sz="1600" b="1"/>
                <a:t>WiFi link</a:t>
              </a:r>
              <a:endParaRPr lang="en-MY" sz="1600" b="1"/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5386431" y="4087863"/>
              <a:ext cx="1152128" cy="432048"/>
            </a:xfrm>
            <a:prstGeom prst="wedgeRoundRectCallout">
              <a:avLst>
                <a:gd name="adj1" fmla="val -93839"/>
                <a:gd name="adj2" fmla="val 113233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s-MY" sz="1600" b="1"/>
                <a:t>Ethernet</a:t>
              </a:r>
              <a:endParaRPr lang="en-MY" sz="1600" b="1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3183442" y="3655815"/>
              <a:ext cx="1080120" cy="504056"/>
            </a:xfrm>
            <a:prstGeom prst="wedgeRoundRectCallout">
              <a:avLst>
                <a:gd name="adj1" fmla="val -38523"/>
                <a:gd name="adj2" fmla="val 100406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s-MY" sz="1600" b="1"/>
                <a:t>Frame Relay</a:t>
              </a:r>
              <a:endParaRPr lang="en-MY" sz="1600" b="1"/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1383242" y="3871839"/>
              <a:ext cx="1152128" cy="432048"/>
            </a:xfrm>
            <a:prstGeom prst="wedgeRoundRectCallout">
              <a:avLst>
                <a:gd name="adj1" fmla="val 32551"/>
                <a:gd name="adj2" fmla="val 94088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s-MY" sz="1600" b="1"/>
                <a:t>Ethernet</a:t>
              </a:r>
              <a:endParaRPr lang="en-MY" sz="1600" b="1"/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E33DA102-AFBF-E349-9AF2-45160221FEA0}"/>
                </a:ext>
              </a:extLst>
            </p:cNvPr>
            <p:cNvSpPr/>
            <p:nvPr/>
          </p:nvSpPr>
          <p:spPr>
            <a:xfrm>
              <a:off x="4517973" y="3579642"/>
              <a:ext cx="1152128" cy="432048"/>
            </a:xfrm>
            <a:prstGeom prst="wedgeRoundRectCallout">
              <a:avLst>
                <a:gd name="adj1" fmla="val -40928"/>
                <a:gd name="adj2" fmla="val 203021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s-MY" sz="1600" b="1"/>
                <a:t>Ethernet</a:t>
              </a:r>
              <a:endParaRPr lang="en-MY" sz="1600" b="1"/>
            </a:p>
          </p:txBody>
        </p:sp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9A92810A-41C7-9842-942F-F3602EA7E800}"/>
                </a:ext>
              </a:extLst>
            </p:cNvPr>
            <p:cNvSpPr/>
            <p:nvPr/>
          </p:nvSpPr>
          <p:spPr>
            <a:xfrm>
              <a:off x="663162" y="4736605"/>
              <a:ext cx="1152128" cy="432048"/>
            </a:xfrm>
            <a:prstGeom prst="wedgeRoundRectCallout">
              <a:avLst>
                <a:gd name="adj1" fmla="val 116728"/>
                <a:gd name="adj2" fmla="val 1093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ms-MY" sz="1600" b="1"/>
                <a:t>Ethernet</a:t>
              </a:r>
              <a:endParaRPr lang="en-MY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12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efficiency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1684338"/>
          </a:xfrm>
        </p:spPr>
        <p:txBody>
          <a:bodyPr/>
          <a:lstStyle/>
          <a:p>
            <a:pPr marL="238125" indent="-238125">
              <a:defRPr/>
            </a:pPr>
            <a:r>
              <a:rPr lang="en-US" sz="2400" dirty="0">
                <a:latin typeface="Gill Sans MT" charset="0"/>
                <a:cs typeface="+mn-cs"/>
              </a:rPr>
              <a:t>T</a:t>
            </a:r>
            <a:r>
              <a:rPr lang="en-US" sz="2400" baseline="-25000" dirty="0">
                <a:latin typeface="Gill Sans MT" charset="0"/>
                <a:cs typeface="+mn-cs"/>
              </a:rPr>
              <a:t>prop</a:t>
            </a:r>
            <a:r>
              <a:rPr lang="en-US" sz="2400" dirty="0">
                <a:latin typeface="Gill Sans MT" charset="0"/>
                <a:cs typeface="+mn-cs"/>
              </a:rPr>
              <a:t> = max prop delay between 2 nodes in LAN</a:t>
            </a:r>
          </a:p>
          <a:p>
            <a:pPr marL="238125" indent="-238125">
              <a:defRPr/>
            </a:pPr>
            <a:r>
              <a:rPr lang="en-US" sz="2400" dirty="0">
                <a:latin typeface="Gill Sans MT" charset="0"/>
                <a:cs typeface="+mn-cs"/>
              </a:rPr>
              <a:t>t</a:t>
            </a:r>
            <a:r>
              <a:rPr lang="en-US" sz="2400" baseline="-25000" dirty="0">
                <a:latin typeface="Gill Sans MT" charset="0"/>
                <a:cs typeface="+mn-cs"/>
              </a:rPr>
              <a:t>trans</a:t>
            </a:r>
            <a:r>
              <a:rPr lang="en-US" sz="2400" dirty="0">
                <a:latin typeface="Gill Sans MT" charset="0"/>
                <a:cs typeface="+mn-cs"/>
              </a:rPr>
              <a:t> = time to transmit max-size frame</a:t>
            </a: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 marL="277813" indent="-277813">
              <a:defRPr/>
            </a:pPr>
            <a:r>
              <a:rPr lang="en-US" sz="2400" dirty="0">
                <a:latin typeface="Gill Sans MT" charset="0"/>
                <a:cs typeface="+mn-cs"/>
              </a:rPr>
              <a:t>efficiency goes to 1 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as </a:t>
            </a:r>
            <a:r>
              <a:rPr lang="en-US" i="1" dirty="0">
                <a:latin typeface="Gill Sans MT" charset="0"/>
              </a:rPr>
              <a:t>t</a:t>
            </a:r>
            <a:r>
              <a:rPr lang="en-US" i="1" baseline="-25000" dirty="0">
                <a:latin typeface="Gill Sans MT" charset="0"/>
              </a:rPr>
              <a:t>prop</a:t>
            </a:r>
            <a:r>
              <a:rPr lang="en-US" dirty="0">
                <a:latin typeface="Gill Sans MT" charset="0"/>
              </a:rPr>
              <a:t> goes to 0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as </a:t>
            </a:r>
            <a:r>
              <a:rPr lang="en-US" i="1" dirty="0">
                <a:latin typeface="Gill Sans MT" charset="0"/>
              </a:rPr>
              <a:t>t</a:t>
            </a:r>
            <a:r>
              <a:rPr lang="en-US" i="1" baseline="-25000" dirty="0">
                <a:latin typeface="Gill Sans MT" charset="0"/>
              </a:rPr>
              <a:t>trans</a:t>
            </a:r>
            <a:r>
              <a:rPr lang="en-US" dirty="0">
                <a:latin typeface="Gill Sans MT" charset="0"/>
              </a:rPr>
              <a:t> goes to infinity</a:t>
            </a:r>
          </a:p>
          <a:p>
            <a:pPr marL="277813" indent="-277813">
              <a:defRPr/>
            </a:pPr>
            <a:r>
              <a:rPr lang="en-US" sz="2400" dirty="0">
                <a:latin typeface="Gill Sans MT" charset="0"/>
                <a:cs typeface="+mn-cs"/>
              </a:rPr>
              <a:t>better performance than ALOHA: and simple, cheap, decentralized</a:t>
            </a:r>
            <a:r>
              <a:rPr lang="en-US" dirty="0">
                <a:latin typeface="Gill Sans MT" charset="0"/>
                <a:cs typeface="+mn-cs"/>
              </a:rPr>
              <a:t>!</a:t>
            </a:r>
          </a:p>
        </p:txBody>
      </p:sp>
      <p:graphicFrame>
        <p:nvGraphicFramePr>
          <p:cNvPr id="107525" name="Object 4"/>
          <p:cNvGraphicFramePr>
            <a:graphicFrameLocks noChangeAspect="1"/>
          </p:cNvGraphicFramePr>
          <p:nvPr/>
        </p:nvGraphicFramePr>
        <p:xfrm>
          <a:off x="2795588" y="2859088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22400" imgH="393700" progId="Equation.3">
                  <p:embed/>
                </p:oleObj>
              </mc:Choice>
              <mc:Fallback>
                <p:oleObj name="Equation" r:id="rId3" imgW="1422400" imgH="393700" progId="Equation.3">
                  <p:embed/>
                  <p:pic>
                    <p:nvPicPr>
                      <p:cNvPr id="1075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2859088"/>
                        <a:ext cx="35702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526" name="Picture 22" descr="underline_base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03346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50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642540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>
          <a:xfrm>
            <a:off x="422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</a:t>
            </a:r>
            <a:r>
              <a:rPr lang="en-US" sz="4000" dirty="0">
                <a:latin typeface="Gill Sans MT" charset="0"/>
                <a:cs typeface="+mj-cs"/>
              </a:rPr>
              <a:t>MAC</a:t>
            </a:r>
            <a:r>
              <a:rPr lang="en-US" dirty="0">
                <a:latin typeface="Gill Sans MT" charset="0"/>
                <a:cs typeface="+mj-cs"/>
              </a:rPr>
              <a:t> protocols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channel partitioning MAC protocols: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</a:rPr>
              <a:t>share channel </a:t>
            </a:r>
            <a:r>
              <a:rPr lang="en-US" i="1" dirty="0">
                <a:latin typeface="Gill Sans MT" charset="0"/>
              </a:rPr>
              <a:t>efficiently</a:t>
            </a:r>
            <a:r>
              <a:rPr lang="en-US" dirty="0">
                <a:latin typeface="Gill Sans MT" charset="0"/>
              </a:rPr>
              <a:t> and </a:t>
            </a:r>
            <a:r>
              <a:rPr lang="en-US" i="1" dirty="0">
                <a:latin typeface="Gill Sans MT" charset="0"/>
              </a:rPr>
              <a:t>fairly</a:t>
            </a:r>
            <a:r>
              <a:rPr lang="en-US" dirty="0">
                <a:latin typeface="Gill Sans MT" charset="0"/>
              </a:rPr>
              <a:t> at high load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</a:rPr>
              <a:t>inefficient at low load: delay in channel access, 1/N bandwidth allocated even if only 1 active node! 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random access MAC protocols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</a:rPr>
              <a:t>efficient at low load: single node can fully utilize channel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</a:rPr>
              <a:t>high load: collision overhead</a:t>
            </a:r>
          </a:p>
          <a:p>
            <a:pPr>
              <a:buFont typeface="Wingdings" charset="0"/>
              <a:buNone/>
              <a:defRPr/>
            </a:pPr>
            <a:r>
              <a:rPr lang="ja-JP" altLang="en-US" dirty="0">
                <a:solidFill>
                  <a:srgbClr val="CC0000"/>
                </a:solidFill>
                <a:latin typeface="Gill Sans MT" charset="0"/>
                <a:cs typeface="+mn-cs"/>
              </a:rPr>
              <a:t>“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taking turns</a:t>
            </a:r>
            <a:r>
              <a:rPr lang="ja-JP" altLang="en-US" dirty="0">
                <a:solidFill>
                  <a:srgbClr val="CC0000"/>
                </a:solidFill>
                <a:latin typeface="Gill Sans MT" charset="0"/>
                <a:cs typeface="+mn-cs"/>
              </a:rPr>
              <a:t>”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protocols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look for best of both worlds!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51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46896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9" name="Group 55"/>
          <p:cNvGrpSpPr>
            <a:grpSpLocks/>
          </p:cNvGrpSpPr>
          <p:nvPr/>
        </p:nvGrpSpPr>
        <p:grpSpPr bwMode="auto">
          <a:xfrm>
            <a:off x="4398963" y="4154488"/>
            <a:ext cx="781050" cy="681037"/>
            <a:chOff x="-44" y="1473"/>
            <a:chExt cx="981" cy="1105"/>
          </a:xfrm>
        </p:grpSpPr>
        <p:pic>
          <p:nvPicPr>
            <p:cNvPr id="111652" name="Picture 56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3" name="Freeform 5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0" name="Group 58"/>
          <p:cNvGrpSpPr>
            <a:grpSpLocks/>
          </p:cNvGrpSpPr>
          <p:nvPr/>
        </p:nvGrpSpPr>
        <p:grpSpPr bwMode="auto">
          <a:xfrm>
            <a:off x="4691063" y="3549650"/>
            <a:ext cx="781050" cy="681038"/>
            <a:chOff x="-44" y="1473"/>
            <a:chExt cx="981" cy="1105"/>
          </a:xfrm>
        </p:grpSpPr>
        <p:pic>
          <p:nvPicPr>
            <p:cNvPr id="111650" name="Picture 59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1" name="Freeform 6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1" name="Group 61"/>
          <p:cNvGrpSpPr>
            <a:grpSpLocks/>
          </p:cNvGrpSpPr>
          <p:nvPr/>
        </p:nvGrpSpPr>
        <p:grpSpPr bwMode="auto">
          <a:xfrm>
            <a:off x="4972050" y="2935288"/>
            <a:ext cx="781050" cy="681037"/>
            <a:chOff x="-44" y="1473"/>
            <a:chExt cx="981" cy="1105"/>
          </a:xfrm>
        </p:grpSpPr>
        <p:pic>
          <p:nvPicPr>
            <p:cNvPr id="111648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9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2" name="Group 64"/>
          <p:cNvGrpSpPr>
            <a:grpSpLocks/>
          </p:cNvGrpSpPr>
          <p:nvPr/>
        </p:nvGrpSpPr>
        <p:grpSpPr bwMode="auto">
          <a:xfrm>
            <a:off x="5273675" y="2354263"/>
            <a:ext cx="781050" cy="681037"/>
            <a:chOff x="-44" y="1473"/>
            <a:chExt cx="981" cy="1105"/>
          </a:xfrm>
        </p:grpSpPr>
        <p:pic>
          <p:nvPicPr>
            <p:cNvPr id="111646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7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3" name="Group 67"/>
          <p:cNvGrpSpPr>
            <a:grpSpLocks/>
          </p:cNvGrpSpPr>
          <p:nvPr/>
        </p:nvGrpSpPr>
        <p:grpSpPr bwMode="auto">
          <a:xfrm flipH="1">
            <a:off x="6810375" y="2600325"/>
            <a:ext cx="781050" cy="681038"/>
            <a:chOff x="-44" y="1473"/>
            <a:chExt cx="981" cy="1105"/>
          </a:xfrm>
        </p:grpSpPr>
        <p:pic>
          <p:nvPicPr>
            <p:cNvPr id="111644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5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48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1485900"/>
            <a:ext cx="3460750" cy="5062538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  <a:cs typeface="+mn-cs"/>
              </a:rPr>
              <a:t>polling:</a:t>
            </a:r>
            <a:r>
              <a:rPr lang="en-US" sz="3200" b="1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endParaRPr lang="en-US" sz="3200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marL="238125" indent="-238125">
              <a:defRPr/>
            </a:pPr>
            <a:r>
              <a:rPr lang="en-US" sz="2400" dirty="0">
                <a:latin typeface="Gill Sans MT" charset="0"/>
                <a:cs typeface="+mn-cs"/>
              </a:rPr>
              <a:t>master node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invites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 slave nodes to transmit in turn</a:t>
            </a:r>
          </a:p>
          <a:p>
            <a:pPr marL="238125" indent="-238125">
              <a:defRPr/>
            </a:pPr>
            <a:r>
              <a:rPr lang="en-US" sz="2400" dirty="0">
                <a:latin typeface="Gill Sans MT" charset="0"/>
                <a:cs typeface="+mn-cs"/>
              </a:rPr>
              <a:t>typically used with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dumb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 slave devices</a:t>
            </a:r>
          </a:p>
          <a:p>
            <a:pPr marL="238125" indent="-238125">
              <a:defRPr/>
            </a:pPr>
            <a:r>
              <a:rPr lang="en-US" sz="2400" dirty="0">
                <a:latin typeface="Gill Sans MT" charset="0"/>
                <a:cs typeface="+mn-cs"/>
              </a:rPr>
              <a:t>concerns: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polling overhead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latency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single point of failure (master)</a:t>
            </a:r>
          </a:p>
        </p:txBody>
      </p:sp>
      <p:sp>
        <p:nvSpPr>
          <p:cNvPr id="34826" name="Line 24"/>
          <p:cNvSpPr>
            <a:spLocks noChangeShapeType="1"/>
          </p:cNvSpPr>
          <p:nvPr/>
        </p:nvSpPr>
        <p:spPr bwMode="auto">
          <a:xfrm flipH="1">
            <a:off x="5286375" y="2717800"/>
            <a:ext cx="927100" cy="177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27" name="Line 25"/>
          <p:cNvSpPr>
            <a:spLocks noChangeShapeType="1"/>
          </p:cNvSpPr>
          <p:nvPr/>
        </p:nvSpPr>
        <p:spPr bwMode="auto">
          <a:xfrm>
            <a:off x="5927725" y="2768600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28" name="Line 31"/>
          <p:cNvSpPr>
            <a:spLocks noChangeShapeType="1"/>
          </p:cNvSpPr>
          <p:nvPr/>
        </p:nvSpPr>
        <p:spPr bwMode="auto">
          <a:xfrm>
            <a:off x="6076950" y="2982913"/>
            <a:ext cx="8588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29" name="Line 35"/>
          <p:cNvSpPr>
            <a:spLocks noChangeShapeType="1"/>
          </p:cNvSpPr>
          <p:nvPr/>
        </p:nvSpPr>
        <p:spPr bwMode="auto">
          <a:xfrm>
            <a:off x="5656263" y="3297238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30" name="Line 37"/>
          <p:cNvSpPr>
            <a:spLocks noChangeShapeType="1"/>
          </p:cNvSpPr>
          <p:nvPr/>
        </p:nvSpPr>
        <p:spPr bwMode="auto">
          <a:xfrm>
            <a:off x="5384800" y="38258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31" name="Line 39"/>
          <p:cNvSpPr>
            <a:spLocks noChangeShapeType="1"/>
          </p:cNvSpPr>
          <p:nvPr/>
        </p:nvSpPr>
        <p:spPr bwMode="auto">
          <a:xfrm>
            <a:off x="5113338" y="43545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32" name="Text Box 40"/>
          <p:cNvSpPr txBox="1">
            <a:spLocks noChangeArrowheads="1"/>
          </p:cNvSpPr>
          <p:nvPr/>
        </p:nvSpPr>
        <p:spPr bwMode="auto">
          <a:xfrm>
            <a:off x="6638925" y="3222625"/>
            <a:ext cx="958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  <a:cs typeface="+mn-cs"/>
              </a:rPr>
              <a:t>master</a:t>
            </a:r>
          </a:p>
        </p:txBody>
      </p:sp>
      <p:sp>
        <p:nvSpPr>
          <p:cNvPr id="34833" name="Text Box 41"/>
          <p:cNvSpPr txBox="1">
            <a:spLocks noChangeArrowheads="1"/>
          </p:cNvSpPr>
          <p:nvPr/>
        </p:nvSpPr>
        <p:spPr bwMode="auto">
          <a:xfrm>
            <a:off x="4464050" y="4808538"/>
            <a:ext cx="904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  <a:cs typeface="+mn-cs"/>
              </a:rPr>
              <a:t>slaves</a:t>
            </a:r>
          </a:p>
        </p:txBody>
      </p:sp>
      <p:grpSp>
        <p:nvGrpSpPr>
          <p:cNvPr id="184364" name="Group 44"/>
          <p:cNvGrpSpPr>
            <a:grpSpLocks/>
          </p:cNvGrpSpPr>
          <p:nvPr/>
        </p:nvGrpSpPr>
        <p:grpSpPr bwMode="auto">
          <a:xfrm>
            <a:off x="6823075" y="2636838"/>
            <a:ext cx="560388" cy="336550"/>
            <a:chOff x="4212" y="2864"/>
            <a:chExt cx="353" cy="212"/>
          </a:xfrm>
        </p:grpSpPr>
        <p:sp>
          <p:nvSpPr>
            <p:cNvPr id="34843" name="Rectangle 42"/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4844" name="Text Box 43"/>
            <p:cNvSpPr txBox="1">
              <a:spLocks noChangeArrowheads="1"/>
            </p:cNvSpPr>
            <p:nvPr/>
          </p:nvSpPr>
          <p:spPr bwMode="auto">
            <a:xfrm>
              <a:off x="4227" y="2864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  <a:cs typeface="+mn-cs"/>
                </a:rPr>
                <a:t>poll</a:t>
              </a:r>
            </a:p>
          </p:txBody>
        </p:sp>
      </p:grpSp>
      <p:grpSp>
        <p:nvGrpSpPr>
          <p:cNvPr id="184368" name="Group 48"/>
          <p:cNvGrpSpPr>
            <a:grpSpLocks/>
          </p:cNvGrpSpPr>
          <p:nvPr/>
        </p:nvGrpSpPr>
        <p:grpSpPr bwMode="auto">
          <a:xfrm>
            <a:off x="4872038" y="3559175"/>
            <a:ext cx="595312" cy="336550"/>
            <a:chOff x="4415" y="2364"/>
            <a:chExt cx="375" cy="212"/>
          </a:xfrm>
        </p:grpSpPr>
        <p:sp>
          <p:nvSpPr>
            <p:cNvPr id="34841" name="Rectangle 46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4842" name="Text Box 47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  <a:cs typeface="+mn-cs"/>
                </a:rPr>
                <a:t>data</a:t>
              </a:r>
            </a:p>
          </p:txBody>
        </p:sp>
      </p:grpSp>
      <p:grpSp>
        <p:nvGrpSpPr>
          <p:cNvPr id="184369" name="Group 49"/>
          <p:cNvGrpSpPr>
            <a:grpSpLocks/>
          </p:cNvGrpSpPr>
          <p:nvPr/>
        </p:nvGrpSpPr>
        <p:grpSpPr bwMode="auto">
          <a:xfrm>
            <a:off x="5378450" y="2441575"/>
            <a:ext cx="595313" cy="336550"/>
            <a:chOff x="4415" y="2364"/>
            <a:chExt cx="375" cy="212"/>
          </a:xfrm>
        </p:grpSpPr>
        <p:sp>
          <p:nvSpPr>
            <p:cNvPr id="34839" name="Rectangle 50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4840" name="Text Box 51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  <a:cs typeface="+mn-cs"/>
                </a:rPr>
                <a:t>data</a:t>
              </a:r>
            </a:p>
          </p:txBody>
        </p:sp>
      </p:grpSp>
      <p:pic>
        <p:nvPicPr>
          <p:cNvPr id="111636" name="Picture 5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8" name="Rectangle 54"/>
          <p:cNvSpPr>
            <a:spLocks noGrp="1" noChangeArrowheads="1"/>
          </p:cNvSpPr>
          <p:nvPr>
            <p:ph type="title"/>
          </p:nvPr>
        </p:nvSpPr>
        <p:spPr>
          <a:xfrm>
            <a:off x="422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MAC protocols</a:t>
            </a: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52</a:t>
            </a:fld>
            <a:endParaRPr lang="en-US" sz="1200" dirty="0">
              <a:latin typeface="Tahoma" charset="0"/>
            </a:endParaRPr>
          </a:p>
        </p:txBody>
      </p:sp>
      <p:sp>
        <p:nvSpPr>
          <p:cNvPr id="4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8926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09254 -1.85185E-6 L -0.07882 -0.03495 L -0.1526 -0.03495 " pathEditMode="relative" ptsTypes="AAAA">
                                      <p:cBhvr>
                                        <p:cTn id="9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7119 -0.00162 L 0.0599 0.03171 L 0.15122 0.03009 " pathEditMode="relative" ptsTypes="AAAA">
                                      <p:cBhvr>
                                        <p:cTn id="18" dur="2000" fill="hold"/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08872 -1.85185E-6 L -0.14375 0.14167 L -0.21753 0.14167 " pathEditMode="relative" ptsTypes="AAAA">
                                      <p:cBhvr>
                                        <p:cTn id="28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6.2963E-6 L 0.07135 -0.00161 L 0.11754 -0.13171 L 0.21129 -0.13333 " pathEditMode="relative" ptsTypes="AAAA">
                                      <p:cBhvr>
                                        <p:cTn id="37" dur="2000" fill="hold"/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7" name="Group 21"/>
          <p:cNvGrpSpPr>
            <a:grpSpLocks/>
          </p:cNvGrpSpPr>
          <p:nvPr/>
        </p:nvGrpSpPr>
        <p:grpSpPr bwMode="auto">
          <a:xfrm>
            <a:off x="7229475" y="3667125"/>
            <a:ext cx="781050" cy="681038"/>
            <a:chOff x="-44" y="1473"/>
            <a:chExt cx="981" cy="1105"/>
          </a:xfrm>
        </p:grpSpPr>
        <p:pic>
          <p:nvPicPr>
            <p:cNvPr id="113685" name="Picture 22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6" name="Freeform 2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68" name="Group 24"/>
          <p:cNvGrpSpPr>
            <a:grpSpLocks/>
          </p:cNvGrpSpPr>
          <p:nvPr/>
        </p:nvGrpSpPr>
        <p:grpSpPr bwMode="auto">
          <a:xfrm>
            <a:off x="4514850" y="3624263"/>
            <a:ext cx="781050" cy="681037"/>
            <a:chOff x="-44" y="1473"/>
            <a:chExt cx="981" cy="1105"/>
          </a:xfrm>
        </p:grpSpPr>
        <p:pic>
          <p:nvPicPr>
            <p:cNvPr id="113683" name="Picture 2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4" name="Freeform 2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69" name="Group 27"/>
          <p:cNvGrpSpPr>
            <a:grpSpLocks/>
          </p:cNvGrpSpPr>
          <p:nvPr/>
        </p:nvGrpSpPr>
        <p:grpSpPr bwMode="auto">
          <a:xfrm>
            <a:off x="5832475" y="1960563"/>
            <a:ext cx="781050" cy="681037"/>
            <a:chOff x="-44" y="1473"/>
            <a:chExt cx="981" cy="1105"/>
          </a:xfrm>
        </p:grpSpPr>
        <p:pic>
          <p:nvPicPr>
            <p:cNvPr id="113681" name="Picture 28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2" name="Freeform 2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70" name="Group 30"/>
          <p:cNvGrpSpPr>
            <a:grpSpLocks/>
          </p:cNvGrpSpPr>
          <p:nvPr/>
        </p:nvGrpSpPr>
        <p:grpSpPr bwMode="auto">
          <a:xfrm>
            <a:off x="5886450" y="5408613"/>
            <a:ext cx="781050" cy="681037"/>
            <a:chOff x="-44" y="1473"/>
            <a:chExt cx="981" cy="1105"/>
          </a:xfrm>
        </p:grpSpPr>
        <p:pic>
          <p:nvPicPr>
            <p:cNvPr id="113679" name="Picture 31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0" name="Freeform 3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5848" name="Rectangle 4"/>
          <p:cNvSpPr>
            <a:spLocks noChangeArrowheads="1"/>
          </p:cNvSpPr>
          <p:nvPr/>
        </p:nvSpPr>
        <p:spPr bwMode="auto">
          <a:xfrm>
            <a:off x="600075" y="1376363"/>
            <a:ext cx="3754438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  <a:cs typeface="+mn-cs"/>
              </a:rPr>
              <a:t>token passing:</a:t>
            </a:r>
            <a:endParaRPr lang="en-US" sz="3200" b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control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cs typeface="+mn-cs"/>
              </a:rPr>
              <a:t>token</a:t>
            </a:r>
            <a:r>
              <a:rPr lang="en-US" sz="2400" b="1" i="0" dirty="0">
                <a:latin typeface="Gill Sans MT" charset="0"/>
                <a:cs typeface="+mn-cs"/>
              </a:rPr>
              <a:t> </a:t>
            </a:r>
            <a:r>
              <a:rPr lang="en-US" sz="2400" i="0" dirty="0">
                <a:latin typeface="Gill Sans MT" charset="0"/>
                <a:cs typeface="+mn-cs"/>
              </a:rPr>
              <a:t>passed from one node to next sequentially.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token message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concerns: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token overhead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latency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single point of failure (token)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i="0" dirty="0">
                <a:latin typeface="Gill Sans MT" charset="0"/>
                <a:cs typeface="+mn-cs"/>
              </a:rPr>
              <a:t> </a:t>
            </a:r>
          </a:p>
        </p:txBody>
      </p:sp>
      <p:sp>
        <p:nvSpPr>
          <p:cNvPr id="35849" name="Oval 8"/>
          <p:cNvSpPr>
            <a:spLocks noChangeArrowheads="1"/>
          </p:cNvSpPr>
          <p:nvPr/>
        </p:nvSpPr>
        <p:spPr bwMode="auto">
          <a:xfrm>
            <a:off x="5360988" y="2617788"/>
            <a:ext cx="2046287" cy="27781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2780" name="Rectangle 12"/>
          <p:cNvSpPr>
            <a:spLocks noChangeArrowheads="1"/>
          </p:cNvSpPr>
          <p:nvPr/>
        </p:nvSpPr>
        <p:spPr bwMode="auto">
          <a:xfrm>
            <a:off x="6205538" y="1725613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0" dirty="0">
                <a:solidFill>
                  <a:schemeClr val="bg1"/>
                </a:solidFill>
                <a:latin typeface="Arial" charset="0"/>
                <a:cs typeface="+mn-cs"/>
              </a:rPr>
              <a:t>T</a:t>
            </a:r>
          </a:p>
        </p:txBody>
      </p:sp>
      <p:sp>
        <p:nvSpPr>
          <p:cNvPr id="672783" name="Rectangle 15"/>
          <p:cNvSpPr>
            <a:spLocks noChangeArrowheads="1"/>
          </p:cNvSpPr>
          <p:nvPr/>
        </p:nvSpPr>
        <p:spPr bwMode="auto">
          <a:xfrm>
            <a:off x="5949950" y="6008688"/>
            <a:ext cx="811213" cy="3206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0" dirty="0">
                <a:solidFill>
                  <a:schemeClr val="bg1"/>
                </a:solidFill>
                <a:latin typeface="Arial" charset="0"/>
                <a:cs typeface="+mn-cs"/>
              </a:rPr>
              <a:t>data</a:t>
            </a:r>
          </a:p>
        </p:txBody>
      </p:sp>
      <p:sp>
        <p:nvSpPr>
          <p:cNvPr id="672784" name="Text Box 16"/>
          <p:cNvSpPr txBox="1">
            <a:spLocks noChangeArrowheads="1"/>
          </p:cNvSpPr>
          <p:nvPr/>
        </p:nvSpPr>
        <p:spPr bwMode="auto">
          <a:xfrm>
            <a:off x="4341813" y="3079750"/>
            <a:ext cx="1009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(nothing</a:t>
            </a:r>
          </a:p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to send)</a:t>
            </a:r>
          </a:p>
        </p:txBody>
      </p:sp>
      <p:sp>
        <p:nvSpPr>
          <p:cNvPr id="672785" name="Rectangle 17"/>
          <p:cNvSpPr>
            <a:spLocks noChangeArrowheads="1"/>
          </p:cNvSpPr>
          <p:nvPr/>
        </p:nvSpPr>
        <p:spPr bwMode="auto">
          <a:xfrm>
            <a:off x="4838700" y="3743325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0" dirty="0">
                <a:solidFill>
                  <a:schemeClr val="bg1"/>
                </a:solidFill>
                <a:latin typeface="Arial" charset="0"/>
                <a:cs typeface="+mn-cs"/>
              </a:rPr>
              <a:t>T</a:t>
            </a:r>
          </a:p>
        </p:txBody>
      </p:sp>
      <p:pic>
        <p:nvPicPr>
          <p:cNvPr id="113677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5" name="Rectangle 20"/>
          <p:cNvSpPr>
            <a:spLocks noGrp="1" noChangeArrowheads="1"/>
          </p:cNvSpPr>
          <p:nvPr>
            <p:ph type="title"/>
          </p:nvPr>
        </p:nvSpPr>
        <p:spPr>
          <a:xfrm>
            <a:off x="422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MAC protocols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53</a:t>
            </a:fld>
            <a:endParaRPr lang="en-US" sz="1200" dirty="0">
              <a:latin typeface="Tahoma" charset="0"/>
            </a:endParaRPr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5801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3657 C 0.00694 0.06435 0.00121 0.09282 0.00139 0.10509 C 0.00156 0.11736 0.00659 0.10694 0.00017 0.10995 C -0.00625 0.11296 -0.02361 0.11273 -0.03733 0.12338 C -0.05105 0.13403 -0.06945 0.14444 -0.0823 0.17338 C -0.09514 0.20231 -0.1033 0.27847 -0.11476 0.29676 C -0.12622 0.31505 -0.14341 0.28611 -0.15105 0.28333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1354 -0.0044 0.02708 -0.0088 0.03506 0.00671 C 0.04305 0.02222 0.04236 0.06875 0.04756 0.09328 C 0.05277 0.11782 0.05538 0.13402 0.06631 0.15347 C 0.07725 0.17291 0.09982 0.19861 0.11371 0.20995 C 0.1276 0.22129 0.1434 0.20926 0.15 0.22176 C 0.15659 0.23426 0.1552 0.25949 0.15381 0.28495 " pathEditMode="relative" ptsTypes="aaaaaaA">
                                      <p:cBhvr>
                                        <p:cTn id="19" dur="2000" fill="hold"/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9 -0.0581 0.00763 -0.09167 0.01371 -0.10926 C 0.01979 -0.12685 0.04114 -0.11273 0.05503 -0.1294 C 0.06892 -0.14607 0.0875 -0.1794 0.09756 -0.20926 C 0.10763 -0.23912 0.11371 -0.27824 0.1151 -0.30926 C 0.11649 -0.34028 0.11371 -0.36783 0.10625 -0.39607 C 0.09878 -0.42431 0.08454 -0.45949 0.06996 -0.4794 C 0.05538 -0.49931 0.03142 -0.50996 0.01875 -0.51598 C 0.00607 -0.52199 0.0052 -0.51875 -0.00625 -0.51598 C -0.01771 -0.5132 -0.03698 -0.51135 -0.05 -0.49931 C -0.06303 -0.48727 -0.07605 -0.46343 -0.0849 -0.44422 C -0.09375 -0.425 -0.10018 -0.4044 -0.10365 -0.38426 C -0.10712 -0.36412 -0.10556 -0.34375 -0.10625 -0.32269 C -0.10695 -0.30162 -0.11025 -0.27801 -0.10747 -0.25764 C -0.10469 -0.23727 -0.09705 -0.21852 -0.08994 -0.20093 C -0.08282 -0.18334 -0.07553 -0.1669 -0.06494 -0.15255 C -0.05434 -0.1382 -0.03768 -0.12107 -0.02622 -0.11435 C -0.01476 -0.10764 -0.00174 -0.11806 0.00381 -0.11273 C 0.00937 -0.10741 0.00677 -0.09931 0.00746 -0.08264 C 0.00816 -0.06598 0.00781 -0.03935 0.00746 -0.0127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2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80" grpId="0" animBg="1"/>
      <p:bldP spid="672780" grpId="1" animBg="1"/>
      <p:bldP spid="672783" grpId="0" animBg="1"/>
      <p:bldP spid="672783" grpId="1" animBg="1"/>
      <p:bldP spid="672784" grpId="0"/>
      <p:bldP spid="672785" grpId="0" animBg="1"/>
      <p:bldP spid="672785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44"/>
          <p:cNvSpPr>
            <a:spLocks noChangeArrowheads="1"/>
          </p:cNvSpPr>
          <p:nvPr/>
        </p:nvSpPr>
        <p:spPr bwMode="auto">
          <a:xfrm>
            <a:off x="1184275" y="2614613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5714" name="Text Box 45"/>
          <p:cNvSpPr txBox="1">
            <a:spLocks noChangeArrowheads="1"/>
          </p:cNvSpPr>
          <p:nvPr/>
        </p:nvSpPr>
        <p:spPr bwMode="auto">
          <a:xfrm>
            <a:off x="623888" y="207327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cable headend</a:t>
            </a:r>
          </a:p>
        </p:txBody>
      </p:sp>
      <p:sp>
        <p:nvSpPr>
          <p:cNvPr id="22562" name="Text Box 126"/>
          <p:cNvSpPr txBox="1">
            <a:spLocks noChangeArrowheads="1"/>
          </p:cNvSpPr>
          <p:nvPr/>
        </p:nvSpPr>
        <p:spPr bwMode="auto">
          <a:xfrm>
            <a:off x="1049338" y="2584450"/>
            <a:ext cx="950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600" i="0" dirty="0">
                <a:solidFill>
                  <a:srgbClr val="000000"/>
                </a:solidFill>
              </a:rPr>
              <a:t>CMTS</a:t>
            </a:r>
          </a:p>
        </p:txBody>
      </p:sp>
      <p:sp>
        <p:nvSpPr>
          <p:cNvPr id="22563" name="AutoShape 127"/>
          <p:cNvSpPr>
            <a:spLocks noChangeArrowheads="1"/>
          </p:cNvSpPr>
          <p:nvPr/>
        </p:nvSpPr>
        <p:spPr bwMode="auto">
          <a:xfrm>
            <a:off x="1089025" y="23510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15717" name="Group 128"/>
          <p:cNvGrpSpPr>
            <a:grpSpLocks/>
          </p:cNvGrpSpPr>
          <p:nvPr/>
        </p:nvGrpSpPr>
        <p:grpSpPr bwMode="auto">
          <a:xfrm>
            <a:off x="481013" y="3727450"/>
            <a:ext cx="2000250" cy="811213"/>
            <a:chOff x="3240" y="1830"/>
            <a:chExt cx="1372" cy="723"/>
          </a:xfrm>
        </p:grpSpPr>
        <p:sp>
          <p:nvSpPr>
            <p:cNvPr id="115848" name="Freeform 129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45855 w 765"/>
                <a:gd name="T1" fmla="*/ 931 h 459"/>
                <a:gd name="T2" fmla="*/ 99268 w 765"/>
                <a:gd name="T3" fmla="*/ 6562 h 459"/>
                <a:gd name="T4" fmla="*/ 32950 w 765"/>
                <a:gd name="T5" fmla="*/ 9426 h 459"/>
                <a:gd name="T6" fmla="*/ 4821 w 765"/>
                <a:gd name="T7" fmla="*/ 31576 h 459"/>
                <a:gd name="T8" fmla="*/ 61950 w 765"/>
                <a:gd name="T9" fmla="*/ 41713 h 459"/>
                <a:gd name="T10" fmla="*/ 119240 w 765"/>
                <a:gd name="T11" fmla="*/ 40071 h 459"/>
                <a:gd name="T12" fmla="*/ 201010 w 765"/>
                <a:gd name="T13" fmla="*/ 41713 h 459"/>
                <a:gd name="T14" fmla="*/ 240274 w 765"/>
                <a:gd name="T15" fmla="*/ 40797 h 459"/>
                <a:gd name="T16" fmla="*/ 258901 w 765"/>
                <a:gd name="T17" fmla="*/ 34980 h 459"/>
                <a:gd name="T18" fmla="*/ 258196 w 765"/>
                <a:gd name="T19" fmla="*/ 14847 h 459"/>
                <a:gd name="T20" fmla="*/ 227858 w 765"/>
                <a:gd name="T21" fmla="*/ 3221 h 459"/>
                <a:gd name="T22" fmla="*/ 145855 w 765"/>
                <a:gd name="T23" fmla="*/ 931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77" name="Line 130"/>
            <p:cNvSpPr>
              <a:spLocks noChangeShapeType="1"/>
            </p:cNvSpPr>
            <p:nvPr/>
          </p:nvSpPr>
          <p:spPr bwMode="auto">
            <a:xfrm flipV="1">
              <a:off x="3763" y="2054"/>
              <a:ext cx="108" cy="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578" name="Line 131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579" name="Line 132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580" name="Line 133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581" name="Line 134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582" name="Line 135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5855" name="Group 136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11588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588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588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5888" name="Group 14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15891" name="Freeform 1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5892" name="Freeform 1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2617" name="Line 143"/>
              <p:cNvSpPr>
                <a:spLocks noChangeShapeType="1"/>
              </p:cNvSpPr>
              <p:nvPr/>
            </p:nvSpPr>
            <p:spPr bwMode="auto">
              <a:xfrm>
                <a:off x="4650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618" name="Line 14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115856" name="Group 145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11587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587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587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5880" name="Group 14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15883" name="Freeform 1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5884" name="Freeform 1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2609" name="Line 15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610" name="Line 153"/>
              <p:cNvSpPr>
                <a:spLocks noChangeShapeType="1"/>
              </p:cNvSpPr>
              <p:nvPr/>
            </p:nvSpPr>
            <p:spPr bwMode="auto">
              <a:xfrm>
                <a:off x="4894" y="1161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115857" name="Group 154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11586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587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587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5872" name="Group 15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15875" name="Freeform 1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5876" name="Freeform 1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2601" name="Line 161"/>
              <p:cNvSpPr>
                <a:spLocks noChangeShapeType="1"/>
              </p:cNvSpPr>
              <p:nvPr/>
            </p:nvSpPr>
            <p:spPr bwMode="auto">
              <a:xfrm>
                <a:off x="4650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602" name="Line 16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115858" name="Group 163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1158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58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58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5864" name="Group 16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15867" name="Freeform 1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5868" name="Freeform 1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2593" name="Line 17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594" name="Line 171"/>
              <p:cNvSpPr>
                <a:spLocks noChangeShapeType="1"/>
              </p:cNvSpPr>
              <p:nvPr/>
            </p:nvSpPr>
            <p:spPr bwMode="auto">
              <a:xfrm>
                <a:off x="4893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22587" name="Line 172"/>
            <p:cNvSpPr>
              <a:spLocks noChangeShapeType="1"/>
            </p:cNvSpPr>
            <p:nvPr/>
          </p:nvSpPr>
          <p:spPr bwMode="auto">
            <a:xfrm>
              <a:off x="4423" y="2370"/>
              <a:ext cx="15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5860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rgbClr val="000000"/>
                  </a:solidFill>
                  <a:latin typeface="Arial" charset="0"/>
                </a:rPr>
                <a:t>ISP</a:t>
              </a:r>
            </a:p>
          </p:txBody>
        </p:sp>
      </p:grpSp>
      <p:sp>
        <p:nvSpPr>
          <p:cNvPr id="115718" name="Freeform 174"/>
          <p:cNvSpPr>
            <a:spLocks/>
          </p:cNvSpPr>
          <p:nvPr/>
        </p:nvSpPr>
        <p:spPr bwMode="auto">
          <a:xfrm flipH="1">
            <a:off x="1563688" y="3040063"/>
            <a:ext cx="163512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2574" name="Line 176"/>
          <p:cNvSpPr>
            <a:spLocks noChangeShapeType="1"/>
          </p:cNvSpPr>
          <p:nvPr/>
        </p:nvSpPr>
        <p:spPr bwMode="auto">
          <a:xfrm flipH="1" flipV="1">
            <a:off x="1903413" y="3163888"/>
            <a:ext cx="452437" cy="3810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2575" name="Text Box 177"/>
          <p:cNvSpPr txBox="1">
            <a:spLocks noChangeArrowheads="1"/>
          </p:cNvSpPr>
          <p:nvPr/>
        </p:nvSpPr>
        <p:spPr bwMode="auto">
          <a:xfrm>
            <a:off x="1885950" y="3370263"/>
            <a:ext cx="17414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>
              <a:lnSpc>
                <a:spcPct val="85000"/>
              </a:lnSpc>
              <a:defRPr/>
            </a:pPr>
            <a:r>
              <a:rPr lang="en-US" sz="1400" dirty="0">
                <a:solidFill>
                  <a:srgbClr val="000000"/>
                </a:solidFill>
              </a:rPr>
              <a:t>cable modem</a:t>
            </a:r>
          </a:p>
          <a:p>
            <a:pPr algn="r">
              <a:lnSpc>
                <a:spcPct val="85000"/>
              </a:lnSpc>
              <a:defRPr/>
            </a:pPr>
            <a:r>
              <a:rPr lang="en-US" sz="1400" dirty="0">
                <a:solidFill>
                  <a:srgbClr val="000000"/>
                </a:solidFill>
              </a:rPr>
              <a:t>termination system</a:t>
            </a:r>
          </a:p>
        </p:txBody>
      </p:sp>
      <p:sp>
        <p:nvSpPr>
          <p:cNvPr id="57382" name="Rectangle 3"/>
          <p:cNvSpPr>
            <a:spLocks noChangeArrowheads="1"/>
          </p:cNvSpPr>
          <p:nvPr/>
        </p:nvSpPr>
        <p:spPr bwMode="auto">
          <a:xfrm>
            <a:off x="569913" y="4814888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CC0000"/>
                </a:solidFill>
                <a:latin typeface="Gill Sans MT" charset="0"/>
              </a:rPr>
              <a:t>multiple</a:t>
            </a:r>
            <a:r>
              <a:rPr lang="en-US" sz="2400" i="0" dirty="0">
                <a:solidFill>
                  <a:srgbClr val="CC0000"/>
                </a:solidFill>
                <a:latin typeface="Gill Sans MT" charset="0"/>
              </a:rPr>
              <a:t> 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</a:rPr>
              <a:t>40Mbps downstream (broadcast) channels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0"/>
              <a:buChar char="§"/>
            </a:pPr>
            <a:r>
              <a:rPr lang="en-US" sz="2400" i="0" dirty="0">
                <a:solidFill>
                  <a:srgbClr val="000000"/>
                </a:solidFill>
                <a:latin typeface="Gill Sans MT" charset="0"/>
              </a:rPr>
              <a:t>single CMTS transmits into channels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CC0000"/>
                </a:solidFill>
                <a:latin typeface="Gill Sans MT" charset="0"/>
              </a:rPr>
              <a:t>multiple</a:t>
            </a:r>
            <a:r>
              <a:rPr lang="en-US" sz="2400" dirty="0">
                <a:solidFill>
                  <a:srgbClr val="000099"/>
                </a:solidFill>
                <a:latin typeface="Gill Sans MT" charset="0"/>
              </a:rPr>
              <a:t> 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</a:rPr>
              <a:t>30 Mbps upstream channels</a:t>
            </a:r>
          </a:p>
          <a:p>
            <a:pPr marL="681038" lvl="1" indent="-2238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0"/>
              <a:buChar char="§"/>
            </a:pPr>
            <a:r>
              <a:rPr lang="en-US" sz="2400" dirty="0">
                <a:solidFill>
                  <a:srgbClr val="CC0000"/>
                </a:solidFill>
                <a:latin typeface="Gill Sans MT" charset="0"/>
              </a:rPr>
              <a:t>multiple access: </a:t>
            </a:r>
            <a:r>
              <a:rPr lang="en-US" sz="2400" dirty="0">
                <a:solidFill>
                  <a:srgbClr val="000000"/>
                </a:solidFill>
                <a:latin typeface="Gill Sans MT" charset="0"/>
              </a:rPr>
              <a:t>all 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</a:rPr>
              <a:t>users contend for certain upstream channel time slots (others assigned)</a:t>
            </a:r>
            <a:endParaRPr lang="en-US" sz="2000" i="0" dirty="0">
              <a:solidFill>
                <a:srgbClr val="000000"/>
              </a:solidFill>
              <a:latin typeface="Gill Sans MT" charset="0"/>
            </a:endParaRPr>
          </a:p>
        </p:txBody>
      </p:sp>
      <p:sp>
        <p:nvSpPr>
          <p:cNvPr id="115722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sz="4000" i="0" dirty="0">
                <a:solidFill>
                  <a:srgbClr val="000099"/>
                </a:solidFill>
                <a:latin typeface="Gill Sans MT" charset="0"/>
              </a:rPr>
              <a:t>Cable access network</a:t>
            </a:r>
          </a:p>
        </p:txBody>
      </p:sp>
      <p:pic>
        <p:nvPicPr>
          <p:cNvPr id="115723" name="Picture 180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4616450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5724" name="Group 2"/>
          <p:cNvGrpSpPr>
            <a:grpSpLocks/>
          </p:cNvGrpSpPr>
          <p:nvPr/>
        </p:nvGrpSpPr>
        <p:grpSpPr bwMode="auto">
          <a:xfrm>
            <a:off x="6440488" y="2089150"/>
            <a:ext cx="2268537" cy="1457325"/>
            <a:chOff x="419100" y="1239838"/>
            <a:chExt cx="2268538" cy="1456437"/>
          </a:xfrm>
        </p:grpSpPr>
        <p:sp>
          <p:nvSpPr>
            <p:cNvPr id="22532" name="Rectangle 9"/>
            <p:cNvSpPr>
              <a:spLocks noChangeArrowheads="1"/>
            </p:cNvSpPr>
            <p:nvPr/>
          </p:nvSpPr>
          <p:spPr bwMode="auto">
            <a:xfrm>
              <a:off x="657225" y="1650750"/>
              <a:ext cx="1793876" cy="92653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5830" name="Line 7"/>
            <p:cNvSpPr>
              <a:spLocks noChangeShapeType="1"/>
            </p:cNvSpPr>
            <p:nvPr/>
          </p:nvSpPr>
          <p:spPr bwMode="auto">
            <a:xfrm flipV="1">
              <a:off x="958850" y="2201863"/>
              <a:ext cx="36512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15831" name="Text Box 39"/>
            <p:cNvSpPr txBox="1">
              <a:spLocks noChangeArrowheads="1"/>
            </p:cNvSpPr>
            <p:nvPr/>
          </p:nvSpPr>
          <p:spPr bwMode="auto">
            <a:xfrm>
              <a:off x="1237199" y="2264475"/>
              <a:ext cx="7747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cable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modem</a:t>
              </a:r>
            </a:p>
          </p:txBody>
        </p:sp>
        <p:sp>
          <p:nvSpPr>
            <p:cNvPr id="115832" name="Text Box 41"/>
            <p:cNvSpPr txBox="1">
              <a:spLocks noChangeArrowheads="1"/>
            </p:cNvSpPr>
            <p:nvPr/>
          </p:nvSpPr>
          <p:spPr bwMode="auto">
            <a:xfrm>
              <a:off x="608202" y="2331583"/>
              <a:ext cx="70643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splitter</a:t>
              </a:r>
            </a:p>
          </p:txBody>
        </p:sp>
        <p:grpSp>
          <p:nvGrpSpPr>
            <p:cNvPr id="115833" name="Group 13"/>
            <p:cNvGrpSpPr>
              <a:grpSpLocks/>
            </p:cNvGrpSpPr>
            <p:nvPr/>
          </p:nvGrpSpPr>
          <p:grpSpPr bwMode="auto">
            <a:xfrm>
              <a:off x="1304925" y="2078038"/>
              <a:ext cx="614363" cy="220662"/>
              <a:chOff x="322" y="890"/>
              <a:chExt cx="872" cy="339"/>
            </a:xfrm>
          </p:grpSpPr>
          <p:sp>
            <p:nvSpPr>
              <p:cNvPr id="22701" name="Rectangle 14"/>
              <p:cNvSpPr>
                <a:spLocks noChangeArrowheads="1"/>
              </p:cNvSpPr>
              <p:nvPr/>
            </p:nvSpPr>
            <p:spPr bwMode="auto">
              <a:xfrm>
                <a:off x="322" y="1004"/>
                <a:ext cx="872" cy="22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702" name="Rectangle 15"/>
              <p:cNvSpPr>
                <a:spLocks noChangeArrowheads="1"/>
              </p:cNvSpPr>
              <p:nvPr/>
            </p:nvSpPr>
            <p:spPr bwMode="auto">
              <a:xfrm>
                <a:off x="394" y="1072"/>
                <a:ext cx="54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703" name="Rectangle 16"/>
              <p:cNvSpPr>
                <a:spLocks noChangeArrowheads="1"/>
              </p:cNvSpPr>
              <p:nvPr/>
            </p:nvSpPr>
            <p:spPr bwMode="auto">
              <a:xfrm>
                <a:off x="466" y="1072"/>
                <a:ext cx="56" cy="56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704" name="Rectangle 17"/>
              <p:cNvSpPr>
                <a:spLocks noChangeArrowheads="1"/>
              </p:cNvSpPr>
              <p:nvPr/>
            </p:nvSpPr>
            <p:spPr bwMode="auto">
              <a:xfrm>
                <a:off x="541" y="1070"/>
                <a:ext cx="56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705" name="Rectangle 18"/>
              <p:cNvSpPr>
                <a:spLocks noChangeArrowheads="1"/>
              </p:cNvSpPr>
              <p:nvPr/>
            </p:nvSpPr>
            <p:spPr bwMode="auto">
              <a:xfrm>
                <a:off x="615" y="1070"/>
                <a:ext cx="56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5847" name="AutoShape 19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2537" name="AutoShape 21"/>
            <p:cNvSpPr>
              <a:spLocks noChangeArrowheads="1"/>
            </p:cNvSpPr>
            <p:nvPr/>
          </p:nvSpPr>
          <p:spPr bwMode="auto">
            <a:xfrm>
              <a:off x="419100" y="1239838"/>
              <a:ext cx="2268538" cy="468028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538" name="Rectangle 22"/>
            <p:cNvSpPr>
              <a:spLocks noChangeArrowheads="1"/>
            </p:cNvSpPr>
            <p:nvPr/>
          </p:nvSpPr>
          <p:spPr bwMode="auto">
            <a:xfrm>
              <a:off x="906462" y="2133056"/>
              <a:ext cx="166688" cy="14437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5836" name="Freeform 23"/>
            <p:cNvSpPr>
              <a:spLocks/>
            </p:cNvSpPr>
            <p:nvPr/>
          </p:nvSpPr>
          <p:spPr bwMode="auto">
            <a:xfrm flipH="1">
              <a:off x="970845" y="1691922"/>
              <a:ext cx="479425" cy="434975"/>
            </a:xfrm>
            <a:custGeom>
              <a:avLst/>
              <a:gdLst>
                <a:gd name="T0" fmla="*/ 2147483647 w 381"/>
                <a:gd name="T1" fmla="*/ 2147483647 h 274"/>
                <a:gd name="T2" fmla="*/ 2147483647 w 381"/>
                <a:gd name="T3" fmla="*/ 2147483647 h 274"/>
                <a:gd name="T4" fmla="*/ 0 w 381"/>
                <a:gd name="T5" fmla="*/ 0 h 2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1" h="274">
                  <a:moveTo>
                    <a:pt x="381" y="274"/>
                  </a:moveTo>
                  <a:lnTo>
                    <a:pt x="381" y="13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40" name="Line 24"/>
            <p:cNvSpPr>
              <a:spLocks noChangeShapeType="1"/>
            </p:cNvSpPr>
            <p:nvPr/>
          </p:nvSpPr>
          <p:spPr bwMode="auto">
            <a:xfrm flipH="1">
              <a:off x="1917701" y="2215556"/>
              <a:ext cx="239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115838" name="Picture 25" descr="tv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844" y="1355725"/>
              <a:ext cx="755650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5839" name="Group 181"/>
            <p:cNvGrpSpPr>
              <a:grpSpLocks/>
            </p:cNvGrpSpPr>
            <p:nvPr/>
          </p:nvGrpSpPr>
          <p:grpSpPr bwMode="auto">
            <a:xfrm>
              <a:off x="1854097" y="1780738"/>
              <a:ext cx="609600" cy="609600"/>
              <a:chOff x="-44" y="1473"/>
              <a:chExt cx="981" cy="1105"/>
            </a:xfrm>
          </p:grpSpPr>
          <p:pic>
            <p:nvPicPr>
              <p:cNvPr id="115840" name="Picture 18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5841" name="Freeform 183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15725" name="Group 8"/>
          <p:cNvGrpSpPr>
            <a:grpSpLocks/>
          </p:cNvGrpSpPr>
          <p:nvPr/>
        </p:nvGrpSpPr>
        <p:grpSpPr bwMode="auto">
          <a:xfrm>
            <a:off x="1998663" y="2298700"/>
            <a:ext cx="4938712" cy="1389063"/>
            <a:chOff x="4327270" y="1745934"/>
            <a:chExt cx="4938730" cy="1388847"/>
          </a:xfrm>
        </p:grpSpPr>
        <p:sp>
          <p:nvSpPr>
            <p:cNvPr id="22546" name="Line 94"/>
            <p:cNvSpPr>
              <a:spLocks noChangeShapeType="1"/>
            </p:cNvSpPr>
            <p:nvPr/>
          </p:nvSpPr>
          <p:spPr bwMode="auto">
            <a:xfrm>
              <a:off x="4327270" y="2504641"/>
              <a:ext cx="49387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15734" name="Group 7"/>
            <p:cNvGrpSpPr>
              <a:grpSpLocks/>
            </p:cNvGrpSpPr>
            <p:nvPr/>
          </p:nvGrpSpPr>
          <p:grpSpPr bwMode="auto">
            <a:xfrm flipH="1">
              <a:off x="5534163" y="1745934"/>
              <a:ext cx="2894013" cy="752475"/>
              <a:chOff x="5534163" y="1745934"/>
              <a:chExt cx="2894013" cy="752475"/>
            </a:xfrm>
          </p:grpSpPr>
          <p:grpSp>
            <p:nvGrpSpPr>
              <p:cNvPr id="115774" name="Group 26"/>
              <p:cNvGrpSpPr>
                <a:grpSpLocks/>
              </p:cNvGrpSpPr>
              <p:nvPr/>
            </p:nvGrpSpPr>
            <p:grpSpPr bwMode="auto">
              <a:xfrm>
                <a:off x="5534163" y="1752284"/>
                <a:ext cx="850900" cy="527050"/>
                <a:chOff x="-490" y="1664"/>
                <a:chExt cx="1429" cy="842"/>
              </a:xfrm>
            </p:grpSpPr>
            <p:sp>
              <p:nvSpPr>
                <p:cNvPr id="22685" name="AutoShape 27"/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grpSp>
              <p:nvGrpSpPr>
                <p:cNvPr id="115814" name="Group 28"/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2687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816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15817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2695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96" name="Rectangl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97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98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99" name="Rectangle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115828" name="AutoShape 37"/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</p:grpSp>
              <p:pic>
                <p:nvPicPr>
                  <p:cNvPr id="115818" name="Picture 38" descr="desktop_computer_stylized_small"/>
                  <p:cNvPicPr>
                    <a:picLocks noChangeAspect="1" noChangeArrowheads="1"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2691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820" name="Freeform 40"/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693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pic>
                <p:nvPicPr>
                  <p:cNvPr id="115822" name="Picture 42" descr="tv"/>
                  <p:cNvPicPr>
                    <a:picLocks noChangeAspect="1" noChangeArrowheads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115775" name="Group 43"/>
              <p:cNvGrpSpPr>
                <a:grpSpLocks/>
              </p:cNvGrpSpPr>
              <p:nvPr/>
            </p:nvGrpSpPr>
            <p:grpSpPr bwMode="auto">
              <a:xfrm>
                <a:off x="6435863" y="1745934"/>
                <a:ext cx="850900" cy="527050"/>
                <a:chOff x="-490" y="1664"/>
                <a:chExt cx="1429" cy="842"/>
              </a:xfrm>
            </p:grpSpPr>
            <p:sp>
              <p:nvSpPr>
                <p:cNvPr id="22669" name="AutoShape 44"/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grpSp>
              <p:nvGrpSpPr>
                <p:cNvPr id="115798" name="Group 45"/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2671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800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15801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2679" name="Rectangle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80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81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82" name="Rectangle 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83" name="Rectangle 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115812" name="AutoShape 54"/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</p:grpSp>
              <p:pic>
                <p:nvPicPr>
                  <p:cNvPr id="115802" name="Picture 55" descr="desktop_computer_stylized_small"/>
                  <p:cNvPicPr>
                    <a:picLocks noChangeAspect="1" noChangeArrowheads="1"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2675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804" name="Freeform 57"/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677" name="Line 5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pic>
                <p:nvPicPr>
                  <p:cNvPr id="115806" name="Picture 59" descr="tv"/>
                  <p:cNvPicPr>
                    <a:picLocks noChangeAspect="1" noChangeArrowheads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115776" name="Group 95"/>
              <p:cNvGrpSpPr>
                <a:grpSpLocks/>
              </p:cNvGrpSpPr>
              <p:nvPr/>
            </p:nvGrpSpPr>
            <p:grpSpPr bwMode="auto">
              <a:xfrm>
                <a:off x="7577276" y="1753872"/>
                <a:ext cx="850900" cy="527050"/>
                <a:chOff x="-490" y="1664"/>
                <a:chExt cx="1429" cy="842"/>
              </a:xfrm>
            </p:grpSpPr>
            <p:sp>
              <p:nvSpPr>
                <p:cNvPr id="22621" name="AutoShape 96"/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grpSp>
              <p:nvGrpSpPr>
                <p:cNvPr id="115782" name="Group 97"/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2623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784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15785" name="Group 100"/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2631" name="Rectangle 1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32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33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34" name="Rectangl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35" name="Rectangle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115796" name="AutoShape 106"/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</p:grpSp>
              <p:pic>
                <p:nvPicPr>
                  <p:cNvPr id="115786" name="Picture 107" descr="desktop_computer_stylized_small"/>
                  <p:cNvPicPr>
                    <a:picLocks noChangeAspect="1" noChangeArrowheads="1"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2627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788" name="Freeform 109"/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629" name="Line 1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pic>
                <p:nvPicPr>
                  <p:cNvPr id="115790" name="Picture 111" descr="tv"/>
                  <p:cNvPicPr>
                    <a:picLocks noChangeAspect="1" noChangeArrowheads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2548" name="Text Box 112"/>
              <p:cNvSpPr txBox="1">
                <a:spLocks noChangeArrowheads="1"/>
              </p:cNvSpPr>
              <p:nvPr/>
            </p:nvSpPr>
            <p:spPr bwMode="auto">
              <a:xfrm>
                <a:off x="7188723" y="1823710"/>
                <a:ext cx="488952" cy="457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969696"/>
                    </a:solidFill>
                    <a:latin typeface="Times New Roman" charset="0"/>
                  </a:rPr>
                  <a:t>…</a:t>
                </a:r>
              </a:p>
            </p:txBody>
          </p:sp>
          <p:sp>
            <p:nvSpPr>
              <p:cNvPr id="22549" name="Line 113"/>
              <p:cNvSpPr>
                <a:spLocks noChangeShapeType="1"/>
              </p:cNvSpPr>
              <p:nvPr/>
            </p:nvSpPr>
            <p:spPr bwMode="auto">
              <a:xfrm flipH="1">
                <a:off x="6169544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550" name="Line 114"/>
              <p:cNvSpPr>
                <a:spLocks noChangeShapeType="1"/>
              </p:cNvSpPr>
              <p:nvPr/>
            </p:nvSpPr>
            <p:spPr bwMode="auto">
              <a:xfrm flipH="1">
                <a:off x="7074423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551" name="Line 115"/>
              <p:cNvSpPr>
                <a:spLocks noChangeShapeType="1"/>
              </p:cNvSpPr>
              <p:nvPr/>
            </p:nvSpPr>
            <p:spPr bwMode="auto">
              <a:xfrm flipH="1">
                <a:off x="8211077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115735" name="Group 5"/>
            <p:cNvGrpSpPr>
              <a:grpSpLocks/>
            </p:cNvGrpSpPr>
            <p:nvPr/>
          </p:nvGrpSpPr>
          <p:grpSpPr bwMode="auto">
            <a:xfrm flipH="1">
              <a:off x="7298039" y="2490881"/>
              <a:ext cx="850900" cy="627063"/>
              <a:chOff x="6488251" y="2501584"/>
              <a:chExt cx="850900" cy="627063"/>
            </a:xfrm>
          </p:grpSpPr>
          <p:grpSp>
            <p:nvGrpSpPr>
              <p:cNvPr id="115756" name="Group 77"/>
              <p:cNvGrpSpPr>
                <a:grpSpLocks/>
              </p:cNvGrpSpPr>
              <p:nvPr/>
            </p:nvGrpSpPr>
            <p:grpSpPr bwMode="auto">
              <a:xfrm>
                <a:off x="6488251" y="2601597"/>
                <a:ext cx="850900" cy="527050"/>
                <a:chOff x="-490" y="1664"/>
                <a:chExt cx="1429" cy="842"/>
              </a:xfrm>
            </p:grpSpPr>
            <p:sp>
              <p:nvSpPr>
                <p:cNvPr id="22637" name="AutoShape 78"/>
                <p:cNvSpPr>
                  <a:spLocks noChangeArrowheads="1"/>
                </p:cNvSpPr>
                <p:nvPr/>
              </p:nvSpPr>
              <p:spPr bwMode="auto">
                <a:xfrm>
                  <a:off x="-489" y="1663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grpSp>
              <p:nvGrpSpPr>
                <p:cNvPr id="115759" name="Group 79"/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2639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-329" y="1922"/>
                    <a:ext cx="1120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761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15762" name="Group 82"/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2647" name="Rectangle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998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48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2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49" name="Rectangle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2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50" name="Rectangle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9" y="1066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2651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" y="1066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115773" name="AutoShape 88"/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</p:grpSp>
              <p:pic>
                <p:nvPicPr>
                  <p:cNvPr id="115763" name="Picture 89" descr="desktop_computer_stylized_small"/>
                  <p:cNvPicPr>
                    <a:picLocks noChangeAspect="1" noChangeArrowheads="1"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2643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1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765" name="Freeform 91"/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645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" y="2269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pic>
                <p:nvPicPr>
                  <p:cNvPr id="115767" name="Picture 93" descr="tv"/>
                  <p:cNvPicPr>
                    <a:picLocks noChangeAspect="1" noChangeArrowheads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15757" name="Freeform 116"/>
              <p:cNvSpPr>
                <a:spLocks/>
              </p:cNvSpPr>
              <p:nvPr/>
            </p:nvSpPr>
            <p:spPr bwMode="auto">
              <a:xfrm>
                <a:off x="7159763" y="2501584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5736" name="Group 186"/>
            <p:cNvGrpSpPr>
              <a:grpSpLocks/>
            </p:cNvGrpSpPr>
            <p:nvPr/>
          </p:nvGrpSpPr>
          <p:grpSpPr bwMode="auto">
            <a:xfrm flipH="1">
              <a:off x="5984260" y="2507718"/>
              <a:ext cx="850900" cy="627063"/>
              <a:chOff x="6488251" y="2501584"/>
              <a:chExt cx="850900" cy="627063"/>
            </a:xfrm>
          </p:grpSpPr>
          <p:grpSp>
            <p:nvGrpSpPr>
              <p:cNvPr id="115738" name="Group 77"/>
              <p:cNvGrpSpPr>
                <a:grpSpLocks/>
              </p:cNvGrpSpPr>
              <p:nvPr/>
            </p:nvGrpSpPr>
            <p:grpSpPr bwMode="auto">
              <a:xfrm>
                <a:off x="6488251" y="2601597"/>
                <a:ext cx="850900" cy="527050"/>
                <a:chOff x="-490" y="1664"/>
                <a:chExt cx="1429" cy="842"/>
              </a:xfrm>
            </p:grpSpPr>
            <p:sp>
              <p:nvSpPr>
                <p:cNvPr id="190" name="AutoShape 78"/>
                <p:cNvSpPr>
                  <a:spLocks noChangeArrowheads="1"/>
                </p:cNvSpPr>
                <p:nvPr/>
              </p:nvSpPr>
              <p:spPr bwMode="auto">
                <a:xfrm>
                  <a:off x="-491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grpSp>
              <p:nvGrpSpPr>
                <p:cNvPr id="115741" name="Group 79"/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192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-339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743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15744" name="Group 82"/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00" name="Rectangle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9" y="1000"/>
                      <a:ext cx="853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01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02" name="Rectangle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03" name="Rectangle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04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sz="2400" i="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115755" name="AutoShape 88"/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/>
                    </a:p>
                  </p:txBody>
                </p:sp>
              </p:grpSp>
              <p:pic>
                <p:nvPicPr>
                  <p:cNvPr id="115745" name="Picture 89" descr="desktop_computer_stylized_small"/>
                  <p:cNvPicPr>
                    <a:picLocks noChangeAspect="1" noChangeArrowheads="1"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6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5747" name="Freeform 91"/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8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pic>
                <p:nvPicPr>
                  <p:cNvPr id="115749" name="Picture 93" descr="tv"/>
                  <p:cNvPicPr>
                    <a:picLocks noChangeAspect="1" noChangeArrowheads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15739" name="Freeform 116"/>
              <p:cNvSpPr>
                <a:spLocks/>
              </p:cNvSpPr>
              <p:nvPr/>
            </p:nvSpPr>
            <p:spPr bwMode="auto">
              <a:xfrm>
                <a:off x="7159763" y="2501584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6" name="Text Box 112"/>
            <p:cNvSpPr txBox="1">
              <a:spLocks noChangeArrowheads="1"/>
            </p:cNvSpPr>
            <p:nvPr/>
          </p:nvSpPr>
          <p:spPr bwMode="auto">
            <a:xfrm>
              <a:off x="6787904" y="2596702"/>
              <a:ext cx="488952" cy="457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969696"/>
                  </a:solidFill>
                  <a:latin typeface="Times New Roman" charset="0"/>
                </a:rPr>
                <a:t>…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563688" y="1239838"/>
            <a:ext cx="6373812" cy="938212"/>
            <a:chOff x="1987247" y="1333114"/>
            <a:chExt cx="5338532" cy="938762"/>
          </a:xfrm>
        </p:grpSpPr>
        <p:sp>
          <p:nvSpPr>
            <p:cNvPr id="22707" name="Text Box 6"/>
            <p:cNvSpPr txBox="1">
              <a:spLocks noChangeArrowheads="1"/>
            </p:cNvSpPr>
            <p:nvPr/>
          </p:nvSpPr>
          <p:spPr bwMode="auto">
            <a:xfrm>
              <a:off x="1987247" y="1333114"/>
              <a:ext cx="5338532" cy="517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Internet frames, TV channels, control  transmitted </a:t>
              </a:r>
            </a:p>
            <a:p>
              <a:pPr algn="ctr">
                <a:lnSpc>
                  <a:spcPct val="85000"/>
                </a:lnSpc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downstream at different frequencies</a:t>
              </a:r>
            </a:p>
          </p:txBody>
        </p:sp>
        <p:sp>
          <p:nvSpPr>
            <p:cNvPr id="115732" name="Right Arrow 9"/>
            <p:cNvSpPr>
              <a:spLocks noChangeArrowheads="1"/>
            </p:cNvSpPr>
            <p:nvPr/>
          </p:nvSpPr>
          <p:spPr bwMode="auto">
            <a:xfrm>
              <a:off x="3457110" y="1787244"/>
              <a:ext cx="2387053" cy="484632"/>
            </a:xfrm>
            <a:prstGeom prst="rightArrow">
              <a:avLst>
                <a:gd name="adj1" fmla="val 50000"/>
                <a:gd name="adj2" fmla="val 5000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0000FF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i="0" dirty="0">
                <a:latin typeface="Arial" charset="0"/>
                <a:cs typeface="Arial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998788" y="3644900"/>
            <a:ext cx="5995987" cy="944563"/>
            <a:chOff x="2810374" y="3867998"/>
            <a:chExt cx="5997028" cy="944803"/>
          </a:xfrm>
        </p:grpSpPr>
        <p:sp>
          <p:nvSpPr>
            <p:cNvPr id="213" name="Text Box 6"/>
            <p:cNvSpPr txBox="1">
              <a:spLocks noChangeArrowheads="1"/>
            </p:cNvSpPr>
            <p:nvPr/>
          </p:nvSpPr>
          <p:spPr bwMode="auto">
            <a:xfrm>
              <a:off x="2810374" y="4295145"/>
              <a:ext cx="5997028" cy="517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upstream Internet frames, TV control,  transmitted </a:t>
              </a:r>
            </a:p>
            <a:p>
              <a:pPr algn="ctr">
                <a:lnSpc>
                  <a:spcPct val="85000"/>
                </a:lnSpc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upstream at different frequencies in time slots</a:t>
              </a:r>
            </a:p>
          </p:txBody>
        </p:sp>
        <p:sp>
          <p:nvSpPr>
            <p:cNvPr id="115730" name="Right Arrow 213"/>
            <p:cNvSpPr>
              <a:spLocks noChangeArrowheads="1"/>
            </p:cNvSpPr>
            <p:nvPr/>
          </p:nvSpPr>
          <p:spPr bwMode="auto">
            <a:xfrm rot="10800000">
              <a:off x="4197454" y="3867998"/>
              <a:ext cx="2387053" cy="484632"/>
            </a:xfrm>
            <a:prstGeom prst="rightArrow">
              <a:avLst>
                <a:gd name="adj1" fmla="val 50000"/>
                <a:gd name="adj2" fmla="val 5000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0000FF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i="0" dirty="0">
                <a:latin typeface="Arial" charset="0"/>
                <a:cs typeface="Arial" charset="0"/>
              </a:endParaRPr>
            </a:p>
          </p:txBody>
        </p:sp>
      </p:grpSp>
      <p:pic>
        <p:nvPicPr>
          <p:cNvPr id="217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2740025"/>
            <a:ext cx="2603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54</a:t>
            </a:fld>
            <a:endParaRPr lang="en-US" sz="1200" dirty="0">
              <a:latin typeface="Tahoma" charset="0"/>
            </a:endParaRPr>
          </a:p>
        </p:txBody>
      </p:sp>
      <p:sp>
        <p:nvSpPr>
          <p:cNvPr id="18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3221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8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4" name="Rectangle 4"/>
          <p:cNvSpPr>
            <a:spLocks noChangeArrowheads="1"/>
          </p:cNvSpPr>
          <p:nvPr/>
        </p:nvSpPr>
        <p:spPr bwMode="auto">
          <a:xfrm>
            <a:off x="915988" y="4119563"/>
            <a:ext cx="7832725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2800" i="0" dirty="0">
                <a:solidFill>
                  <a:srgbClr val="CC0000"/>
                </a:solidFill>
                <a:latin typeface="Gill Sans MT" charset="0"/>
                <a:cs typeface="+mn-cs"/>
              </a:rPr>
              <a:t>DOCSIS: </a:t>
            </a:r>
            <a:r>
              <a:rPr lang="en-US" sz="2800" i="0" dirty="0">
                <a:latin typeface="Gill Sans MT" charset="0"/>
                <a:cs typeface="+mn-cs"/>
              </a:rPr>
              <a:t>data over cable service interface spec </a:t>
            </a:r>
            <a:endParaRPr lang="en-US" sz="2800" b="1" i="0" dirty="0">
              <a:latin typeface="Gill Sans MT" charset="0"/>
              <a:cs typeface="+mn-cs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FDM over upstream, downstream frequency channels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TDM upstream: some slots assigned, some have contention</a:t>
            </a:r>
          </a:p>
          <a:p>
            <a:pPr marL="681038" lvl="1" indent="-2238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sz="2400" i="0" dirty="0">
                <a:latin typeface="Gill Sans MT" charset="0"/>
                <a:cs typeface="+mn-cs"/>
              </a:rPr>
              <a:t>downstream MAP frame: assigns upstream slots</a:t>
            </a:r>
          </a:p>
          <a:p>
            <a:pPr marL="681038" lvl="1" indent="-2238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sz="2400" i="0" dirty="0">
                <a:latin typeface="Gill Sans MT" charset="0"/>
                <a:cs typeface="+mn-cs"/>
              </a:rPr>
              <a:t>request for upstream slots (and data) transmitted random access (binary backoff) in selected slots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i="0" dirty="0">
                <a:latin typeface="Gill Sans MT" charset="0"/>
                <a:cs typeface="+mn-cs"/>
              </a:rPr>
              <a:t> </a:t>
            </a:r>
          </a:p>
        </p:txBody>
      </p:sp>
      <p:grpSp>
        <p:nvGrpSpPr>
          <p:cNvPr id="116740" name="Group 3"/>
          <p:cNvGrpSpPr>
            <a:grpSpLocks/>
          </p:cNvGrpSpPr>
          <p:nvPr/>
        </p:nvGrpSpPr>
        <p:grpSpPr bwMode="auto">
          <a:xfrm>
            <a:off x="636588" y="1304925"/>
            <a:ext cx="8008937" cy="2705100"/>
            <a:chOff x="871157" y="3598021"/>
            <a:chExt cx="8009425" cy="2705644"/>
          </a:xfrm>
        </p:grpSpPr>
        <p:sp>
          <p:nvSpPr>
            <p:cNvPr id="6" name="Rectangle 5"/>
            <p:cNvSpPr/>
            <p:nvPr/>
          </p:nvSpPr>
          <p:spPr>
            <a:xfrm>
              <a:off x="4227336" y="3679000"/>
              <a:ext cx="970021" cy="42553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16744" name="TextBox 6"/>
            <p:cNvSpPr txBox="1">
              <a:spLocks noChangeArrowheads="1"/>
            </p:cNvSpPr>
            <p:nvPr/>
          </p:nvSpPr>
          <p:spPr bwMode="auto">
            <a:xfrm>
              <a:off x="4154488" y="3716338"/>
              <a:ext cx="10364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en-US" sz="1000" dirty="0">
                  <a:latin typeface="Arial" charset="0"/>
                  <a:cs typeface="Arial" charset="0"/>
                </a:rPr>
                <a:t>MAP frame for</a:t>
              </a:r>
            </a:p>
            <a:p>
              <a:pPr>
                <a:lnSpc>
                  <a:spcPts val="1200"/>
                </a:lnSpc>
              </a:pPr>
              <a:r>
                <a:rPr lang="en-US" sz="1000" dirty="0">
                  <a:latin typeface="Arial" charset="0"/>
                  <a:cs typeface="Arial" charset="0"/>
                </a:rPr>
                <a:t>Interval [t1, t2]</a:t>
              </a:r>
            </a:p>
          </p:txBody>
        </p:sp>
        <p:sp>
          <p:nvSpPr>
            <p:cNvPr id="116745" name="TextBox 28"/>
            <p:cNvSpPr txBox="1">
              <a:spLocks noChangeArrowheads="1"/>
            </p:cNvSpPr>
            <p:nvPr/>
          </p:nvSpPr>
          <p:spPr bwMode="auto">
            <a:xfrm>
              <a:off x="6127750" y="5278438"/>
              <a:ext cx="275283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Arial" charset="0"/>
                  <a:cs typeface="Arial" charset="0"/>
                </a:rPr>
                <a:t>Residences with cable modems</a:t>
              </a:r>
            </a:p>
          </p:txBody>
        </p:sp>
        <p:sp>
          <p:nvSpPr>
            <p:cNvPr id="30" name="Down Arrow 29"/>
            <p:cNvSpPr/>
            <p:nvPr/>
          </p:nvSpPr>
          <p:spPr>
            <a:xfrm rot="16200000">
              <a:off x="4257473" y="2472510"/>
              <a:ext cx="390604" cy="3607020"/>
            </a:xfrm>
            <a:prstGeom prst="down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31" name="Down Arrow 30"/>
            <p:cNvSpPr/>
            <p:nvPr/>
          </p:nvSpPr>
          <p:spPr>
            <a:xfrm rot="5400000">
              <a:off x="4198733" y="2898046"/>
              <a:ext cx="374725" cy="3607020"/>
            </a:xfrm>
            <a:prstGeom prst="down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16748" name="TextBox 31"/>
            <p:cNvSpPr txBox="1">
              <a:spLocks noChangeArrowheads="1"/>
            </p:cNvSpPr>
            <p:nvPr/>
          </p:nvSpPr>
          <p:spPr bwMode="auto">
            <a:xfrm>
              <a:off x="3505200" y="4124325"/>
              <a:ext cx="174525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Arial" charset="0"/>
                  <a:cs typeface="Arial" charset="0"/>
                </a:rPr>
                <a:t>Downstream channel i</a:t>
              </a:r>
            </a:p>
          </p:txBody>
        </p:sp>
        <p:sp>
          <p:nvSpPr>
            <p:cNvPr id="116749" name="TextBox 32"/>
            <p:cNvSpPr txBox="1">
              <a:spLocks noChangeArrowheads="1"/>
            </p:cNvSpPr>
            <p:nvPr/>
          </p:nvSpPr>
          <p:spPr bwMode="auto">
            <a:xfrm>
              <a:off x="3648075" y="4546600"/>
              <a:ext cx="154853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Arial" charset="0"/>
                  <a:cs typeface="Arial" charset="0"/>
                </a:rPr>
                <a:t>Upstream channel j</a:t>
              </a:r>
            </a:p>
          </p:txBody>
        </p:sp>
        <p:pic>
          <p:nvPicPr>
            <p:cNvPr id="36884" name="Picture 4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223" y="3796499"/>
              <a:ext cx="817612" cy="2429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35" name="Straight Connector 34"/>
            <p:cNvCxnSpPr/>
            <p:nvPr/>
          </p:nvCxnSpPr>
          <p:spPr>
            <a:xfrm>
              <a:off x="3060452" y="5238239"/>
              <a:ext cx="2756068" cy="47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119194" y="5044525"/>
              <a:ext cx="0" cy="1905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204924" y="5130267"/>
              <a:ext cx="3175" cy="1079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3285891" y="5130267"/>
              <a:ext cx="3175" cy="1079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3366859" y="5133443"/>
              <a:ext cx="1587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447826" y="5133443"/>
              <a:ext cx="1588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528794" y="5133443"/>
              <a:ext cx="1587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3608174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3689141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3770109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851076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3939981" y="5133443"/>
              <a:ext cx="1588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019361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100329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181296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4262264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4343231" y="5133443"/>
              <a:ext cx="1588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4424198" y="5133443"/>
              <a:ext cx="1587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4505165" y="5133443"/>
              <a:ext cx="1588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4584545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4678214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4767119" y="5133443"/>
              <a:ext cx="1587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848086" y="5133443"/>
              <a:ext cx="1588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4929054" y="5133443"/>
              <a:ext cx="1587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5008434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5089401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170369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251336" y="5133443"/>
              <a:ext cx="3175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5332304" y="5133443"/>
              <a:ext cx="1587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413271" y="5133443"/>
              <a:ext cx="1588" cy="1063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508527" y="5044525"/>
              <a:ext cx="0" cy="1905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782" name="TextBox 65"/>
            <p:cNvSpPr txBox="1">
              <a:spLocks noChangeArrowheads="1"/>
            </p:cNvSpPr>
            <p:nvPr/>
          </p:nvSpPr>
          <p:spPr bwMode="auto">
            <a:xfrm>
              <a:off x="2998788" y="5230813"/>
              <a:ext cx="35583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latin typeface="Arial" charset="0"/>
                  <a:cs typeface="Arial" charset="0"/>
                </a:rPr>
                <a:t>t</a:t>
              </a:r>
              <a:r>
                <a:rPr lang="en-US" sz="1600" baseline="-25000" dirty="0"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16783" name="TextBox 66"/>
            <p:cNvSpPr txBox="1">
              <a:spLocks noChangeArrowheads="1"/>
            </p:cNvSpPr>
            <p:nvPr/>
          </p:nvSpPr>
          <p:spPr bwMode="auto">
            <a:xfrm>
              <a:off x="5389563" y="5246688"/>
              <a:ext cx="35583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latin typeface="Arial" charset="0"/>
                  <a:cs typeface="Arial" charset="0"/>
                </a:rPr>
                <a:t>t</a:t>
              </a:r>
              <a:r>
                <a:rPr lang="en-US" sz="1600" baseline="-25000" dirty="0">
                  <a:latin typeface="Arial" charset="0"/>
                  <a:cs typeface="Arial" charset="0"/>
                </a:rPr>
                <a:t>2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3111255" y="5322393"/>
              <a:ext cx="577885" cy="317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679615" y="5328744"/>
              <a:ext cx="1870189" cy="158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400198" y="5376379"/>
              <a:ext cx="4763" cy="512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573433" y="5384318"/>
              <a:ext cx="6350" cy="514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788" name="TextBox 71"/>
            <p:cNvSpPr txBox="1">
              <a:spLocks noChangeArrowheads="1"/>
            </p:cNvSpPr>
            <p:nvPr/>
          </p:nvSpPr>
          <p:spPr bwMode="auto">
            <a:xfrm>
              <a:off x="4476750" y="5842000"/>
              <a:ext cx="32080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Arial" charset="0"/>
                  <a:cs typeface="Arial" charset="0"/>
                </a:rPr>
                <a:t>Assigned minislots containing cable modem</a:t>
              </a:r>
            </a:p>
            <a:p>
              <a:r>
                <a:rPr lang="en-US" sz="1200" dirty="0">
                  <a:latin typeface="Arial" charset="0"/>
                  <a:cs typeface="Arial" charset="0"/>
                </a:rPr>
                <a:t>upstream data frames</a:t>
              </a:r>
            </a:p>
          </p:txBody>
        </p:sp>
        <p:sp>
          <p:nvSpPr>
            <p:cNvPr id="116789" name="TextBox 72"/>
            <p:cNvSpPr txBox="1">
              <a:spLocks noChangeArrowheads="1"/>
            </p:cNvSpPr>
            <p:nvPr/>
          </p:nvSpPr>
          <p:spPr bwMode="auto">
            <a:xfrm>
              <a:off x="2579688" y="5840413"/>
              <a:ext cx="18904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Arial" charset="0"/>
                  <a:cs typeface="Arial" charset="0"/>
                </a:rPr>
                <a:t>Minislots containing </a:t>
              </a:r>
            </a:p>
            <a:p>
              <a:r>
                <a:rPr lang="en-US" sz="1200" dirty="0">
                  <a:latin typeface="Arial" charset="0"/>
                  <a:cs typeface="Arial" charset="0"/>
                </a:rPr>
                <a:t>minislots request frames</a:t>
              </a:r>
            </a:p>
          </p:txBody>
        </p:sp>
        <p:sp>
          <p:nvSpPr>
            <p:cNvPr id="116790" name="Rectangle 44"/>
            <p:cNvSpPr>
              <a:spLocks noChangeArrowheads="1"/>
            </p:cNvSpPr>
            <p:nvPr/>
          </p:nvSpPr>
          <p:spPr bwMode="auto">
            <a:xfrm>
              <a:off x="1431405" y="4202429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6791" name="Text Box 45"/>
            <p:cNvSpPr txBox="1">
              <a:spLocks noChangeArrowheads="1"/>
            </p:cNvSpPr>
            <p:nvPr/>
          </p:nvSpPr>
          <p:spPr bwMode="auto">
            <a:xfrm>
              <a:off x="871157" y="3661398"/>
              <a:ext cx="1925637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</a:rPr>
                <a:t>cable headend</a:t>
              </a:r>
            </a:p>
          </p:txBody>
        </p:sp>
        <p:sp>
          <p:nvSpPr>
            <p:cNvPr id="77" name="Text Box 126"/>
            <p:cNvSpPr txBox="1">
              <a:spLocks noChangeArrowheads="1"/>
            </p:cNvSpPr>
            <p:nvPr/>
          </p:nvSpPr>
          <p:spPr bwMode="auto">
            <a:xfrm>
              <a:off x="1296633" y="4171224"/>
              <a:ext cx="950970" cy="336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i="0" dirty="0">
                  <a:solidFill>
                    <a:srgbClr val="000000"/>
                  </a:solidFill>
                </a:rPr>
                <a:t>CMTS</a:t>
              </a:r>
            </a:p>
          </p:txBody>
        </p:sp>
        <p:sp>
          <p:nvSpPr>
            <p:cNvPr id="78" name="AutoShape 127"/>
            <p:cNvSpPr>
              <a:spLocks noChangeArrowheads="1"/>
            </p:cNvSpPr>
            <p:nvPr/>
          </p:nvSpPr>
          <p:spPr bwMode="auto">
            <a:xfrm>
              <a:off x="1336322" y="3939403"/>
              <a:ext cx="1206574" cy="261990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79" name="Picture 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949" y="4326831"/>
              <a:ext cx="258778" cy="520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16795" name="Group 77"/>
            <p:cNvGrpSpPr>
              <a:grpSpLocks/>
            </p:cNvGrpSpPr>
            <p:nvPr/>
          </p:nvGrpSpPr>
          <p:grpSpPr bwMode="auto">
            <a:xfrm flipH="1">
              <a:off x="6302761" y="3598021"/>
              <a:ext cx="1034814" cy="625180"/>
              <a:chOff x="-490" y="1664"/>
              <a:chExt cx="1429" cy="842"/>
            </a:xfrm>
          </p:grpSpPr>
          <p:sp>
            <p:nvSpPr>
              <p:cNvPr id="106" name="AutoShape 78"/>
              <p:cNvSpPr>
                <a:spLocks noChangeArrowheads="1"/>
              </p:cNvSpPr>
              <p:nvPr/>
            </p:nvSpPr>
            <p:spPr bwMode="auto">
              <a:xfrm>
                <a:off x="-490" y="1664"/>
                <a:ext cx="1429" cy="295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116848" name="Group 79"/>
              <p:cNvGrpSpPr>
                <a:grpSpLocks/>
              </p:cNvGrpSpPr>
              <p:nvPr/>
            </p:nvGrpSpPr>
            <p:grpSpPr bwMode="auto">
              <a:xfrm>
                <a:off x="-427" y="1737"/>
                <a:ext cx="1217" cy="769"/>
                <a:chOff x="-427" y="1737"/>
                <a:chExt cx="1217" cy="769"/>
              </a:xfrm>
            </p:grpSpPr>
            <p:sp>
              <p:nvSpPr>
                <p:cNvPr id="108" name="Rectangle 80"/>
                <p:cNvSpPr>
                  <a:spLocks noChangeArrowheads="1"/>
                </p:cNvSpPr>
                <p:nvPr/>
              </p:nvSpPr>
              <p:spPr bwMode="auto">
                <a:xfrm>
                  <a:off x="-336" y="1923"/>
                  <a:ext cx="1127" cy="584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6850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-150" y="2270"/>
                  <a:ext cx="230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grpSp>
              <p:nvGrpSpPr>
                <p:cNvPr id="116851" name="Group 82"/>
                <p:cNvGrpSpPr>
                  <a:grpSpLocks/>
                </p:cNvGrpSpPr>
                <p:nvPr/>
              </p:nvGrpSpPr>
              <p:grpSpPr bwMode="auto">
                <a:xfrm>
                  <a:off x="68" y="2192"/>
                  <a:ext cx="387" cy="139"/>
                  <a:chOff x="322" y="890"/>
                  <a:chExt cx="872" cy="339"/>
                </a:xfrm>
              </p:grpSpPr>
              <p:sp>
                <p:nvSpPr>
                  <p:cNvPr id="116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40" y="1000"/>
                    <a:ext cx="850" cy="229"/>
                  </a:xfrm>
                  <a:prstGeom prst="rect">
                    <a:avLst/>
                  </a:prstGeom>
                  <a:solidFill>
                    <a:srgbClr val="FFFF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7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409" y="1073"/>
                    <a:ext cx="40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8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468" y="1073"/>
                    <a:ext cx="54" cy="57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9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537" y="1068"/>
                    <a:ext cx="59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20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616" y="1068"/>
                    <a:ext cx="54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6862" name="AutoShape 88"/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322" y="890"/>
                    <a:ext cx="859" cy="1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116852" name="Picture 89" descr="desktop_computer_stylized_small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27" y="2049"/>
                  <a:ext cx="447" cy="4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2" name="Rectangle 90"/>
                <p:cNvSpPr>
                  <a:spLocks noChangeArrowheads="1"/>
                </p:cNvSpPr>
                <p:nvPr/>
              </p:nvSpPr>
              <p:spPr bwMode="auto">
                <a:xfrm>
                  <a:off x="530" y="2233"/>
                  <a:ext cx="103" cy="90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6854" name="Freeform 91"/>
                <p:cNvSpPr>
                  <a:spLocks/>
                </p:cNvSpPr>
                <p:nvPr/>
              </p:nvSpPr>
              <p:spPr bwMode="auto">
                <a:xfrm>
                  <a:off x="282" y="1951"/>
                  <a:ext cx="302" cy="274"/>
                </a:xfrm>
                <a:custGeom>
                  <a:avLst/>
                  <a:gdLst>
                    <a:gd name="T0" fmla="*/ 37 w 381"/>
                    <a:gd name="T1" fmla="*/ 274 h 274"/>
                    <a:gd name="T2" fmla="*/ 37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4" name="Line 92"/>
                <p:cNvSpPr>
                  <a:spLocks noChangeShapeType="1"/>
                </p:cNvSpPr>
                <p:nvPr/>
              </p:nvSpPr>
              <p:spPr bwMode="auto">
                <a:xfrm flipH="1">
                  <a:off x="470" y="2271"/>
                  <a:ext cx="15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pic>
              <p:nvPicPr>
                <p:cNvPr id="116856" name="Picture 93" descr="tv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" y="1737"/>
                  <a:ext cx="476" cy="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16796" name="Group 77"/>
            <p:cNvGrpSpPr>
              <a:grpSpLocks/>
            </p:cNvGrpSpPr>
            <p:nvPr/>
          </p:nvGrpSpPr>
          <p:grpSpPr bwMode="auto">
            <a:xfrm flipH="1">
              <a:off x="7513460" y="3950311"/>
              <a:ext cx="1034814" cy="625180"/>
              <a:chOff x="-490" y="1664"/>
              <a:chExt cx="1429" cy="842"/>
            </a:xfrm>
          </p:grpSpPr>
          <p:sp>
            <p:nvSpPr>
              <p:cNvPr id="178" name="AutoShape 78"/>
              <p:cNvSpPr>
                <a:spLocks noChangeArrowheads="1"/>
              </p:cNvSpPr>
              <p:nvPr/>
            </p:nvSpPr>
            <p:spPr bwMode="auto">
              <a:xfrm>
                <a:off x="-491" y="1664"/>
                <a:ext cx="1429" cy="295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116832" name="Group 79"/>
              <p:cNvGrpSpPr>
                <a:grpSpLocks/>
              </p:cNvGrpSpPr>
              <p:nvPr/>
            </p:nvGrpSpPr>
            <p:grpSpPr bwMode="auto">
              <a:xfrm>
                <a:off x="-427" y="1737"/>
                <a:ext cx="1217" cy="769"/>
                <a:chOff x="-427" y="1737"/>
                <a:chExt cx="1217" cy="769"/>
              </a:xfrm>
            </p:grpSpPr>
            <p:sp>
              <p:nvSpPr>
                <p:cNvPr id="180" name="Rectangle 80"/>
                <p:cNvSpPr>
                  <a:spLocks noChangeArrowheads="1"/>
                </p:cNvSpPr>
                <p:nvPr/>
              </p:nvSpPr>
              <p:spPr bwMode="auto">
                <a:xfrm>
                  <a:off x="-337" y="1923"/>
                  <a:ext cx="1127" cy="584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6834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-150" y="2270"/>
                  <a:ext cx="230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grpSp>
              <p:nvGrpSpPr>
                <p:cNvPr id="116835" name="Group 82"/>
                <p:cNvGrpSpPr>
                  <a:grpSpLocks/>
                </p:cNvGrpSpPr>
                <p:nvPr/>
              </p:nvGrpSpPr>
              <p:grpSpPr bwMode="auto">
                <a:xfrm>
                  <a:off x="68" y="2192"/>
                  <a:ext cx="387" cy="139"/>
                  <a:chOff x="322" y="890"/>
                  <a:chExt cx="872" cy="339"/>
                </a:xfrm>
              </p:grpSpPr>
              <p:sp>
                <p:nvSpPr>
                  <p:cNvPr id="188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3" y="1001"/>
                    <a:ext cx="864" cy="229"/>
                  </a:xfrm>
                  <a:prstGeom prst="rect">
                    <a:avLst/>
                  </a:prstGeom>
                  <a:solidFill>
                    <a:srgbClr val="FFFF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89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92" y="1074"/>
                    <a:ext cx="54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90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466" y="1074"/>
                    <a:ext cx="54" cy="57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91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535" y="1069"/>
                    <a:ext cx="59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92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614" y="1069"/>
                    <a:ext cx="54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6846" name="AutoShape 88"/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322" y="890"/>
                    <a:ext cx="859" cy="1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116836" name="Picture 89" descr="desktop_computer_stylized_small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27" y="2049"/>
                  <a:ext cx="447" cy="4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90"/>
                <p:cNvSpPr>
                  <a:spLocks noChangeArrowheads="1"/>
                </p:cNvSpPr>
                <p:nvPr/>
              </p:nvSpPr>
              <p:spPr bwMode="auto">
                <a:xfrm>
                  <a:off x="529" y="2233"/>
                  <a:ext cx="103" cy="90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6838" name="Freeform 91"/>
                <p:cNvSpPr>
                  <a:spLocks/>
                </p:cNvSpPr>
                <p:nvPr/>
              </p:nvSpPr>
              <p:spPr bwMode="auto">
                <a:xfrm>
                  <a:off x="282" y="1951"/>
                  <a:ext cx="302" cy="274"/>
                </a:xfrm>
                <a:custGeom>
                  <a:avLst/>
                  <a:gdLst>
                    <a:gd name="T0" fmla="*/ 37 w 381"/>
                    <a:gd name="T1" fmla="*/ 274 h 274"/>
                    <a:gd name="T2" fmla="*/ 37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6" name="Line 92"/>
                <p:cNvSpPr>
                  <a:spLocks noChangeShapeType="1"/>
                </p:cNvSpPr>
                <p:nvPr/>
              </p:nvSpPr>
              <p:spPr bwMode="auto">
                <a:xfrm flipH="1">
                  <a:off x="470" y="2272"/>
                  <a:ext cx="15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pic>
              <p:nvPicPr>
                <p:cNvPr id="116840" name="Picture 93" descr="tv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" y="1737"/>
                  <a:ext cx="476" cy="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16797" name="Group 77"/>
            <p:cNvGrpSpPr>
              <a:grpSpLocks/>
            </p:cNvGrpSpPr>
            <p:nvPr/>
          </p:nvGrpSpPr>
          <p:grpSpPr bwMode="auto">
            <a:xfrm flipH="1">
              <a:off x="7313560" y="4655807"/>
              <a:ext cx="1034814" cy="625180"/>
              <a:chOff x="-490" y="1664"/>
              <a:chExt cx="1429" cy="842"/>
            </a:xfrm>
          </p:grpSpPr>
          <p:sp>
            <p:nvSpPr>
              <p:cNvPr id="213" name="AutoShape 78"/>
              <p:cNvSpPr>
                <a:spLocks noChangeArrowheads="1"/>
              </p:cNvSpPr>
              <p:nvPr/>
            </p:nvSpPr>
            <p:spPr bwMode="auto">
              <a:xfrm>
                <a:off x="-491" y="1664"/>
                <a:ext cx="1429" cy="295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116816" name="Group 79"/>
              <p:cNvGrpSpPr>
                <a:grpSpLocks/>
              </p:cNvGrpSpPr>
              <p:nvPr/>
            </p:nvGrpSpPr>
            <p:grpSpPr bwMode="auto">
              <a:xfrm>
                <a:off x="-427" y="1737"/>
                <a:ext cx="1217" cy="769"/>
                <a:chOff x="-427" y="1737"/>
                <a:chExt cx="1217" cy="769"/>
              </a:xfrm>
            </p:grpSpPr>
            <p:sp>
              <p:nvSpPr>
                <p:cNvPr id="215" name="Rectangle 80"/>
                <p:cNvSpPr>
                  <a:spLocks noChangeArrowheads="1"/>
                </p:cNvSpPr>
                <p:nvPr/>
              </p:nvSpPr>
              <p:spPr bwMode="auto">
                <a:xfrm>
                  <a:off x="-337" y="1922"/>
                  <a:ext cx="1127" cy="584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6818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-150" y="2270"/>
                  <a:ext cx="230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grpSp>
              <p:nvGrpSpPr>
                <p:cNvPr id="116819" name="Group 82"/>
                <p:cNvGrpSpPr>
                  <a:grpSpLocks/>
                </p:cNvGrpSpPr>
                <p:nvPr/>
              </p:nvGrpSpPr>
              <p:grpSpPr bwMode="auto">
                <a:xfrm>
                  <a:off x="68" y="2192"/>
                  <a:ext cx="387" cy="139"/>
                  <a:chOff x="322" y="890"/>
                  <a:chExt cx="872" cy="339"/>
                </a:xfrm>
              </p:grpSpPr>
              <p:sp>
                <p:nvSpPr>
                  <p:cNvPr id="223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3" y="999"/>
                    <a:ext cx="864" cy="229"/>
                  </a:xfrm>
                  <a:prstGeom prst="rect">
                    <a:avLst/>
                  </a:prstGeom>
                  <a:solidFill>
                    <a:srgbClr val="FFFF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224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92" y="1072"/>
                    <a:ext cx="54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225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466" y="1072"/>
                    <a:ext cx="54" cy="57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226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536" y="1067"/>
                    <a:ext cx="59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227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1067"/>
                    <a:ext cx="54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6830" name="AutoShape 88"/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322" y="890"/>
                    <a:ext cx="859" cy="1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116820" name="Picture 89" descr="desktop_computer_stylized_small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27" y="2049"/>
                  <a:ext cx="447" cy="4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9" name="Rectangle 90"/>
                <p:cNvSpPr>
                  <a:spLocks noChangeArrowheads="1"/>
                </p:cNvSpPr>
                <p:nvPr/>
              </p:nvSpPr>
              <p:spPr bwMode="auto">
                <a:xfrm>
                  <a:off x="529" y="2232"/>
                  <a:ext cx="103" cy="90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6822" name="Freeform 91"/>
                <p:cNvSpPr>
                  <a:spLocks/>
                </p:cNvSpPr>
                <p:nvPr/>
              </p:nvSpPr>
              <p:spPr bwMode="auto">
                <a:xfrm>
                  <a:off x="282" y="1951"/>
                  <a:ext cx="302" cy="274"/>
                </a:xfrm>
                <a:custGeom>
                  <a:avLst/>
                  <a:gdLst>
                    <a:gd name="T0" fmla="*/ 37 w 381"/>
                    <a:gd name="T1" fmla="*/ 274 h 274"/>
                    <a:gd name="T2" fmla="*/ 37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1" name="Line 92"/>
                <p:cNvSpPr>
                  <a:spLocks noChangeShapeType="1"/>
                </p:cNvSpPr>
                <p:nvPr/>
              </p:nvSpPr>
              <p:spPr bwMode="auto">
                <a:xfrm flipH="1">
                  <a:off x="470" y="2271"/>
                  <a:ext cx="15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pic>
              <p:nvPicPr>
                <p:cNvPr id="116824" name="Picture 93" descr="tv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" y="1737"/>
                  <a:ext cx="476" cy="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16798" name="Group 77"/>
            <p:cNvGrpSpPr>
              <a:grpSpLocks/>
            </p:cNvGrpSpPr>
            <p:nvPr/>
          </p:nvGrpSpPr>
          <p:grpSpPr bwMode="auto">
            <a:xfrm flipH="1">
              <a:off x="6254794" y="4337877"/>
              <a:ext cx="1034814" cy="625180"/>
              <a:chOff x="-490" y="1664"/>
              <a:chExt cx="1429" cy="842"/>
            </a:xfrm>
          </p:grpSpPr>
          <p:sp>
            <p:nvSpPr>
              <p:cNvPr id="230" name="AutoShape 78"/>
              <p:cNvSpPr>
                <a:spLocks noChangeArrowheads="1"/>
              </p:cNvSpPr>
              <p:nvPr/>
            </p:nvSpPr>
            <p:spPr bwMode="auto">
              <a:xfrm>
                <a:off x="-490" y="1664"/>
                <a:ext cx="1429" cy="295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i="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116800" name="Group 79"/>
              <p:cNvGrpSpPr>
                <a:grpSpLocks/>
              </p:cNvGrpSpPr>
              <p:nvPr/>
            </p:nvGrpSpPr>
            <p:grpSpPr bwMode="auto">
              <a:xfrm>
                <a:off x="-427" y="1737"/>
                <a:ext cx="1217" cy="769"/>
                <a:chOff x="-427" y="1737"/>
                <a:chExt cx="1217" cy="769"/>
              </a:xfrm>
            </p:grpSpPr>
            <p:sp>
              <p:nvSpPr>
                <p:cNvPr id="232" name="Rectangle 80"/>
                <p:cNvSpPr>
                  <a:spLocks noChangeArrowheads="1"/>
                </p:cNvSpPr>
                <p:nvPr/>
              </p:nvSpPr>
              <p:spPr bwMode="auto">
                <a:xfrm>
                  <a:off x="-337" y="1923"/>
                  <a:ext cx="1127" cy="584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6802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-150" y="2270"/>
                  <a:ext cx="230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grpSp>
              <p:nvGrpSpPr>
                <p:cNvPr id="116803" name="Group 82"/>
                <p:cNvGrpSpPr>
                  <a:grpSpLocks/>
                </p:cNvGrpSpPr>
                <p:nvPr/>
              </p:nvGrpSpPr>
              <p:grpSpPr bwMode="auto">
                <a:xfrm>
                  <a:off x="68" y="2192"/>
                  <a:ext cx="387" cy="139"/>
                  <a:chOff x="322" y="890"/>
                  <a:chExt cx="872" cy="339"/>
                </a:xfrm>
              </p:grpSpPr>
              <p:sp>
                <p:nvSpPr>
                  <p:cNvPr id="240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324" y="1000"/>
                    <a:ext cx="864" cy="229"/>
                  </a:xfrm>
                  <a:prstGeom prst="rect">
                    <a:avLst/>
                  </a:prstGeom>
                  <a:solidFill>
                    <a:srgbClr val="FFFF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241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93" y="1073"/>
                    <a:ext cx="54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242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467" y="1073"/>
                    <a:ext cx="54" cy="57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243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536" y="1068"/>
                    <a:ext cx="59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244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1068"/>
                    <a:ext cx="54" cy="5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16814" name="AutoShape 88"/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322" y="890"/>
                    <a:ext cx="859" cy="1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116804" name="Picture 89" descr="desktop_computer_stylized_small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27" y="2049"/>
                  <a:ext cx="447" cy="4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6" name="Rectangle 90"/>
                <p:cNvSpPr>
                  <a:spLocks noChangeArrowheads="1"/>
                </p:cNvSpPr>
                <p:nvPr/>
              </p:nvSpPr>
              <p:spPr bwMode="auto">
                <a:xfrm>
                  <a:off x="529" y="2233"/>
                  <a:ext cx="103" cy="90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6806" name="Freeform 91"/>
                <p:cNvSpPr>
                  <a:spLocks/>
                </p:cNvSpPr>
                <p:nvPr/>
              </p:nvSpPr>
              <p:spPr bwMode="auto">
                <a:xfrm>
                  <a:off x="282" y="1951"/>
                  <a:ext cx="302" cy="274"/>
                </a:xfrm>
                <a:custGeom>
                  <a:avLst/>
                  <a:gdLst>
                    <a:gd name="T0" fmla="*/ 37 w 381"/>
                    <a:gd name="T1" fmla="*/ 274 h 274"/>
                    <a:gd name="T2" fmla="*/ 37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8" name="Line 92"/>
                <p:cNvSpPr>
                  <a:spLocks noChangeShapeType="1"/>
                </p:cNvSpPr>
                <p:nvPr/>
              </p:nvSpPr>
              <p:spPr bwMode="auto">
                <a:xfrm flipH="1">
                  <a:off x="470" y="2271"/>
                  <a:ext cx="15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2400" i="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pic>
              <p:nvPicPr>
                <p:cNvPr id="116808" name="Picture 93" descr="tv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" y="1737"/>
                  <a:ext cx="476" cy="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116741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sz="4000" i="0" dirty="0">
                <a:solidFill>
                  <a:srgbClr val="000099"/>
                </a:solidFill>
                <a:latin typeface="Gill Sans MT" charset="0"/>
              </a:rPr>
              <a:t>Cable access network</a:t>
            </a:r>
          </a:p>
        </p:txBody>
      </p:sp>
      <p:pic>
        <p:nvPicPr>
          <p:cNvPr id="116742" name="Picture 180" descr="underline_base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4616450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55</a:t>
            </a:fld>
            <a:endParaRPr lang="en-US" sz="1200" dirty="0">
              <a:latin typeface="Tahoma" charset="0"/>
            </a:endParaRPr>
          </a:p>
        </p:txBody>
      </p:sp>
      <p:sp>
        <p:nvSpPr>
          <p:cNvPr id="1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70133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3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027113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 Summary of </a:t>
            </a:r>
            <a:r>
              <a:rPr lang="en-US" sz="4000" dirty="0">
                <a:latin typeface="Gill Sans MT" charset="0"/>
                <a:cs typeface="+mj-cs"/>
              </a:rPr>
              <a:t>MAC</a:t>
            </a:r>
            <a:r>
              <a:rPr lang="en-US" dirty="0">
                <a:latin typeface="Gill Sans MT" charset="0"/>
                <a:cs typeface="+mj-cs"/>
              </a:rPr>
              <a:t> protocols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906963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channel partitioning,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by time, frequency or code</a:t>
            </a:r>
          </a:p>
          <a:p>
            <a:pPr marL="690563" lvl="1" indent="-233363">
              <a:defRPr/>
            </a:pPr>
            <a:r>
              <a:rPr lang="en-US" sz="2000" dirty="0">
                <a:latin typeface="Gill Sans MT" charset="0"/>
              </a:rPr>
              <a:t>Time Division, Frequency Division</a:t>
            </a:r>
          </a:p>
          <a:p>
            <a:pPr marL="231775" indent="-231775"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random access </a:t>
            </a:r>
            <a:r>
              <a:rPr lang="en-US" sz="2400" dirty="0">
                <a:latin typeface="Gill Sans MT" charset="0"/>
                <a:cs typeface="+mn-cs"/>
              </a:rPr>
              <a:t>(dynamic), 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ALOHA, S-ALOHA, CSMA, CSMA/CD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carrier sensing: easy in some technologies (wire), hard in others (wireless)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CSMA/CD used in Ethernet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CSMA/CA used in 802.11</a:t>
            </a:r>
          </a:p>
          <a:p>
            <a:pPr marL="231775" indent="-231775">
              <a:tabLst>
                <a:tab pos="279400" algn="l"/>
              </a:tabLst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taking turns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polling from central site, token passing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Bluetooth, FDDI,  token ring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56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67816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1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6.4 LANs</a:t>
            </a:r>
          </a:p>
          <a:p>
            <a:pPr lvl="1"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57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37497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3680" y="2458720"/>
            <a:ext cx="2489200" cy="2923877"/>
          </a:xfrm>
          <a:prstGeom prst="rect">
            <a:avLst/>
          </a:prstGeom>
          <a:solidFill>
            <a:srgbClr val="1DAFFF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i="0" dirty="0">
                <a:latin typeface="Arial"/>
                <a:cs typeface="Arial"/>
                <a:sym typeface="Wingdings"/>
              </a:rPr>
              <a:t>switch link-layer frames</a:t>
            </a:r>
            <a:r>
              <a:rPr lang="en-US" sz="2200" i="0" dirty="0">
                <a:latin typeface="Arial"/>
                <a:cs typeface="Arial"/>
              </a:rPr>
              <a:t>;</a:t>
            </a:r>
          </a:p>
          <a:p>
            <a:pPr marL="342900" indent="-342900">
              <a:buFont typeface="Arial"/>
              <a:buChar char="•"/>
            </a:pPr>
            <a:endParaRPr lang="en-US" sz="1000" i="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i="0" dirty="0">
                <a:latin typeface="Arial"/>
                <a:cs typeface="Arial"/>
              </a:rPr>
              <a:t>not recognize network-layer addresses</a:t>
            </a:r>
          </a:p>
          <a:p>
            <a:pPr marL="342900" indent="-342900">
              <a:buFont typeface="Arial"/>
              <a:buChar char="•"/>
            </a:pPr>
            <a:endParaRPr lang="en-US" sz="1000" i="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i="0" dirty="0">
                <a:latin typeface="Arial"/>
                <a:cs typeface="Arial"/>
              </a:rPr>
              <a:t>not use routing algorithms</a:t>
            </a:r>
          </a:p>
          <a:p>
            <a:endParaRPr lang="en-US" sz="1000" i="0" dirty="0">
              <a:latin typeface="Arial"/>
              <a:cs typeface="Arial"/>
            </a:endParaRPr>
          </a:p>
        </p:txBody>
      </p:sp>
      <p:pic>
        <p:nvPicPr>
          <p:cNvPr id="13" name="Picture 12" descr="Screen Shot 2015-04-29 at 10.25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25" y="-28692"/>
            <a:ext cx="5927075" cy="94488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646895" y="186990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i="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Switched Local Area Networks</a:t>
            </a:r>
          </a:p>
        </p:txBody>
      </p:sp>
      <p:pic>
        <p:nvPicPr>
          <p:cNvPr id="2" name="Picture 1" descr="Screen Shot 2015-05-14 at 3.10.40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0" y="2023279"/>
            <a:ext cx="6350000" cy="403840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30320" y="6228269"/>
            <a:ext cx="4663440" cy="54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r" eaLnBrk="1" hangingPunct="1">
              <a:buFont typeface="Wingdings" pitchFamily="2" charset="2"/>
              <a:buNone/>
            </a:pPr>
            <a:r>
              <a:rPr lang="en-US" sz="1800" b="1" i="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i="0" dirty="0">
                <a:latin typeface="Arial"/>
                <a:ea typeface="ＭＳ Ｐゴシック" pitchFamily="34" charset="-128"/>
                <a:cs typeface="Arial"/>
              </a:rPr>
              <a:t>: An institutional network connected together by four switches.</a:t>
            </a:r>
          </a:p>
          <a:p>
            <a:pPr algn="r" eaLnBrk="1" hangingPunct="1">
              <a:buFont typeface="Wingdings" pitchFamily="2" charset="2"/>
              <a:buNone/>
            </a:pPr>
            <a:endParaRPr lang="en-US" sz="1800" i="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680" y="1097280"/>
            <a:ext cx="891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i="0" dirty="0">
                <a:latin typeface="Arial"/>
                <a:cs typeface="Arial"/>
              </a:rPr>
              <a:t>Having covered </a:t>
            </a:r>
            <a:r>
              <a:rPr lang="en-US" sz="2200" i="0" dirty="0">
                <a:solidFill>
                  <a:srgbClr val="CC0000"/>
                </a:solidFill>
                <a:latin typeface="Arial"/>
                <a:cs typeface="Arial"/>
              </a:rPr>
              <a:t>broadcast networks</a:t>
            </a:r>
            <a:r>
              <a:rPr lang="en-US" sz="2200" i="0" dirty="0">
                <a:latin typeface="Arial"/>
                <a:cs typeface="Arial"/>
              </a:rPr>
              <a:t> and </a:t>
            </a:r>
            <a:r>
              <a:rPr lang="en-US" sz="2200" i="0" dirty="0">
                <a:solidFill>
                  <a:srgbClr val="CC0000"/>
                </a:solidFill>
                <a:latin typeface="Arial"/>
                <a:cs typeface="Arial"/>
              </a:rPr>
              <a:t>multiple access protocols (MAC)</a:t>
            </a:r>
            <a:r>
              <a:rPr lang="en-US" sz="2200" i="0" dirty="0">
                <a:latin typeface="Arial"/>
                <a:cs typeface="Arial"/>
              </a:rPr>
              <a:t> in previous section;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3680" y="1940560"/>
            <a:ext cx="497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i="0" dirty="0">
                <a:latin typeface="Arial"/>
                <a:cs typeface="Arial"/>
              </a:rPr>
              <a:t>Switches operate at the link layer 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3680" y="5821680"/>
            <a:ext cx="2468880" cy="89255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i="0" dirty="0">
                <a:latin typeface="Arial"/>
                <a:cs typeface="Arial"/>
                <a:sym typeface="Wingdings"/>
              </a:rPr>
              <a:t>Use link-layer addresses</a:t>
            </a:r>
            <a:endParaRPr lang="en-US" sz="2200" i="0" dirty="0">
              <a:latin typeface="Arial"/>
              <a:cs typeface="Arial"/>
            </a:endParaRPr>
          </a:p>
          <a:p>
            <a:endParaRPr lang="en-US" sz="800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2251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MAC</a:t>
            </a:r>
            <a:r>
              <a:rPr lang="en-US" dirty="0">
                <a:latin typeface="Gill Sans MT" charset="0"/>
                <a:cs typeface="+mj-cs"/>
              </a:rPr>
              <a:t> addresses and </a:t>
            </a:r>
            <a:r>
              <a:rPr lang="en-US" sz="4000" dirty="0">
                <a:latin typeface="Gill Sans MT" charset="0"/>
                <a:cs typeface="+mj-cs"/>
              </a:rPr>
              <a:t>ARP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47063" cy="464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32-bit IP address: </a:t>
            </a:r>
          </a:p>
          <a:p>
            <a:pPr lvl="1">
              <a:defRPr/>
            </a:pPr>
            <a:r>
              <a:rPr lang="en-US" i="1" dirty="0">
                <a:latin typeface="Gill Sans MT" charset="0"/>
              </a:rPr>
              <a:t>network-layer</a:t>
            </a:r>
            <a:r>
              <a:rPr lang="en-US" dirty="0">
                <a:latin typeface="Gill Sans MT" charset="0"/>
              </a:rPr>
              <a:t> address for interface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used for layer 3 (network layer) forwarding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MAC (or LAN or physical or Ethernet) address:</a:t>
            </a:r>
            <a:r>
              <a:rPr lang="en-US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function:</a:t>
            </a:r>
            <a:r>
              <a:rPr lang="en-US" dirty="0">
                <a:solidFill>
                  <a:schemeClr val="accent2"/>
                </a:solidFill>
                <a:latin typeface="Gill Sans MT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used ‘locally” to get frame from one interface to another physically-connected interface (same network, in IP-addressing sense)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48 bit MAC address (for most LANs) burned in NIC ROM, also sometimes software settable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e.g.: 1A-2F-BB-76-09-AD</a:t>
            </a:r>
          </a:p>
          <a:p>
            <a:pPr lvl="1">
              <a:lnSpc>
                <a:spcPct val="90000"/>
              </a:lnSpc>
              <a:defRPr/>
            </a:pPr>
            <a:endParaRPr lang="en-US" dirty="0">
              <a:latin typeface="Gill Sans MT" charset="0"/>
            </a:endParaRPr>
          </a:p>
        </p:txBody>
      </p:sp>
      <p:pic>
        <p:nvPicPr>
          <p:cNvPr id="121861" name="Picture 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028700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6"/>
          <p:cNvSpPr txBox="1">
            <a:spLocks noChangeArrowheads="1"/>
          </p:cNvSpPr>
          <p:nvPr/>
        </p:nvSpPr>
        <p:spPr bwMode="auto">
          <a:xfrm>
            <a:off x="812141" y="5591175"/>
            <a:ext cx="37446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hexadecimal (base 16) notation</a:t>
            </a:r>
          </a:p>
          <a:p>
            <a:pPr algn="ctr">
              <a:defRPr/>
            </a:pP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(each </a:t>
            </a:r>
            <a:r>
              <a:rPr lang="ja-JP" altLang="en-US" i="0" dirty="0">
                <a:solidFill>
                  <a:srgbClr val="000099"/>
                </a:solidFill>
                <a:latin typeface="Arial" charset="0"/>
                <a:cs typeface="+mn-cs"/>
              </a:rPr>
              <a:t>“</a:t>
            </a: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numeral</a:t>
            </a:r>
            <a:r>
              <a:rPr lang="ja-JP" altLang="en-US" i="0" dirty="0">
                <a:solidFill>
                  <a:srgbClr val="000099"/>
                </a:solidFill>
                <a:latin typeface="Arial" charset="0"/>
                <a:cs typeface="+mn-cs"/>
              </a:rPr>
              <a:t>”</a:t>
            </a: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 represents 4 bits)</a:t>
            </a:r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 flipV="1">
            <a:off x="2116138" y="5326063"/>
            <a:ext cx="188912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59</a:t>
            </a:fld>
            <a:endParaRPr lang="en-US" sz="1200" dirty="0">
              <a:latin typeface="Tahom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96825" y="57498"/>
            <a:ext cx="2363013" cy="2628204"/>
            <a:chOff x="6610985" y="903129"/>
            <a:chExt cx="2363013" cy="2628204"/>
          </a:xfrm>
        </p:grpSpPr>
        <p:sp>
          <p:nvSpPr>
            <p:cNvPr id="12" name="Explosion 2 11"/>
            <p:cNvSpPr/>
            <p:nvPr/>
          </p:nvSpPr>
          <p:spPr bwMode="auto">
            <a:xfrm rot="1860848">
              <a:off x="6610985" y="903129"/>
              <a:ext cx="2363013" cy="2628204"/>
            </a:xfrm>
            <a:prstGeom prst="irregularSeal2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397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20561" y="1533947"/>
              <a:ext cx="15544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0" dirty="0">
                  <a:latin typeface="Arial"/>
                  <a:cs typeface="Arial"/>
                </a:rPr>
                <a:t>Hosts and routers have link-layer addresses 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74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92551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23863" y="244475"/>
            <a:ext cx="7772400" cy="8985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layer: context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2263" y="1547813"/>
            <a:ext cx="4151312" cy="4648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datagram transferred by different link protocols over different links: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e.g., Ethernet on first link, frame relay on intermediate links, 802.11 on last link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each  link protocol provides different services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e.g., may or may not provide rdt over link</a:t>
            </a:r>
          </a:p>
        </p:txBody>
      </p:sp>
      <p:sp>
        <p:nvSpPr>
          <p:cNvPr id="51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18038" y="1479550"/>
            <a:ext cx="4187825" cy="4648200"/>
          </a:xfrm>
          <a:solidFill>
            <a:schemeClr val="bg1"/>
          </a:solidFill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transportation analogy:</a:t>
            </a:r>
          </a:p>
          <a:p>
            <a:pPr>
              <a:defRPr/>
            </a:pPr>
            <a:r>
              <a:rPr lang="en-US" sz="2000" dirty="0">
                <a:latin typeface="Gill Sans MT" charset="0"/>
                <a:cs typeface="+mn-cs"/>
              </a:rPr>
              <a:t>trip from Princeton to Lausanne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limo: Princeton to JFK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plane: JFK to Geneva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train: Geneva to Lausanne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tourist =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datagram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transport segment =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communication link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transportation mode =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link layer protocol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travel agent =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routing algorithm</a:t>
            </a:r>
          </a:p>
          <a:p>
            <a:pPr lvl="1">
              <a:defRPr/>
            </a:pPr>
            <a:endParaRPr lang="en-US" sz="2000" dirty="0">
              <a:solidFill>
                <a:srgbClr val="CC0000"/>
              </a:solidFill>
              <a:latin typeface="Gill Sans MT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05974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3566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LAN addresses and ARP</a:t>
            </a: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585788" y="1309688"/>
            <a:ext cx="6899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latin typeface="Gill Sans MT" charset="0"/>
                <a:cs typeface="+mn-cs"/>
              </a:rPr>
              <a:t>each adapter on LAN has unique 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LAN</a:t>
            </a:r>
            <a:r>
              <a:rPr lang="en-US" sz="2800" i="0" dirty="0">
                <a:latin typeface="Gill Sans MT" charset="0"/>
                <a:cs typeface="+mn-cs"/>
              </a:rPr>
              <a:t> address</a:t>
            </a:r>
          </a:p>
        </p:txBody>
      </p:sp>
      <p:sp>
        <p:nvSpPr>
          <p:cNvPr id="40966" name="Text Box 18"/>
          <p:cNvSpPr txBox="1">
            <a:spLocks noChangeArrowheads="1"/>
          </p:cNvSpPr>
          <p:nvPr/>
        </p:nvSpPr>
        <p:spPr bwMode="auto">
          <a:xfrm>
            <a:off x="6918325" y="3890963"/>
            <a:ext cx="20954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Adapter (interface)</a:t>
            </a:r>
          </a:p>
        </p:txBody>
      </p:sp>
      <p:sp>
        <p:nvSpPr>
          <p:cNvPr id="123910" name="Freeform 8"/>
          <p:cNvSpPr>
            <a:spLocks/>
          </p:cNvSpPr>
          <p:nvPr/>
        </p:nvSpPr>
        <p:spPr bwMode="auto">
          <a:xfrm>
            <a:off x="2152650" y="3262313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968" name="Line 19"/>
          <p:cNvSpPr>
            <a:spLocks noChangeShapeType="1"/>
          </p:cNvSpPr>
          <p:nvPr/>
        </p:nvSpPr>
        <p:spPr bwMode="auto">
          <a:xfrm>
            <a:off x="1300163" y="3940175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69" name="Line 20"/>
          <p:cNvSpPr>
            <a:spLocks noChangeShapeType="1"/>
          </p:cNvSpPr>
          <p:nvPr/>
        </p:nvSpPr>
        <p:spPr bwMode="auto">
          <a:xfrm>
            <a:off x="3309938" y="2808288"/>
            <a:ext cx="0" cy="655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0" name="Line 21"/>
          <p:cNvSpPr>
            <a:spLocks noChangeShapeType="1"/>
          </p:cNvSpPr>
          <p:nvPr/>
        </p:nvSpPr>
        <p:spPr bwMode="auto">
          <a:xfrm flipH="1">
            <a:off x="4173538" y="4108450"/>
            <a:ext cx="796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1" name="Line 22"/>
          <p:cNvSpPr>
            <a:spLocks noChangeShapeType="1"/>
          </p:cNvSpPr>
          <p:nvPr/>
        </p:nvSpPr>
        <p:spPr bwMode="auto">
          <a:xfrm flipV="1">
            <a:off x="3271838" y="5113338"/>
            <a:ext cx="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2" name="Text Box 24"/>
          <p:cNvSpPr txBox="1">
            <a:spLocks noChangeArrowheads="1"/>
          </p:cNvSpPr>
          <p:nvPr/>
        </p:nvSpPr>
        <p:spPr bwMode="auto">
          <a:xfrm>
            <a:off x="3630613" y="2513013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1A-2F-BB-76-09-AD</a:t>
            </a:r>
          </a:p>
        </p:txBody>
      </p:sp>
      <p:sp>
        <p:nvSpPr>
          <p:cNvPr id="40973" name="Line 25"/>
          <p:cNvSpPr>
            <a:spLocks noChangeShapeType="1"/>
          </p:cNvSpPr>
          <p:nvPr/>
        </p:nvSpPr>
        <p:spPr bwMode="auto">
          <a:xfrm flipH="1" flipV="1">
            <a:off x="3449638" y="2652713"/>
            <a:ext cx="2571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4" name="Line 26"/>
          <p:cNvSpPr>
            <a:spLocks noChangeShapeType="1"/>
          </p:cNvSpPr>
          <p:nvPr/>
        </p:nvSpPr>
        <p:spPr bwMode="auto">
          <a:xfrm flipV="1">
            <a:off x="4999038" y="428942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5" name="Text Box 27"/>
          <p:cNvSpPr txBox="1">
            <a:spLocks noChangeArrowheads="1"/>
          </p:cNvSpPr>
          <p:nvPr/>
        </p:nvSpPr>
        <p:spPr bwMode="auto">
          <a:xfrm>
            <a:off x="4479925" y="4662488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58-23-D7-FA-20-B0</a:t>
            </a:r>
          </a:p>
        </p:txBody>
      </p:sp>
      <p:sp>
        <p:nvSpPr>
          <p:cNvPr id="40976" name="Line 28"/>
          <p:cNvSpPr>
            <a:spLocks noChangeShapeType="1"/>
          </p:cNvSpPr>
          <p:nvPr/>
        </p:nvSpPr>
        <p:spPr bwMode="auto">
          <a:xfrm flipH="1">
            <a:off x="3375025" y="5667375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7" name="Text Box 29"/>
          <p:cNvSpPr txBox="1">
            <a:spLocks noChangeArrowheads="1"/>
          </p:cNvSpPr>
          <p:nvPr/>
        </p:nvSpPr>
        <p:spPr bwMode="auto">
          <a:xfrm>
            <a:off x="3797300" y="5551488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0C-C4-11-6F-E3-98</a:t>
            </a:r>
          </a:p>
        </p:txBody>
      </p:sp>
      <p:sp>
        <p:nvSpPr>
          <p:cNvPr id="40978" name="Line 30"/>
          <p:cNvSpPr>
            <a:spLocks noChangeShapeType="1"/>
          </p:cNvSpPr>
          <p:nvPr/>
        </p:nvSpPr>
        <p:spPr bwMode="auto">
          <a:xfrm flipV="1">
            <a:off x="1236663" y="4095750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9" name="Text Box 31"/>
          <p:cNvSpPr txBox="1">
            <a:spLocks noChangeArrowheads="1"/>
          </p:cNvSpPr>
          <p:nvPr/>
        </p:nvSpPr>
        <p:spPr bwMode="auto">
          <a:xfrm>
            <a:off x="319088" y="4470400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71-65-F7-2B-08-53</a:t>
            </a:r>
          </a:p>
        </p:txBody>
      </p:sp>
      <p:sp>
        <p:nvSpPr>
          <p:cNvPr id="40980" name="Text Box 32"/>
          <p:cNvSpPr txBox="1">
            <a:spLocks noChangeArrowheads="1"/>
          </p:cNvSpPr>
          <p:nvPr/>
        </p:nvSpPr>
        <p:spPr bwMode="auto">
          <a:xfrm>
            <a:off x="2636838" y="3621088"/>
            <a:ext cx="10858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   LAN</a:t>
            </a:r>
          </a:p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(wired or</a:t>
            </a:r>
          </a:p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wireless)</a:t>
            </a:r>
          </a:p>
        </p:txBody>
      </p:sp>
      <p:sp>
        <p:nvSpPr>
          <p:cNvPr id="526373" name="Rectangle 37"/>
          <p:cNvSpPr>
            <a:spLocks noChangeArrowheads="1"/>
          </p:cNvSpPr>
          <p:nvPr/>
        </p:nvSpPr>
        <p:spPr bwMode="auto">
          <a:xfrm>
            <a:off x="6727825" y="3941763"/>
            <a:ext cx="160338" cy="255587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3925" name="Group 51"/>
          <p:cNvGrpSpPr>
            <a:grpSpLocks/>
          </p:cNvGrpSpPr>
          <p:nvPr/>
        </p:nvGrpSpPr>
        <p:grpSpPr bwMode="auto">
          <a:xfrm>
            <a:off x="423863" y="3562350"/>
            <a:ext cx="922337" cy="658813"/>
            <a:chOff x="267" y="2244"/>
            <a:chExt cx="581" cy="415"/>
          </a:xfrm>
        </p:grpSpPr>
        <p:sp>
          <p:nvSpPr>
            <p:cNvPr id="526372" name="Rectangle 36"/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3943" name="Group 38"/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3944" name="Picture 3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45" name="Freeform 40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23926" name="Group 50"/>
          <p:cNvGrpSpPr>
            <a:grpSpLocks/>
          </p:cNvGrpSpPr>
          <p:nvPr/>
        </p:nvGrpSpPr>
        <p:grpSpPr bwMode="auto">
          <a:xfrm>
            <a:off x="2744788" y="5559425"/>
            <a:ext cx="812800" cy="833438"/>
            <a:chOff x="1729" y="3502"/>
            <a:chExt cx="512" cy="525"/>
          </a:xfrm>
        </p:grpSpPr>
        <p:sp>
          <p:nvSpPr>
            <p:cNvPr id="526370" name="Rectangle 34"/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3939" name="Group 41"/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23940" name="Picture 4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41" name="Freeform 43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23927" name="Group 52"/>
          <p:cNvGrpSpPr>
            <a:grpSpLocks/>
          </p:cNvGrpSpPr>
          <p:nvPr/>
        </p:nvGrpSpPr>
        <p:grpSpPr bwMode="auto">
          <a:xfrm>
            <a:off x="2770188" y="2025650"/>
            <a:ext cx="812800" cy="776288"/>
            <a:chOff x="1745" y="1276"/>
            <a:chExt cx="512" cy="489"/>
          </a:xfrm>
        </p:grpSpPr>
        <p:sp>
          <p:nvSpPr>
            <p:cNvPr id="526350" name="Rectangle 14"/>
            <p:cNvSpPr>
              <a:spLocks noChangeArrowheads="1"/>
            </p:cNvSpPr>
            <p:nvPr/>
          </p:nvSpPr>
          <p:spPr bwMode="auto">
            <a:xfrm>
              <a:off x="2039" y="160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3935" name="Group 44"/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12393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3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23928" name="Group 53"/>
          <p:cNvGrpSpPr>
            <a:grpSpLocks/>
          </p:cNvGrpSpPr>
          <p:nvPr/>
        </p:nvGrpSpPr>
        <p:grpSpPr bwMode="auto">
          <a:xfrm>
            <a:off x="4868863" y="3836988"/>
            <a:ext cx="812800" cy="658812"/>
            <a:chOff x="3067" y="2417"/>
            <a:chExt cx="512" cy="415"/>
          </a:xfrm>
        </p:grpSpPr>
        <p:sp>
          <p:nvSpPr>
            <p:cNvPr id="526371" name="Rectangle 35"/>
            <p:cNvSpPr>
              <a:spLocks noChangeArrowheads="1"/>
            </p:cNvSpPr>
            <p:nvPr/>
          </p:nvSpPr>
          <p:spPr bwMode="auto">
            <a:xfrm rot="-5400000">
              <a:off x="3162" y="251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3931" name="Group 47"/>
            <p:cNvGrpSpPr>
              <a:grpSpLocks/>
            </p:cNvGrpSpPr>
            <p:nvPr/>
          </p:nvGrpSpPr>
          <p:grpSpPr bwMode="auto">
            <a:xfrm>
              <a:off x="3067" y="2417"/>
              <a:ext cx="512" cy="415"/>
              <a:chOff x="-44" y="1473"/>
              <a:chExt cx="981" cy="1105"/>
            </a:xfrm>
          </p:grpSpPr>
          <p:pic>
            <p:nvPicPr>
              <p:cNvPr id="123932" name="Picture 4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33" name="Freeform 4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123929" name="Picture 20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5322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60</a:t>
            </a:fld>
            <a:endParaRPr lang="en-US" sz="1200" dirty="0">
              <a:latin typeface="Tahoma" charset="0"/>
            </a:endParaRPr>
          </a:p>
        </p:txBody>
      </p:sp>
      <p:sp>
        <p:nvSpPr>
          <p:cNvPr id="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6663" y="6237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/>
                <a:ea typeface="ＭＳ Ｐゴシック" pitchFamily="34" charset="-128"/>
                <a:cs typeface="Arial"/>
              </a:rPr>
              <a:t>Each interface connected to a LAN has a unique MAC address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78891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20" y="1422401"/>
            <a:ext cx="8473440" cy="1544319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200" dirty="0">
                <a:latin typeface="Arial"/>
                <a:cs typeface="Arial"/>
              </a:rPr>
              <a:t>Every pieces of Ethernet hardware has the address “</a:t>
            </a:r>
            <a:r>
              <a:rPr lang="en-US" altLang="en-US" sz="2200" i="1" dirty="0">
                <a:solidFill>
                  <a:srgbClr val="FF0000"/>
                </a:solidFill>
                <a:latin typeface="Arial"/>
                <a:cs typeface="Arial"/>
              </a:rPr>
              <a:t>burned in</a:t>
            </a:r>
            <a:r>
              <a:rPr lang="en-US" altLang="en-US" sz="2200" dirty="0">
                <a:latin typeface="Arial"/>
                <a:cs typeface="Arial"/>
              </a:rPr>
              <a:t>”  to a chip on the hardware. 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dirty="0">
                <a:latin typeface="Arial"/>
                <a:cs typeface="Arial"/>
              </a:rPr>
              <a:t>The first 3 bytes of an Ethernet address are the </a:t>
            </a:r>
            <a:r>
              <a:rPr lang="en-US" altLang="en-US" sz="2200" i="1" u="sng" dirty="0">
                <a:solidFill>
                  <a:srgbClr val="FF0000"/>
                </a:solidFill>
                <a:latin typeface="Arial"/>
                <a:cs typeface="Arial"/>
              </a:rPr>
              <a:t>manufacturer’s code</a:t>
            </a:r>
            <a:r>
              <a:rPr lang="en-US" altLang="en-US" sz="2200" dirty="0">
                <a:latin typeface="Arial"/>
                <a:cs typeface="Arial"/>
              </a:rPr>
              <a:t> and the last 3 bytes are a </a:t>
            </a:r>
            <a:r>
              <a:rPr lang="en-US" altLang="en-US" sz="2200" i="1" u="sng" dirty="0">
                <a:solidFill>
                  <a:srgbClr val="FF0000"/>
                </a:solidFill>
                <a:latin typeface="Arial"/>
                <a:cs typeface="Arial"/>
              </a:rPr>
              <a:t>unique sequence number</a:t>
            </a:r>
            <a:r>
              <a:rPr lang="en-US" altLang="en-US" sz="2200" dirty="0">
                <a:latin typeface="Arial"/>
                <a:cs typeface="Arial"/>
              </a:rPr>
              <a:t>.	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9" t="27559" r="8121" b="26083"/>
          <a:stretch>
            <a:fillRect/>
          </a:stretch>
        </p:blipFill>
        <p:spPr bwMode="auto">
          <a:xfrm>
            <a:off x="2020346" y="3060334"/>
            <a:ext cx="5239872" cy="3604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41"/>
          <p:cNvSpPr txBox="1">
            <a:spLocks/>
          </p:cNvSpPr>
          <p:nvPr/>
        </p:nvSpPr>
        <p:spPr bwMode="auto">
          <a:xfrm>
            <a:off x="5628641" y="950914"/>
            <a:ext cx="3504864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LAN / MAC addresses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1975" y="6486525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AF186607-7492-4149-98F1-DD2D93E1FB47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 bwMode="auto">
          <a:xfrm>
            <a:off x="4632960" y="5897588"/>
            <a:ext cx="223520" cy="741680"/>
          </a:xfrm>
          <a:prstGeom prst="righ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4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5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4687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3566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LAN addresses (more)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MAC address allocation administered by IEEE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manufacturer buys portion of MAC address space (to assure uniqueness)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analogy: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MAC address: like Social Security Number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IP address: like postal address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 MAC flat address  </a:t>
            </a:r>
            <a:r>
              <a:rPr lang="en-US" dirty="0"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 dirty="0">
                <a:latin typeface="Gill Sans MT" charset="0"/>
                <a:cs typeface="+mn-cs"/>
              </a:rPr>
              <a:t> portability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can move LAN card from one LAN to another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IP hierarchical address </a:t>
            </a:r>
            <a:r>
              <a:rPr lang="en-US" i="1" dirty="0">
                <a:latin typeface="Gill Sans MT" charset="0"/>
                <a:cs typeface="+mn-cs"/>
              </a:rPr>
              <a:t>not</a:t>
            </a:r>
            <a:r>
              <a:rPr lang="en-US" dirty="0">
                <a:latin typeface="Gill Sans MT" charset="0"/>
                <a:cs typeface="+mn-cs"/>
              </a:rPr>
              <a:t> portable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 address depends on IP subnet to which node is attached</a:t>
            </a:r>
          </a:p>
          <a:p>
            <a:pPr>
              <a:defRPr/>
            </a:pPr>
            <a:endParaRPr lang="en-US" sz="3200" dirty="0">
              <a:latin typeface="Gill Sans MT" charset="0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62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226437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4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91916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501650" y="241300"/>
            <a:ext cx="8191500" cy="9017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ARP: address resolution protocol</a:t>
            </a:r>
          </a:p>
        </p:txBody>
      </p:sp>
      <p:sp>
        <p:nvSpPr>
          <p:cNvPr id="399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86325" y="2119313"/>
            <a:ext cx="3990975" cy="3881437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ARP table: </a:t>
            </a:r>
            <a:r>
              <a:rPr lang="en-US" sz="2400" dirty="0">
                <a:latin typeface="Gill Sans MT" charset="0"/>
                <a:cs typeface="+mn-cs"/>
              </a:rPr>
              <a:t>each IP node (host, router) on LAN has table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1800" dirty="0">
                <a:latin typeface="Gill Sans MT" charset="0"/>
                <a:cs typeface="+mn-cs"/>
              </a:rPr>
              <a:t>          </a:t>
            </a:r>
            <a:r>
              <a:rPr lang="en-US" sz="1800" dirty="0">
                <a:solidFill>
                  <a:srgbClr val="CC0000"/>
                </a:solidFill>
                <a:latin typeface="Gill Sans MT" charset="0"/>
                <a:cs typeface="+mn-cs"/>
              </a:rPr>
              <a:t>&lt; IP address; MAC address; TTL&gt;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TTL (Time To Live): time after which address mapping will be forgotten (typically 20 min)</a:t>
            </a:r>
          </a:p>
        </p:txBody>
      </p:sp>
      <p:grpSp>
        <p:nvGrpSpPr>
          <p:cNvPr id="128006" name="Group 41"/>
          <p:cNvGrpSpPr>
            <a:grpSpLocks/>
          </p:cNvGrpSpPr>
          <p:nvPr/>
        </p:nvGrpSpPr>
        <p:grpSpPr bwMode="auto">
          <a:xfrm>
            <a:off x="406400" y="1298575"/>
            <a:ext cx="4146550" cy="1277938"/>
            <a:chOff x="145" y="937"/>
            <a:chExt cx="2612" cy="805"/>
          </a:xfrm>
        </p:grpSpPr>
        <p:sp>
          <p:nvSpPr>
            <p:cNvPr id="43056" name="Text Box 6"/>
            <p:cNvSpPr txBox="1">
              <a:spLocks noChangeArrowheads="1"/>
            </p:cNvSpPr>
            <p:nvPr/>
          </p:nvSpPr>
          <p:spPr bwMode="auto">
            <a:xfrm>
              <a:off x="232" y="947"/>
              <a:ext cx="2525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dirty="0">
                  <a:solidFill>
                    <a:srgbClr val="CC0000"/>
                  </a:solidFill>
                  <a:latin typeface="Arial" charset="0"/>
                  <a:cs typeface="+mn-cs"/>
                </a:rPr>
                <a:t>Question:</a:t>
              </a:r>
              <a:r>
                <a:rPr lang="en-US" sz="2400" i="0" dirty="0">
                  <a:latin typeface="Arial" charset="0"/>
                  <a:cs typeface="+mn-cs"/>
                </a:rPr>
                <a:t> how to determine</a:t>
              </a:r>
            </a:p>
            <a:p>
              <a:pPr>
                <a:defRPr/>
              </a:pPr>
              <a:r>
                <a:rPr lang="en-US" sz="2400" i="0" dirty="0">
                  <a:latin typeface="Arial" charset="0"/>
                  <a:cs typeface="+mn-cs"/>
                </a:rPr>
                <a:t>interface’s MAC address, knowing its IP address?</a:t>
              </a:r>
            </a:p>
          </p:txBody>
        </p:sp>
        <p:sp>
          <p:nvSpPr>
            <p:cNvPr id="43057" name="Rectangle 7"/>
            <p:cNvSpPr>
              <a:spLocks noChangeArrowheads="1"/>
            </p:cNvSpPr>
            <p:nvPr/>
          </p:nvSpPr>
          <p:spPr bwMode="auto">
            <a:xfrm>
              <a:off x="145" y="937"/>
              <a:ext cx="2609" cy="805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28007" name="Freeform 10"/>
          <p:cNvSpPr>
            <a:spLocks/>
          </p:cNvSpPr>
          <p:nvPr/>
        </p:nvSpPr>
        <p:spPr bwMode="auto">
          <a:xfrm>
            <a:off x="1800225" y="3944938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017" name="Line 18"/>
          <p:cNvSpPr>
            <a:spLocks noChangeShapeType="1"/>
          </p:cNvSpPr>
          <p:nvPr/>
        </p:nvSpPr>
        <p:spPr bwMode="auto">
          <a:xfrm>
            <a:off x="1357313" y="4449763"/>
            <a:ext cx="476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8" name="Line 19"/>
          <p:cNvSpPr>
            <a:spLocks noChangeShapeType="1"/>
          </p:cNvSpPr>
          <p:nvPr/>
        </p:nvSpPr>
        <p:spPr bwMode="auto">
          <a:xfrm>
            <a:off x="2587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9" name="Line 20"/>
          <p:cNvSpPr>
            <a:spLocks noChangeShapeType="1"/>
          </p:cNvSpPr>
          <p:nvPr/>
        </p:nvSpPr>
        <p:spPr bwMode="auto">
          <a:xfrm flipH="1">
            <a:off x="3176588" y="4575175"/>
            <a:ext cx="447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0" name="Line 21"/>
          <p:cNvSpPr>
            <a:spLocks noChangeShapeType="1"/>
          </p:cNvSpPr>
          <p:nvPr/>
        </p:nvSpPr>
        <p:spPr bwMode="auto">
          <a:xfrm flipV="1">
            <a:off x="2562225" y="5322888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1" name="Text Box 22"/>
          <p:cNvSpPr txBox="1">
            <a:spLocks noChangeArrowheads="1"/>
          </p:cNvSpPr>
          <p:nvPr/>
        </p:nvSpPr>
        <p:spPr bwMode="auto">
          <a:xfrm>
            <a:off x="2806700" y="3386138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1A-2F-BB-76-09-AD</a:t>
            </a:r>
          </a:p>
        </p:txBody>
      </p:sp>
      <p:sp>
        <p:nvSpPr>
          <p:cNvPr id="43022" name="Line 23"/>
          <p:cNvSpPr>
            <a:spLocks noChangeShapeType="1"/>
          </p:cNvSpPr>
          <p:nvPr/>
        </p:nvSpPr>
        <p:spPr bwMode="auto">
          <a:xfrm flipH="1" flipV="1">
            <a:off x="2678113" y="3538538"/>
            <a:ext cx="204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3" name="Line 24"/>
          <p:cNvSpPr>
            <a:spLocks noChangeShapeType="1"/>
          </p:cNvSpPr>
          <p:nvPr/>
        </p:nvSpPr>
        <p:spPr bwMode="auto">
          <a:xfrm flipV="1">
            <a:off x="3633788" y="465137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4" name="Text Box 25"/>
          <p:cNvSpPr txBox="1">
            <a:spLocks noChangeArrowheads="1"/>
          </p:cNvSpPr>
          <p:nvPr/>
        </p:nvSpPr>
        <p:spPr bwMode="auto">
          <a:xfrm>
            <a:off x="3187700" y="4953000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58-23-D7-FA-20-B0</a:t>
            </a:r>
          </a:p>
        </p:txBody>
      </p:sp>
      <p:sp>
        <p:nvSpPr>
          <p:cNvPr id="43025" name="Line 26"/>
          <p:cNvSpPr>
            <a:spLocks noChangeShapeType="1"/>
          </p:cNvSpPr>
          <p:nvPr/>
        </p:nvSpPr>
        <p:spPr bwMode="auto">
          <a:xfrm flipH="1">
            <a:off x="2632075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6" name="Text Box 27"/>
          <p:cNvSpPr txBox="1">
            <a:spLocks noChangeArrowheads="1"/>
          </p:cNvSpPr>
          <p:nvPr/>
        </p:nvSpPr>
        <p:spPr bwMode="auto">
          <a:xfrm>
            <a:off x="2816225" y="5578475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0C-C4-11-6F-E3-98</a:t>
            </a:r>
          </a:p>
        </p:txBody>
      </p:sp>
      <p:sp>
        <p:nvSpPr>
          <p:cNvPr id="43027" name="Line 28"/>
          <p:cNvSpPr>
            <a:spLocks noChangeShapeType="1"/>
          </p:cNvSpPr>
          <p:nvPr/>
        </p:nvSpPr>
        <p:spPr bwMode="auto">
          <a:xfrm flipV="1">
            <a:off x="1320800" y="4552950"/>
            <a:ext cx="0" cy="331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8" name="Text Box 29"/>
          <p:cNvSpPr txBox="1">
            <a:spLocks noChangeArrowheads="1"/>
          </p:cNvSpPr>
          <p:nvPr/>
        </p:nvSpPr>
        <p:spPr bwMode="auto">
          <a:xfrm>
            <a:off x="166688" y="4811713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71-65-F7-2B-08-53</a:t>
            </a:r>
          </a:p>
        </p:txBody>
      </p:sp>
      <p:sp>
        <p:nvSpPr>
          <p:cNvPr id="43029" name="Text Box 30"/>
          <p:cNvSpPr txBox="1">
            <a:spLocks noChangeArrowheads="1"/>
          </p:cNvSpPr>
          <p:nvPr/>
        </p:nvSpPr>
        <p:spPr bwMode="auto">
          <a:xfrm>
            <a:off x="2012950" y="443071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   LAN</a:t>
            </a:r>
          </a:p>
        </p:txBody>
      </p:sp>
      <p:sp>
        <p:nvSpPr>
          <p:cNvPr id="43030" name="Text Box 31"/>
          <p:cNvSpPr txBox="1">
            <a:spLocks noChangeArrowheads="1"/>
          </p:cNvSpPr>
          <p:nvPr/>
        </p:nvSpPr>
        <p:spPr bwMode="auto">
          <a:xfrm>
            <a:off x="363538" y="366553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43031" name="Line 32"/>
          <p:cNvSpPr>
            <a:spLocks noChangeShapeType="1"/>
          </p:cNvSpPr>
          <p:nvPr/>
        </p:nvSpPr>
        <p:spPr bwMode="auto">
          <a:xfrm>
            <a:off x="1009650" y="392112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2" name="Text Box 33"/>
          <p:cNvSpPr txBox="1">
            <a:spLocks noChangeArrowheads="1"/>
          </p:cNvSpPr>
          <p:nvPr/>
        </p:nvSpPr>
        <p:spPr bwMode="auto">
          <a:xfrm>
            <a:off x="2944813" y="298767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43033" name="Line 34"/>
          <p:cNvSpPr>
            <a:spLocks noChangeShapeType="1"/>
          </p:cNvSpPr>
          <p:nvPr/>
        </p:nvSpPr>
        <p:spPr bwMode="auto">
          <a:xfrm flipH="1" flipV="1">
            <a:off x="2774950" y="3125788"/>
            <a:ext cx="234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4" name="Line 35"/>
          <p:cNvSpPr>
            <a:spLocks noChangeShapeType="1"/>
          </p:cNvSpPr>
          <p:nvPr/>
        </p:nvSpPr>
        <p:spPr bwMode="auto">
          <a:xfrm>
            <a:off x="3954463" y="4121150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5" name="Text Box 36"/>
          <p:cNvSpPr txBox="1">
            <a:spLocks noChangeArrowheads="1"/>
          </p:cNvSpPr>
          <p:nvPr/>
        </p:nvSpPr>
        <p:spPr bwMode="auto">
          <a:xfrm>
            <a:off x="3344863" y="388778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3036" name="Line 38"/>
          <p:cNvSpPr>
            <a:spLocks noChangeShapeType="1"/>
          </p:cNvSpPr>
          <p:nvPr/>
        </p:nvSpPr>
        <p:spPr bwMode="auto">
          <a:xfrm>
            <a:off x="2136775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7" name="Text Box 39"/>
          <p:cNvSpPr txBox="1">
            <a:spLocks noChangeArrowheads="1"/>
          </p:cNvSpPr>
          <p:nvPr/>
        </p:nvSpPr>
        <p:spPr bwMode="auto">
          <a:xfrm>
            <a:off x="955675" y="5848350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399403" name="Rectangle 43"/>
          <p:cNvSpPr>
            <a:spLocks noChangeArrowheads="1"/>
          </p:cNvSpPr>
          <p:nvPr/>
        </p:nvSpPr>
        <p:spPr bwMode="auto">
          <a:xfrm rot="-5400000">
            <a:off x="3659982" y="4482306"/>
            <a:ext cx="127000" cy="1952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0" name="Group 44"/>
          <p:cNvGrpSpPr>
            <a:grpSpLocks/>
          </p:cNvGrpSpPr>
          <p:nvPr/>
        </p:nvGrpSpPr>
        <p:grpSpPr bwMode="auto">
          <a:xfrm>
            <a:off x="3562350" y="4357688"/>
            <a:ext cx="598488" cy="520700"/>
            <a:chOff x="-44" y="1473"/>
            <a:chExt cx="981" cy="1105"/>
          </a:xfrm>
        </p:grpSpPr>
        <p:pic>
          <p:nvPicPr>
            <p:cNvPr id="12804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4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8031" name="Group 47"/>
          <p:cNvGrpSpPr>
            <a:grpSpLocks/>
          </p:cNvGrpSpPr>
          <p:nvPr/>
        </p:nvGrpSpPr>
        <p:grpSpPr bwMode="auto">
          <a:xfrm>
            <a:off x="657225" y="4160838"/>
            <a:ext cx="709613" cy="520700"/>
            <a:chOff x="267" y="2244"/>
            <a:chExt cx="581" cy="415"/>
          </a:xfrm>
        </p:grpSpPr>
        <p:sp>
          <p:nvSpPr>
            <p:cNvPr id="399408" name="Rectangle 48"/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8042" name="Group 49"/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8043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44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28032" name="Group 52"/>
          <p:cNvGrpSpPr>
            <a:grpSpLocks/>
          </p:cNvGrpSpPr>
          <p:nvPr/>
        </p:nvGrpSpPr>
        <p:grpSpPr bwMode="auto">
          <a:xfrm>
            <a:off x="2157413" y="3048000"/>
            <a:ext cx="631825" cy="554038"/>
            <a:chOff x="1745" y="1276"/>
            <a:chExt cx="512" cy="489"/>
          </a:xfrm>
        </p:grpSpPr>
        <p:sp>
          <p:nvSpPr>
            <p:cNvPr id="399413" name="Rectangle 53"/>
            <p:cNvSpPr>
              <a:spLocks noChangeArrowheads="1"/>
            </p:cNvSpPr>
            <p:nvPr/>
          </p:nvSpPr>
          <p:spPr bwMode="auto">
            <a:xfrm>
              <a:off x="2040" y="1604"/>
              <a:ext cx="100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8038" name="Group 54"/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128039" name="Picture 5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40" name="Freeform 5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399418" name="Rectangle 58"/>
          <p:cNvSpPr>
            <a:spLocks noChangeArrowheads="1"/>
          </p:cNvSpPr>
          <p:nvPr/>
        </p:nvSpPr>
        <p:spPr bwMode="auto">
          <a:xfrm>
            <a:off x="2501900" y="5645150"/>
            <a:ext cx="123825" cy="1825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4" name="Group 59"/>
          <p:cNvGrpSpPr>
            <a:grpSpLocks/>
          </p:cNvGrpSpPr>
          <p:nvPr/>
        </p:nvGrpSpPr>
        <p:grpSpPr bwMode="auto">
          <a:xfrm>
            <a:off x="2166938" y="5784850"/>
            <a:ext cx="584200" cy="469900"/>
            <a:chOff x="-44" y="1473"/>
            <a:chExt cx="981" cy="1105"/>
          </a:xfrm>
        </p:grpSpPr>
        <p:pic>
          <p:nvPicPr>
            <p:cNvPr id="128035" name="Picture 60" descr="desktop_computer_stylized_medium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36" name="Freeform 6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5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63</a:t>
            </a:fld>
            <a:endParaRPr lang="en-US" sz="1200" dirty="0">
              <a:latin typeface="Tahoma" charset="0"/>
            </a:endParaRP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6842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6-05-02 at 4.10.47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4"/>
          <a:stretch/>
        </p:blipFill>
        <p:spPr>
          <a:xfrm>
            <a:off x="4262462" y="1170935"/>
            <a:ext cx="2158484" cy="2099621"/>
          </a:xfrm>
          <a:prstGeom prst="rect">
            <a:avLst/>
          </a:prstGeom>
        </p:spPr>
      </p:pic>
      <p:sp>
        <p:nvSpPr>
          <p:cNvPr id="53" name="Rectangle 2"/>
          <p:cNvSpPr txBox="1">
            <a:spLocks noChangeArrowheads="1"/>
          </p:cNvSpPr>
          <p:nvPr/>
        </p:nvSpPr>
        <p:spPr bwMode="auto">
          <a:xfrm>
            <a:off x="3159760" y="140786"/>
            <a:ext cx="5984240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i="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Link Layer Addressing and    Address Resolution Protocol (ARP)</a:t>
            </a:r>
            <a:endParaRPr lang="en-US" sz="2800" i="0" dirty="0">
              <a:solidFill>
                <a:schemeClr val="bg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19713" y="3300096"/>
            <a:ext cx="3498698" cy="84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sz="2000" b="1" i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2000" i="0">
                <a:latin typeface="Arial"/>
                <a:ea typeface="ＭＳ Ｐゴシック" pitchFamily="34" charset="-128"/>
                <a:cs typeface="Arial"/>
              </a:rPr>
              <a:t>: A possible ARP table in </a:t>
            </a:r>
            <a:r>
              <a:rPr lang="en-US" sz="2000" b="1" i="0">
                <a:solidFill>
                  <a:srgbClr val="C00000"/>
                </a:solidFill>
                <a:highlight>
                  <a:srgbClr val="FFFF00"/>
                </a:highlight>
                <a:latin typeface="Courier New"/>
                <a:ea typeface="ＭＳ Ｐゴシック" pitchFamily="34" charset="-128"/>
                <a:cs typeface="Courier New"/>
              </a:rPr>
              <a:t>222.222.222.220</a:t>
            </a:r>
            <a:endParaRPr lang="en-US" sz="2000" b="1" i="0">
              <a:solidFill>
                <a:srgbClr val="C00000"/>
              </a:solidFill>
              <a:latin typeface="Arial"/>
              <a:ea typeface="ＭＳ Ｐゴシック" pitchFamily="34" charset="-128"/>
              <a:cs typeface="Arial"/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sz="2000" i="0">
              <a:latin typeface="Arial"/>
              <a:ea typeface="ＭＳ Ｐゴシック" pitchFamily="34" charset="-128"/>
              <a:cs typeface="Arial"/>
            </a:endParaRPr>
          </a:p>
        </p:txBody>
      </p:sp>
      <p:pic>
        <p:nvPicPr>
          <p:cNvPr id="2" name="Picture 1" descr="Screen Shot 2016-05-02 at 4.10.47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3"/>
          <a:stretch/>
        </p:blipFill>
        <p:spPr>
          <a:xfrm>
            <a:off x="0" y="1170935"/>
            <a:ext cx="2256444" cy="2099621"/>
          </a:xfrm>
          <a:prstGeom prst="rect">
            <a:avLst/>
          </a:prstGeom>
        </p:spPr>
      </p:pic>
      <p:pic>
        <p:nvPicPr>
          <p:cNvPr id="10" name="Picture 9" descr="Screen Shot 2016-05-02 at 4.10.47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4" r="29368"/>
          <a:stretch/>
        </p:blipFill>
        <p:spPr>
          <a:xfrm>
            <a:off x="2220059" y="1170935"/>
            <a:ext cx="2918515" cy="2099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79299-CB38-BC4F-ABBB-A0960C9531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98" y="3480163"/>
            <a:ext cx="4648803" cy="3025140"/>
          </a:xfrm>
          <a:prstGeom prst="rect">
            <a:avLst/>
          </a:prstGeom>
        </p:spPr>
      </p:pic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501650" y="241300"/>
            <a:ext cx="8191500" cy="9017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ARP: address resolution protocol</a:t>
            </a:r>
          </a:p>
        </p:txBody>
      </p:sp>
    </p:spTree>
    <p:extLst>
      <p:ext uri="{BB962C8B-B14F-4D97-AF65-F5344CB8AC3E}">
        <p14:creationId xmlns:p14="http://schemas.microsoft.com/office/powerpoint/2010/main" val="322340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667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ARP protocol: same LAN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6413" y="1277938"/>
            <a:ext cx="3810000" cy="4648200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wants to send datagram to B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B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MAC address not in A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ARP table.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broadcasts</a:t>
            </a:r>
            <a:r>
              <a:rPr lang="en-US" sz="2400" dirty="0">
                <a:latin typeface="Gill Sans MT" charset="0"/>
                <a:cs typeface="+mn-cs"/>
              </a:rPr>
              <a:t> ARP query packet, containing B's IP address 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destination MAC address = FF-FF-FF-FF-FF-FF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all nodes on LAN receive ARP query 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B receives ARP packet, replies to A with its (B's) MAC address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frame sent to A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MAC address (unicast)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95863" y="1878013"/>
            <a:ext cx="3810000" cy="4648200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caches (saves) IP-to-MAC address pair in its ARP table until information becomes old (times out)</a:t>
            </a:r>
            <a:r>
              <a:rPr lang="en-US" sz="2000" dirty="0">
                <a:latin typeface="Gill Sans MT" charset="0"/>
                <a:cs typeface="+mn-cs"/>
              </a:rPr>
              <a:t> 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soft state: information that times out (goes away) unless refreshed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ARP is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plug-and-play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: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nodes create their ARP tables </a:t>
            </a:r>
            <a:r>
              <a:rPr lang="en-US" sz="2000" i="1" dirty="0">
                <a:latin typeface="Gill Sans MT" charset="0"/>
              </a:rPr>
              <a:t>without intervention from net administrator</a:t>
            </a:r>
          </a:p>
        </p:txBody>
      </p:sp>
      <p:pic>
        <p:nvPicPr>
          <p:cNvPr id="130054" name="Picture 1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87630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65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287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4769" y="3712044"/>
            <a:ext cx="4418304" cy="11948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200" b="1" dirty="0">
                <a:solidFill>
                  <a:srgbClr val="0070C0"/>
                </a:solidFill>
                <a:latin typeface="Arial"/>
                <a:ea typeface="ＭＳ Ｐゴシック" pitchFamily="34" charset="-128"/>
                <a:cs typeface="Arial"/>
              </a:rPr>
              <a:t>A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 wants to send datagram to </a:t>
            </a:r>
            <a:r>
              <a:rPr lang="en-US" altLang="en-US" sz="2200" b="1" dirty="0">
                <a:solidFill>
                  <a:srgbClr val="0070C0"/>
                </a:solidFill>
                <a:latin typeface="Arial"/>
                <a:ea typeface="ＭＳ Ｐゴシック" pitchFamily="34" charset="-128"/>
                <a:cs typeface="Arial"/>
              </a:rPr>
              <a:t>B</a:t>
            </a:r>
          </a:p>
          <a:p>
            <a:pPr>
              <a:lnSpc>
                <a:spcPct val="100000"/>
              </a:lnSpc>
            </a:pPr>
            <a:r>
              <a:rPr lang="en-US" altLang="ja-JP" sz="2200" b="1" dirty="0">
                <a:solidFill>
                  <a:srgbClr val="0070C0"/>
                </a:solidFill>
                <a:latin typeface="Arial"/>
                <a:ea typeface="ＭＳ Ｐゴシック" pitchFamily="34" charset="-128"/>
                <a:cs typeface="Arial"/>
              </a:rPr>
              <a:t>B</a:t>
            </a:r>
            <a:r>
              <a:rPr lang="en-US" altLang="ja-JP" sz="2200" dirty="0">
                <a:latin typeface="Arial"/>
                <a:ea typeface="ＭＳ Ｐゴシック" pitchFamily="34" charset="-128"/>
                <a:cs typeface="Arial"/>
              </a:rPr>
              <a:t>’s MAC address is not in </a:t>
            </a:r>
            <a:r>
              <a:rPr lang="en-US" altLang="ja-JP" sz="2200" b="1" dirty="0">
                <a:solidFill>
                  <a:srgbClr val="0070C0"/>
                </a:solidFill>
                <a:latin typeface="Arial"/>
                <a:ea typeface="ＭＳ Ｐゴシック" pitchFamily="34" charset="-128"/>
                <a:cs typeface="Arial"/>
              </a:rPr>
              <a:t>A</a:t>
            </a:r>
            <a:r>
              <a:rPr lang="en-US" altLang="ja-JP" sz="2200" dirty="0">
                <a:latin typeface="Arial"/>
                <a:ea typeface="ＭＳ Ｐゴシック" pitchFamily="34" charset="-128"/>
                <a:cs typeface="Arial"/>
              </a:rPr>
              <a:t>’s ARP table.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ja-JP" sz="2200" dirty="0">
              <a:latin typeface="Arial"/>
              <a:ea typeface="ＭＳ Ｐゴシック" pitchFamily="34" charset="-128"/>
              <a:cs typeface="Arial"/>
            </a:endParaRPr>
          </a:p>
          <a:p>
            <a:pPr>
              <a:lnSpc>
                <a:spcPct val="100000"/>
              </a:lnSpc>
            </a:pPr>
            <a:endParaRPr lang="en-US" altLang="en-US" sz="220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2" name="Title 41"/>
          <p:cNvSpPr txBox="1">
            <a:spLocks/>
          </p:cNvSpPr>
          <p:nvPr/>
        </p:nvSpPr>
        <p:spPr bwMode="auto">
          <a:xfrm>
            <a:off x="5053352" y="950914"/>
            <a:ext cx="4080153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ARP protocol: same LAN</a:t>
            </a:r>
          </a:p>
        </p:txBody>
      </p:sp>
      <p:pic>
        <p:nvPicPr>
          <p:cNvPr id="35" name="Picture 34" descr="Screen Shot 2015-05-14 at 4.07.5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38" y="2353129"/>
            <a:ext cx="4212690" cy="3915592"/>
          </a:xfrm>
          <a:prstGeom prst="rect">
            <a:avLst/>
          </a:prstGeom>
        </p:spPr>
      </p:pic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5552162" y="4256724"/>
            <a:ext cx="201295" cy="1222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20912" y="2729015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24684" y="409731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107400" y="5403990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4742584" y="1999476"/>
            <a:ext cx="2080792" cy="6214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/>
                <a:cs typeface="Courier New"/>
              </a:rPr>
              <a:t>?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4732849" y="3692015"/>
            <a:ext cx="1914881" cy="415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885249" y="3844415"/>
            <a:ext cx="1654383" cy="10056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82231" y="3412094"/>
            <a:ext cx="156988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i="0" dirty="0">
                <a:solidFill>
                  <a:srgbClr val="1DAFFF"/>
                </a:solidFill>
                <a:latin typeface="Courier New"/>
                <a:cs typeface="Courier New"/>
              </a:rPr>
              <a:t>176.16.3.100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030108" y="3147824"/>
            <a:ext cx="2037840" cy="1934642"/>
            <a:chOff x="5030108" y="2850604"/>
            <a:chExt cx="2037840" cy="1934642"/>
          </a:xfrm>
        </p:grpSpPr>
        <p:sp>
          <p:nvSpPr>
            <p:cNvPr id="41" name="TextBox 40"/>
            <p:cNvSpPr txBox="1"/>
            <p:nvPr/>
          </p:nvSpPr>
          <p:spPr>
            <a:xfrm>
              <a:off x="5728932" y="2850604"/>
              <a:ext cx="133901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i="0" dirty="0">
                  <a:solidFill>
                    <a:srgbClr val="1DAFFF"/>
                  </a:solidFill>
                  <a:latin typeface="Courier New"/>
                  <a:cs typeface="Courier New"/>
                </a:rPr>
                <a:t>176.16.3.2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30108" y="4462081"/>
              <a:ext cx="133901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i="0" dirty="0">
                  <a:solidFill>
                    <a:srgbClr val="1DAFFF"/>
                  </a:solidFill>
                  <a:latin typeface="Courier New"/>
                  <a:cs typeface="Courier New"/>
                </a:rPr>
                <a:t>176.16.3.1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214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1"/>
          <p:cNvSpPr txBox="1">
            <a:spLocks/>
          </p:cNvSpPr>
          <p:nvPr/>
        </p:nvSpPr>
        <p:spPr bwMode="auto">
          <a:xfrm>
            <a:off x="5053352" y="950914"/>
            <a:ext cx="4080153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ARP protocol: same LAN</a:t>
            </a:r>
          </a:p>
        </p:txBody>
      </p:sp>
      <p:pic>
        <p:nvPicPr>
          <p:cNvPr id="35" name="Picture 34" descr="Screen Shot 2015-05-14 at 4.07.5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38" y="2353129"/>
            <a:ext cx="4212690" cy="3915592"/>
          </a:xfrm>
          <a:prstGeom prst="rect">
            <a:avLst/>
          </a:prstGeom>
        </p:spPr>
      </p:pic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5552162" y="4256724"/>
            <a:ext cx="201295" cy="1222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20912" y="2729015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24684" y="409731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>
                <a:solidFill>
                  <a:schemeClr val="bg1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107400" y="5403990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4732849" y="3692015"/>
            <a:ext cx="1914881" cy="415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885249" y="3844415"/>
            <a:ext cx="1654383" cy="10056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48908" y="5329498"/>
            <a:ext cx="2161372" cy="1168799"/>
            <a:chOff x="6823865" y="5248438"/>
            <a:chExt cx="2161372" cy="1168799"/>
          </a:xfrm>
        </p:grpSpPr>
        <p:sp>
          <p:nvSpPr>
            <p:cNvPr id="50" name="AutoShape 21"/>
            <p:cNvSpPr>
              <a:spLocks noChangeArrowheads="1"/>
            </p:cNvSpPr>
            <p:nvPr/>
          </p:nvSpPr>
          <p:spPr bwMode="auto">
            <a:xfrm>
              <a:off x="6823865" y="5248438"/>
              <a:ext cx="2161372" cy="1168799"/>
            </a:xfrm>
            <a:prstGeom prst="cloudCallout">
              <a:avLst>
                <a:gd name="adj1" fmla="val 77441"/>
                <a:gd name="adj2" fmla="val -4733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>
                <a:latin typeface="Helvetica" pitchFamily="34" charset="0"/>
              </a:endParaRPr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>
              <a:off x="7078859" y="5294003"/>
              <a:ext cx="1857375" cy="922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3584" tIns="51793" rIns="103584" bIns="51793" anchor="ctr" anchorCtr="1">
              <a:spAutoFit/>
            </a:bodyPr>
            <a:lstStyle>
              <a:lvl1pPr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ts val="2138"/>
                </a:lnSpc>
              </a:pPr>
              <a:r>
                <a:rPr lang="en-US" altLang="en-US" sz="1600">
                  <a:latin typeface="Helvetica" pitchFamily="34" charset="0"/>
                </a:rPr>
                <a:t>I need the Ethernet address of 176.16.3.2.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49297" y="1473332"/>
            <a:ext cx="2776537" cy="1982788"/>
            <a:chOff x="949297" y="1473332"/>
            <a:chExt cx="2776537" cy="1982788"/>
          </a:xfrm>
        </p:grpSpPr>
        <p:sp>
          <p:nvSpPr>
            <p:cNvPr id="54" name="AutoShape 19"/>
            <p:cNvSpPr>
              <a:spLocks noChangeArrowheads="1"/>
            </p:cNvSpPr>
            <p:nvPr/>
          </p:nvSpPr>
          <p:spPr bwMode="auto">
            <a:xfrm>
              <a:off x="949297" y="1473332"/>
              <a:ext cx="2655887" cy="1982788"/>
            </a:xfrm>
            <a:prstGeom prst="cloudCallout">
              <a:avLst>
                <a:gd name="adj1" fmla="val 91825"/>
                <a:gd name="adj2" fmla="val 17519"/>
              </a:avLst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>
                <a:latin typeface="Helvetica" pitchFamily="34" charset="0"/>
              </a:endParaRPr>
            </a:p>
          </p:txBody>
        </p:sp>
        <p:sp>
          <p:nvSpPr>
            <p:cNvPr id="55" name="Rectangle 20"/>
            <p:cNvSpPr>
              <a:spLocks noChangeArrowheads="1"/>
            </p:cNvSpPr>
            <p:nvPr/>
          </p:nvSpPr>
          <p:spPr bwMode="auto">
            <a:xfrm>
              <a:off x="1217584" y="1867032"/>
              <a:ext cx="25082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3584" tIns="51793" rIns="103584" bIns="51793">
              <a:spAutoFit/>
            </a:bodyPr>
            <a:lstStyle>
              <a:lvl1pPr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10287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ts val="2138"/>
                </a:lnSpc>
              </a:pPr>
              <a:r>
                <a:rPr lang="en-US" altLang="en-US" sz="1600">
                  <a:latin typeface="Helvetica" pitchFamily="34" charset="0"/>
                </a:rPr>
                <a:t>I heard that broadcast. The message is for me. Here is my Ethernet address.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182231" y="3412094"/>
            <a:ext cx="156988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i="0">
                <a:solidFill>
                  <a:srgbClr val="1DAFFF"/>
                </a:solidFill>
                <a:latin typeface="Courier New"/>
                <a:cs typeface="Courier New"/>
              </a:rPr>
              <a:t>176.16.3.100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030108" y="3147824"/>
            <a:ext cx="2037840" cy="1934642"/>
            <a:chOff x="5030108" y="2850604"/>
            <a:chExt cx="2037840" cy="1934642"/>
          </a:xfrm>
        </p:grpSpPr>
        <p:sp>
          <p:nvSpPr>
            <p:cNvPr id="49" name="TextBox 48"/>
            <p:cNvSpPr txBox="1"/>
            <p:nvPr/>
          </p:nvSpPr>
          <p:spPr>
            <a:xfrm>
              <a:off x="5728932" y="2850604"/>
              <a:ext cx="133901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i="0">
                  <a:solidFill>
                    <a:srgbClr val="1DAFFF"/>
                  </a:solidFill>
                  <a:latin typeface="Courier New"/>
                  <a:cs typeface="Courier New"/>
                </a:rPr>
                <a:t>176.16.3.2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30108" y="4462081"/>
              <a:ext cx="133901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i="0">
                  <a:solidFill>
                    <a:srgbClr val="1DAFFF"/>
                  </a:solidFill>
                  <a:latin typeface="Courier New"/>
                  <a:cs typeface="Courier New"/>
                </a:rPr>
                <a:t>176.16.3.1</a:t>
              </a:r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4742584" y="1999476"/>
            <a:ext cx="2080792" cy="6214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urier New"/>
                <a:cs typeface="Courier New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85312" y="1953018"/>
            <a:ext cx="2893540" cy="58477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i="0">
                <a:solidFill>
                  <a:srgbClr val="000000"/>
                </a:solidFill>
                <a:latin typeface="Courier New"/>
                <a:cs typeface="Courier New"/>
              </a:rPr>
              <a:t>IP: 176.16.3.2</a:t>
            </a:r>
          </a:p>
          <a:p>
            <a:r>
              <a:rPr lang="en-US" sz="1600" i="0">
                <a:solidFill>
                  <a:srgbClr val="000000"/>
                </a:solidFill>
                <a:latin typeface="Courier New"/>
                <a:cs typeface="Courier New"/>
              </a:rPr>
              <a:t>MAC: 1A-23-F9-CD-06-9B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46423" y="5961689"/>
            <a:ext cx="2893540" cy="58477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i="0">
                <a:solidFill>
                  <a:srgbClr val="000000"/>
                </a:solidFill>
                <a:latin typeface="Courier New"/>
                <a:cs typeface="Courier New"/>
              </a:rPr>
              <a:t>IP: 176.16.3.2</a:t>
            </a:r>
          </a:p>
          <a:p>
            <a:r>
              <a:rPr lang="en-US" sz="1600" i="0">
                <a:solidFill>
                  <a:srgbClr val="000000"/>
                </a:solidFill>
                <a:latin typeface="Courier New"/>
                <a:cs typeface="Courier New"/>
              </a:rPr>
              <a:t>MAC: FF-FF-FF-FF-FF-FF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74362-B3FB-F44C-BEDB-2C210B4AE48A}"/>
              </a:ext>
            </a:extLst>
          </p:cNvPr>
          <p:cNvSpPr txBox="1"/>
          <p:nvPr/>
        </p:nvSpPr>
        <p:spPr>
          <a:xfrm>
            <a:off x="231820" y="3052293"/>
            <a:ext cx="38894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200" b="1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>
                <a:solidFill>
                  <a:srgbClr val="CC0000"/>
                </a:solidFill>
                <a:latin typeface="Arial"/>
                <a:cs typeface="Arial"/>
              </a:rPr>
              <a:t>broadcasts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>
                <a:solidFill>
                  <a:srgbClr val="CC0000"/>
                </a:solidFill>
                <a:latin typeface="Arial"/>
                <a:cs typeface="Arial"/>
              </a:rPr>
              <a:t>ARP query </a:t>
            </a:r>
            <a:r>
              <a:rPr lang="en-US" altLang="en-US" sz="2200">
                <a:latin typeface="Arial"/>
                <a:cs typeface="Arial"/>
              </a:rPr>
              <a:t>packet, containing; </a:t>
            </a:r>
          </a:p>
          <a:p>
            <a:pPr lvl="1"/>
            <a:r>
              <a:rPr lang="en-US" altLang="en-US" sz="2200" b="1">
                <a:solidFill>
                  <a:srgbClr val="0070C0"/>
                </a:solidFill>
                <a:latin typeface="Arial"/>
                <a:cs typeface="Arial"/>
              </a:rPr>
              <a:t>B</a:t>
            </a:r>
            <a:r>
              <a:rPr lang="en-US" altLang="en-US" sz="2200">
                <a:latin typeface="Arial"/>
                <a:cs typeface="Arial"/>
              </a:rPr>
              <a:t>'s IP address,     and      MAC address </a:t>
            </a:r>
          </a:p>
          <a:p>
            <a:pPr marL="12700" lvl="1"/>
            <a:r>
              <a:rPr lang="en-US" altLang="en-US" sz="2200">
                <a:latin typeface="Arial"/>
                <a:cs typeface="Arial"/>
              </a:rPr>
              <a:t>      = </a:t>
            </a:r>
            <a:r>
              <a:rPr lang="en-US" altLang="en-US" sz="2200">
                <a:solidFill>
                  <a:srgbClr val="FF0000"/>
                </a:solidFill>
                <a:latin typeface="Courier New"/>
                <a:cs typeface="Courier New"/>
              </a:rPr>
              <a:t>FF-FF-FF-FF-FF-FF  </a:t>
            </a:r>
            <a:r>
              <a:rPr lang="en-US" altLang="en-US" sz="2200">
                <a:latin typeface="Arial"/>
                <a:cs typeface="Arial"/>
              </a:rPr>
              <a:t>all nodes on LAN receive ARP query</a:t>
            </a:r>
            <a:endParaRPr lang="ms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A8ABE-9378-F94F-A600-C07E551D05C6}"/>
              </a:ext>
            </a:extLst>
          </p:cNvPr>
          <p:cNvSpPr/>
          <p:nvPr/>
        </p:nvSpPr>
        <p:spPr>
          <a:xfrm>
            <a:off x="96592" y="1572385"/>
            <a:ext cx="40632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200" b="1">
                <a:solidFill>
                  <a:srgbClr val="0070C0"/>
                </a:solidFill>
                <a:latin typeface="Arial"/>
                <a:cs typeface="Arial"/>
              </a:rPr>
              <a:t>B</a:t>
            </a:r>
            <a:r>
              <a:rPr lang="en-US" altLang="en-US" sz="2200">
                <a:latin typeface="Arial"/>
                <a:cs typeface="Arial"/>
              </a:rPr>
              <a:t> receives ARP packet, replies to </a:t>
            </a:r>
            <a:r>
              <a:rPr lang="en-US" altLang="en-US" sz="2200" b="1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lang="en-US" altLang="en-US" sz="2200">
                <a:latin typeface="Arial"/>
                <a:cs typeface="Arial"/>
              </a:rPr>
              <a:t> with its (</a:t>
            </a:r>
            <a:r>
              <a:rPr lang="en-US" altLang="en-US" sz="2200" b="1">
                <a:solidFill>
                  <a:srgbClr val="0070C0"/>
                </a:solidFill>
                <a:latin typeface="Arial"/>
                <a:cs typeface="Arial"/>
              </a:rPr>
              <a:t>B</a:t>
            </a:r>
            <a:r>
              <a:rPr lang="en-US" altLang="en-US" sz="2200">
                <a:latin typeface="Arial"/>
                <a:cs typeface="Arial"/>
              </a:rPr>
              <a:t>'s) MAC address</a:t>
            </a:r>
          </a:p>
          <a:p>
            <a:pPr marL="88900" lvl="1">
              <a:lnSpc>
                <a:spcPct val="100000"/>
              </a:lnSpc>
            </a:pPr>
            <a:r>
              <a:rPr lang="en-US" altLang="en-US" sz="2200">
                <a:latin typeface="Arial"/>
                <a:cs typeface="Arial"/>
              </a:rPr>
              <a:t>frame sent to </a:t>
            </a:r>
            <a:r>
              <a:rPr lang="en-US" altLang="en-US" sz="2200" b="1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lang="en-US" altLang="en-US" sz="2200">
                <a:latin typeface="Arial"/>
                <a:cs typeface="Arial"/>
              </a:rPr>
              <a:t>’</a:t>
            </a:r>
            <a:r>
              <a:rPr lang="en-US" altLang="ja-JP" sz="2200">
                <a:latin typeface="Arial"/>
                <a:cs typeface="Arial"/>
              </a:rPr>
              <a:t>s MAC address (</a:t>
            </a:r>
            <a:r>
              <a:rPr lang="en-US" altLang="ja-JP" sz="2200">
                <a:solidFill>
                  <a:srgbClr val="FF0000"/>
                </a:solidFill>
                <a:latin typeface="Arial"/>
                <a:cs typeface="Arial"/>
              </a:rPr>
              <a:t>unicast</a:t>
            </a:r>
            <a:r>
              <a:rPr lang="en-US" altLang="ja-JP" sz="2200">
                <a:latin typeface="Arial"/>
                <a:cs typeface="Arial"/>
              </a:rPr>
              <a:t>)</a:t>
            </a:r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41615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189 -0.00508 0.06977 -0.00578 0.13884 -0.00578 L 0.14023 -0.26185 C 0.15915 -0.26046 0.17407 -0.25838 0.19195 -0.2519 C 0.19664 -0.24774 0.20132 -0.24682 0.2067 -0.24404 C 0.22197 -0.24473 0.23725 -0.2452 0.25252 -0.24612 C 0.26658 -0.24728 0.27942 -0.2519 0.29382 -0.2519 C 0.29382 -0.26578 0.29382 -0.27966 0.29382 -0.29331 C 0.27352 -0.29262 0.25339 -0.29262 0.23326 -0.29123 C 0.2225 -0.29077 0.23152 -0.28938 0.22302 -0.28545 C 0.21816 -0.28336 0.19976 -0.28174 0.19785 -0.28151 C 0.17616 -0.28105 0.15446 -0.28151 0.13294 -0.28151 L 0.13433 -0.59056 L 0.01319 -0.59241 " pathEditMode="relative" ptsTypes="fAfffffffffAAA">
                                      <p:cBhvr>
                                        <p:cTn id="1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096 -0.00185 0.08001 -0.00394 0.12114 -0.00394 L 0.12409 0.59634 L -0.0295 0.59842 " pathEditMode="relative" ptsTypes="fAAA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1" grpId="0" animBg="1"/>
      <p:bldP spid="31" grpId="1" animBg="1"/>
      <p:bldP spid="31" grpId="2" animBg="1"/>
      <p:bldP spid="2" grpId="0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159760" y="140786"/>
            <a:ext cx="5984240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i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Link Layer Addressing and    Address Resolution Protocol (ARP)</a:t>
            </a:r>
            <a:endParaRPr lang="en-US" sz="2800" i="0">
              <a:solidFill>
                <a:schemeClr val="bg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2" name="Title 41"/>
          <p:cNvSpPr txBox="1">
            <a:spLocks/>
          </p:cNvSpPr>
          <p:nvPr/>
        </p:nvSpPr>
        <p:spPr bwMode="auto">
          <a:xfrm>
            <a:off x="5053352" y="950914"/>
            <a:ext cx="4080153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ARP protocol: same LAN</a:t>
            </a:r>
          </a:p>
        </p:txBody>
      </p:sp>
      <p:pic>
        <p:nvPicPr>
          <p:cNvPr id="35" name="Picture 34" descr="Screen Shot 2015-05-14 at 4.07.5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11" y="2403702"/>
            <a:ext cx="4212690" cy="3915592"/>
          </a:xfrm>
          <a:prstGeom prst="rect">
            <a:avLst/>
          </a:prstGeom>
        </p:spPr>
      </p:pic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5552162" y="4256724"/>
            <a:ext cx="201295" cy="1222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20912" y="2729015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24684" y="409731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107400" y="5403990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4732849" y="3692015"/>
            <a:ext cx="1914881" cy="415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885249" y="3844415"/>
            <a:ext cx="1654383" cy="10056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148628" y="1756423"/>
            <a:ext cx="427326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200" b="1" i="0">
                <a:solidFill>
                  <a:srgbClr val="0070C0"/>
                </a:solidFill>
                <a:latin typeface="Arial"/>
                <a:ea typeface="ＭＳ Ｐゴシック" pitchFamily="34" charset="-128"/>
                <a:cs typeface="Arial"/>
              </a:rPr>
              <a:t>A</a:t>
            </a:r>
            <a:r>
              <a:rPr lang="en-US" altLang="en-US" sz="2200" i="0">
                <a:latin typeface="Arial"/>
                <a:ea typeface="ＭＳ Ｐゴシック" pitchFamily="34" charset="-128"/>
                <a:cs typeface="Arial"/>
              </a:rPr>
              <a:t> caches (saves) IP-to-MAC address pair in its </a:t>
            </a:r>
            <a:r>
              <a:rPr lang="en-US" altLang="en-US" sz="2200" i="0">
                <a:solidFill>
                  <a:srgbClr val="CC0000"/>
                </a:solidFill>
                <a:latin typeface="Arial"/>
                <a:ea typeface="ＭＳ Ｐゴシック" pitchFamily="34" charset="-128"/>
                <a:cs typeface="Arial"/>
              </a:rPr>
              <a:t>ARP table </a:t>
            </a:r>
            <a:r>
              <a:rPr lang="en-US" altLang="en-US" sz="2200" i="0">
                <a:latin typeface="Arial"/>
                <a:ea typeface="ＭＳ Ｐゴシック" pitchFamily="34" charset="-128"/>
                <a:cs typeface="Arial"/>
              </a:rPr>
              <a:t>until times out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2200" i="0">
              <a:latin typeface="Arial"/>
              <a:ea typeface="ＭＳ Ｐゴシック" pitchFamily="34" charset="-128"/>
              <a:cs typeface="Arial"/>
            </a:endParaRPr>
          </a:p>
          <a:p>
            <a:pPr lvl="1">
              <a:lnSpc>
                <a:spcPct val="100000"/>
              </a:lnSpc>
            </a:pPr>
            <a:endParaRPr lang="en-US" altLang="en-US" sz="2200" i="0">
              <a:latin typeface="Arial"/>
              <a:ea typeface="ＭＳ Ｐゴシック" pitchFamily="34" charset="-128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en-US" sz="2200" i="0">
                <a:latin typeface="Arial"/>
                <a:ea typeface="ＭＳ Ｐゴシック" pitchFamily="34" charset="-128"/>
                <a:cs typeface="Arial"/>
              </a:rPr>
              <a:t>ARP is </a:t>
            </a:r>
            <a:r>
              <a:rPr lang="ja-JP" altLang="en-US" sz="2200" i="0">
                <a:latin typeface="Arial"/>
                <a:ea typeface="ＭＳ Ｐゴシック" pitchFamily="34" charset="-128"/>
                <a:cs typeface="Arial"/>
              </a:rPr>
              <a:t>“</a:t>
            </a:r>
            <a:r>
              <a:rPr lang="en-US" altLang="ja-JP" sz="2200" i="0">
                <a:solidFill>
                  <a:srgbClr val="CC0000"/>
                </a:solidFill>
                <a:latin typeface="Arial"/>
                <a:ea typeface="ＭＳ Ｐゴシック" pitchFamily="34" charset="-128"/>
                <a:cs typeface="Arial"/>
              </a:rPr>
              <a:t>plug-and-play</a:t>
            </a:r>
            <a:r>
              <a:rPr lang="ja-JP" altLang="en-US" sz="2200" i="0">
                <a:latin typeface="Arial"/>
                <a:ea typeface="ＭＳ Ｐゴシック" pitchFamily="34" charset="-128"/>
                <a:cs typeface="Arial"/>
              </a:rPr>
              <a:t>”</a:t>
            </a:r>
            <a:r>
              <a:rPr lang="en-US" altLang="ja-JP" sz="2200" i="0">
                <a:latin typeface="Arial"/>
                <a:ea typeface="ＭＳ Ｐゴシック" pitchFamily="34" charset="-128"/>
                <a:cs typeface="Arial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en-US" sz="2200" i="0">
                <a:latin typeface="Arial"/>
                <a:ea typeface="ＭＳ Ｐゴシック" pitchFamily="34" charset="-128"/>
                <a:cs typeface="Arial"/>
              </a:rPr>
              <a:t>nodes create their ARP tables without intervention from network administrator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82231" y="3412094"/>
            <a:ext cx="156988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i="0" dirty="0">
                <a:solidFill>
                  <a:srgbClr val="1DAFFF"/>
                </a:solidFill>
                <a:latin typeface="Courier New"/>
                <a:cs typeface="Courier New"/>
              </a:rPr>
              <a:t>176.16.3.100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030108" y="2080537"/>
            <a:ext cx="1389280" cy="3001929"/>
            <a:chOff x="5030108" y="1783317"/>
            <a:chExt cx="1389280" cy="3001929"/>
          </a:xfrm>
        </p:grpSpPr>
        <p:sp>
          <p:nvSpPr>
            <p:cNvPr id="49" name="TextBox 48"/>
            <p:cNvSpPr txBox="1"/>
            <p:nvPr/>
          </p:nvSpPr>
          <p:spPr>
            <a:xfrm>
              <a:off x="5080372" y="1783317"/>
              <a:ext cx="133901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i="0" dirty="0">
                  <a:solidFill>
                    <a:srgbClr val="1DAFFF"/>
                  </a:solidFill>
                  <a:latin typeface="Courier New"/>
                  <a:cs typeface="Courier New"/>
                </a:rPr>
                <a:t>176.16.3.2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30108" y="4462081"/>
              <a:ext cx="133901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i="0" dirty="0">
                  <a:solidFill>
                    <a:srgbClr val="1DAFFF"/>
                  </a:solidFill>
                  <a:latin typeface="Courier New"/>
                  <a:cs typeface="Courier New"/>
                </a:rPr>
                <a:t>176.16.3.1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3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2425" y="1057275"/>
            <a:ext cx="8675688" cy="1081088"/>
          </a:xfrm>
        </p:spPr>
        <p:txBody>
          <a:bodyPr/>
          <a:lstStyle/>
          <a:p>
            <a:pPr marL="111125" indent="-111125"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  <a:cs typeface="+mn-cs"/>
              </a:rPr>
              <a:t>walkthrough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: send datagram from A to B via R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focus on addressing – at IP (datagram) and MAC layer (frame)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assume A knows B</a:t>
            </a:r>
            <a:r>
              <a:rPr lang="ja-JP" altLang="en-US" dirty="0"/>
              <a:t>’</a:t>
            </a:r>
            <a:r>
              <a:rPr lang="en-US" dirty="0"/>
              <a:t>s IP address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assume A knows IP address of first hop router, R (how?)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assume A knows R</a:t>
            </a:r>
            <a:r>
              <a:rPr lang="ja-JP" altLang="en-US" dirty="0"/>
              <a:t>’</a:t>
            </a:r>
            <a:r>
              <a:rPr lang="en-US" dirty="0"/>
              <a:t>s MAC address (how?)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grpSp>
        <p:nvGrpSpPr>
          <p:cNvPr id="132101" name="Group 4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2103" name="Group 99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216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6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6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2104" name="Group 2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4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215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6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6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10660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67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5068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32108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5117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5118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5070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5071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5072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5073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32113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5075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76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77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78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79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80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81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7107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5083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32123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5115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5116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5085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86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87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5088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5089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90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2130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710732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32132" name="Group 3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215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5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5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90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2133" name="Group 1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77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2140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214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214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214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32145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2148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2149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107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5108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91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2134" name="Group 93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95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2136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37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38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pic>
        <p:nvPicPr>
          <p:cNvPr id="132102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9456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69</a:t>
            </a:fld>
            <a:endParaRPr lang="en-US" sz="1200" dirty="0">
              <a:latin typeface="Tahoma" charset="0"/>
            </a:endParaRP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4530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62062B50-8D69-4088-A6AE-8FB5ED506AED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188" y="972538"/>
            <a:ext cx="8344852" cy="27971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200" i="1" dirty="0">
                <a:solidFill>
                  <a:srgbClr val="CC0000"/>
                </a:solidFill>
                <a:latin typeface="Arial"/>
                <a:ea typeface="ＭＳ Ｐゴシック" pitchFamily="34" charset="-128"/>
                <a:cs typeface="Arial"/>
              </a:rPr>
              <a:t>Framing, Link access: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encapsulate datagram into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frame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, adding header, trailer</a:t>
            </a:r>
          </a:p>
          <a:p>
            <a:pPr lvl="1">
              <a:lnSpc>
                <a:spcPct val="100000"/>
              </a:lnSpc>
            </a:pP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Medium access control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(MAC) protocol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 specifies rule for frame transmission</a:t>
            </a:r>
          </a:p>
          <a:p>
            <a:pPr lvl="1">
              <a:lnSpc>
                <a:spcPct val="100000"/>
              </a:lnSpc>
            </a:pPr>
            <a:r>
              <a:rPr lang="ja-JP" altLang="en-US" sz="2200" dirty="0">
                <a:latin typeface="Arial"/>
                <a:ea typeface="ＭＳ Ｐゴシック" pitchFamily="34" charset="-128"/>
                <a:cs typeface="Arial"/>
              </a:rPr>
              <a:t>“</a:t>
            </a:r>
            <a:r>
              <a:rPr lang="en-US" altLang="ja-JP" sz="2200" dirty="0">
                <a:latin typeface="Arial"/>
                <a:ea typeface="ＭＳ Ｐゴシック" pitchFamily="34" charset="-128"/>
                <a:cs typeface="Arial"/>
              </a:rPr>
              <a:t>MAC</a:t>
            </a:r>
            <a:r>
              <a:rPr lang="ja-JP" altLang="en-US" sz="2200" dirty="0">
                <a:latin typeface="Arial"/>
                <a:ea typeface="ＭＳ Ｐゴシック" pitchFamily="34" charset="-128"/>
                <a:cs typeface="Arial"/>
              </a:rPr>
              <a:t>”</a:t>
            </a:r>
            <a:r>
              <a:rPr lang="en-US" altLang="ja-JP" sz="2200" dirty="0">
                <a:latin typeface="Arial"/>
                <a:ea typeface="ＭＳ Ｐゴシック" pitchFamily="34" charset="-128"/>
                <a:cs typeface="Arial"/>
              </a:rPr>
              <a:t> addresses (e.g. </a:t>
            </a:r>
            <a:r>
              <a:rPr lang="en-US" altLang="ja-JP" sz="2200" dirty="0">
                <a:latin typeface="Courier New"/>
                <a:ea typeface="ＭＳ Ｐゴシック" pitchFamily="34" charset="-128"/>
                <a:cs typeface="Courier New"/>
              </a:rPr>
              <a:t>74-29-2F-10-54-1A-FF-0F</a:t>
            </a:r>
            <a:r>
              <a:rPr lang="en-US" altLang="ja-JP" sz="2200" dirty="0">
                <a:latin typeface="Arial"/>
                <a:ea typeface="ＭＳ Ｐゴシック" pitchFamily="34" charset="-128"/>
                <a:cs typeface="Arial"/>
              </a:rPr>
              <a:t>) used in frame headers to identify source, destination  </a:t>
            </a:r>
          </a:p>
          <a:p>
            <a:pPr lvl="2"/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different from IP address (e.g.</a:t>
            </a:r>
            <a:r>
              <a:rPr lang="en-US" altLang="en-US" sz="2200" dirty="0">
                <a:latin typeface="Courier New"/>
                <a:ea typeface="ＭＳ Ｐゴシック" pitchFamily="34" charset="-128"/>
                <a:cs typeface="Courier New"/>
              </a:rPr>
              <a:t>161.139.68.204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)!</a:t>
            </a:r>
          </a:p>
        </p:txBody>
      </p:sp>
      <p:pic>
        <p:nvPicPr>
          <p:cNvPr id="9" name="Picture 8" descr="Screen Shot 2015-04-29 at 10.25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61" y="0"/>
            <a:ext cx="4167339" cy="94488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i="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Link Layer Services</a:t>
            </a:r>
            <a:endParaRPr lang="en-US" sz="2800" i="0" dirty="0">
              <a:solidFill>
                <a:schemeClr val="bg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64218" y="3758135"/>
            <a:ext cx="8192452" cy="260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200" dirty="0">
                <a:solidFill>
                  <a:srgbClr val="CC0000"/>
                </a:solidFill>
                <a:latin typeface="Arial"/>
                <a:ea typeface="ＭＳ Ｐゴシック" pitchFamily="34" charset="-128"/>
                <a:cs typeface="Arial"/>
              </a:rPr>
              <a:t>Reliable delivery between adjacent nodes:</a:t>
            </a:r>
          </a:p>
          <a:p>
            <a:pPr lvl="1">
              <a:lnSpc>
                <a:spcPct val="100000"/>
              </a:lnSpc>
            </a:pPr>
            <a:r>
              <a:rPr lang="en-US" altLang="en-US" sz="2200" i="0" dirty="0">
                <a:latin typeface="Arial"/>
                <a:ea typeface="ＭＳ Ｐゴシック" pitchFamily="34" charset="-128"/>
                <a:cs typeface="Arial"/>
              </a:rPr>
              <a:t>we learned how to do this already (chapter 3)!</a:t>
            </a:r>
          </a:p>
          <a:p>
            <a:pPr lvl="2"/>
            <a:r>
              <a:rPr lang="en-US" altLang="en-US" i="0" dirty="0">
                <a:latin typeface="Arial"/>
                <a:ea typeface="ＭＳ Ｐゴシック" pitchFamily="34" charset="-128"/>
                <a:cs typeface="Arial"/>
              </a:rPr>
              <a:t>i.e. </a:t>
            </a:r>
            <a:r>
              <a:rPr lang="en-US" altLang="en-US" dirty="0">
                <a:latin typeface="Arial"/>
                <a:ea typeface="ＭＳ Ｐゴシック" pitchFamily="34" charset="-128"/>
                <a:cs typeface="Arial"/>
              </a:rPr>
              <a:t>acknowledgement </a:t>
            </a:r>
            <a:r>
              <a:rPr lang="en-US" altLang="en-US" i="0" dirty="0">
                <a:latin typeface="Arial"/>
                <a:ea typeface="ＭＳ Ｐゴシック" pitchFamily="34" charset="-128"/>
                <a:cs typeface="Arial"/>
              </a:rPr>
              <a:t>and </a:t>
            </a:r>
            <a:r>
              <a:rPr lang="en-US" altLang="en-US" dirty="0">
                <a:latin typeface="Arial"/>
                <a:ea typeface="ＭＳ Ｐゴシック" pitchFamily="34" charset="-128"/>
                <a:cs typeface="Arial"/>
              </a:rPr>
              <a:t>retransmission</a:t>
            </a:r>
            <a:endParaRPr lang="en-US" altLang="en-US" i="0" dirty="0">
              <a:latin typeface="Arial"/>
              <a:ea typeface="ＭＳ Ｐゴシック" pitchFamily="34" charset="-128"/>
              <a:cs typeface="Arial"/>
            </a:endParaRPr>
          </a:p>
          <a:p>
            <a:pPr lvl="1">
              <a:lnSpc>
                <a:spcPct val="100000"/>
              </a:lnSpc>
            </a:pPr>
            <a:r>
              <a:rPr lang="en-US" altLang="en-US" sz="2200" i="0" dirty="0">
                <a:latin typeface="Arial"/>
                <a:ea typeface="ＭＳ Ｐゴシック" pitchFamily="34" charset="-128"/>
                <a:cs typeface="Arial"/>
              </a:rPr>
              <a:t>Reliable delivery </a:t>
            </a:r>
            <a:r>
              <a:rPr lang="en-US" altLang="en-US" sz="2200" u="sng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seldom</a:t>
            </a:r>
            <a:r>
              <a:rPr lang="en-US" altLang="en-US" sz="2200" i="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altLang="en-US" sz="2200" u="sng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used</a:t>
            </a:r>
            <a:r>
              <a:rPr lang="en-US" altLang="en-US" sz="2200" i="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altLang="en-US" sz="2200" i="0" dirty="0">
                <a:latin typeface="Arial"/>
                <a:ea typeface="ＭＳ Ｐゴシック" pitchFamily="34" charset="-128"/>
                <a:cs typeface="Arial"/>
              </a:rPr>
              <a:t>on </a:t>
            </a:r>
            <a:r>
              <a:rPr lang="en-US" altLang="en-US" sz="2200" i="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low bit-error link</a:t>
            </a:r>
            <a:r>
              <a:rPr lang="en-US" altLang="en-US" sz="2200" i="0" dirty="0">
                <a:latin typeface="Arial"/>
                <a:ea typeface="ＭＳ Ｐゴシック" pitchFamily="34" charset="-128"/>
                <a:cs typeface="Arial"/>
              </a:rPr>
              <a:t> (e.g. fiber, some twisted pair)</a:t>
            </a:r>
          </a:p>
          <a:p>
            <a:pPr lvl="1">
              <a:lnSpc>
                <a:spcPct val="100000"/>
              </a:lnSpc>
            </a:pPr>
            <a:r>
              <a:rPr lang="en-US" altLang="en-US" sz="2200" i="0" dirty="0">
                <a:latin typeface="Arial"/>
                <a:ea typeface="ＭＳ Ｐゴシック" pitchFamily="34" charset="-128"/>
                <a:cs typeface="Arial"/>
              </a:rPr>
              <a:t>Reliable delivery </a:t>
            </a:r>
            <a:r>
              <a:rPr lang="en-US" altLang="en-US" sz="2200" u="sng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often used</a:t>
            </a:r>
            <a:r>
              <a:rPr lang="en-US" altLang="en-US" sz="2200" i="0" dirty="0">
                <a:latin typeface="Arial"/>
                <a:ea typeface="ＭＳ Ｐゴシック" pitchFamily="34" charset="-128"/>
                <a:cs typeface="Arial"/>
              </a:rPr>
              <a:t> in wireless links: </a:t>
            </a:r>
            <a:r>
              <a:rPr lang="en-US" altLang="en-US" sz="2200" i="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high error rates</a:t>
            </a:r>
          </a:p>
          <a:p>
            <a:pPr lvl="1">
              <a:lnSpc>
                <a:spcPct val="100000"/>
              </a:lnSpc>
            </a:pPr>
            <a:endParaRPr lang="en-US" altLang="en-US" sz="2200" i="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12" y="6604001"/>
            <a:ext cx="20408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MAC (Medium Access Control)</a:t>
            </a:r>
          </a:p>
        </p:txBody>
      </p:sp>
    </p:spTree>
    <p:extLst>
      <p:ext uri="{BB962C8B-B14F-4D97-AF65-F5344CB8AC3E}">
        <p14:creationId xmlns:p14="http://schemas.microsoft.com/office/powerpoint/2010/main" val="311340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45" name="Group 94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4183" name="Group 95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424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4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4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4184" name="Group 96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1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423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4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4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123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6124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34188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6173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6174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6126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6127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6128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6129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34193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6131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2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3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4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5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6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7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6139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34203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6171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6172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6141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42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43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6144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6145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46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4210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4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34212" name="Group 12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423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3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3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44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4213" name="Group 125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2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4220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422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422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422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34225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4228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4229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6163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6164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34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4214" name="Group 126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28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4216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17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18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712857" name="AutoShape 153"/>
          <p:cNvSpPr>
            <a:spLocks noChangeArrowheads="1"/>
          </p:cNvSpPr>
          <p:nvPr/>
        </p:nvSpPr>
        <p:spPr bwMode="auto">
          <a:xfrm>
            <a:off x="2387600" y="308610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grpSp>
        <p:nvGrpSpPr>
          <p:cNvPr id="712834" name="Group 130"/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4176" name="Freeform 65"/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6114" name="Rectangle 67"/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15" name="Text Box 68"/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6116" name="Line 69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17" name="Line 70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18" name="Line 71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19" name="Line 72"/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12855" name="Group 151"/>
          <p:cNvGrpSpPr>
            <a:grpSpLocks/>
          </p:cNvGrpSpPr>
          <p:nvPr/>
        </p:nvGrpSpPr>
        <p:grpSpPr bwMode="auto">
          <a:xfrm>
            <a:off x="1893888" y="2643188"/>
            <a:ext cx="2011362" cy="760412"/>
            <a:chOff x="1197" y="1665"/>
            <a:chExt cx="1267" cy="479"/>
          </a:xfrm>
        </p:grpSpPr>
        <p:grpSp>
          <p:nvGrpSpPr>
            <p:cNvPr id="134171" name="Group 150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6110" name="Rectangle 123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11" name="Line 124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12" name="Line 125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6109" name="Text Box 126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712845" name="Group 141"/>
          <p:cNvGrpSpPr>
            <a:grpSpLocks/>
          </p:cNvGrpSpPr>
          <p:nvPr/>
        </p:nvGrpSpPr>
        <p:grpSpPr bwMode="auto">
          <a:xfrm>
            <a:off x="2027238" y="2903538"/>
            <a:ext cx="146050" cy="385762"/>
            <a:chOff x="1272" y="1762"/>
            <a:chExt cx="92" cy="243"/>
          </a:xfrm>
        </p:grpSpPr>
        <p:sp>
          <p:nvSpPr>
            <p:cNvPr id="46106" name="Line 127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07" name="Line 128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712847" name="Rectangle 143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A creates IP datagram with IP source A, destination B </a:t>
            </a:r>
          </a:p>
        </p:txBody>
      </p:sp>
      <p:sp>
        <p:nvSpPr>
          <p:cNvPr id="712848" name="Rectangle 144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A creates link-layer frame with R's MAC address as destination address,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grpSp>
        <p:nvGrpSpPr>
          <p:cNvPr id="712856" name="Group 152"/>
          <p:cNvGrpSpPr>
            <a:grpSpLocks/>
          </p:cNvGrpSpPr>
          <p:nvPr/>
        </p:nvGrpSpPr>
        <p:grpSpPr bwMode="auto">
          <a:xfrm>
            <a:off x="1477963" y="2244725"/>
            <a:ext cx="2443162" cy="1519238"/>
            <a:chOff x="931" y="1414"/>
            <a:chExt cx="1539" cy="957"/>
          </a:xfrm>
        </p:grpSpPr>
        <p:sp>
          <p:nvSpPr>
            <p:cNvPr id="46094" name="Text Box 135"/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E6-E9-00-17-BB-4B</a:t>
              </a:r>
            </a:p>
          </p:txBody>
        </p:sp>
        <p:grpSp>
          <p:nvGrpSpPr>
            <p:cNvPr id="134158" name="Group 145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6100" name="Rectangle 138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1" name="Rectangle 13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2" name="Line 13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3" name="Line 13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4" name="Line 139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5" name="Line 140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6096" name="Line 146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097" name="Line 147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098" name="Line 148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099" name="Line 149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34156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9456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70</a:t>
            </a:fld>
            <a:endParaRPr lang="en-US" sz="1200" dirty="0">
              <a:latin typeface="Tahoma" charset="0"/>
            </a:endParaRPr>
          </a:p>
        </p:txBody>
      </p:sp>
      <p:sp>
        <p:nvSpPr>
          <p:cNvPr id="10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4827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71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857" grpId="0" animBg="1"/>
      <p:bldP spid="712847" grpId="0"/>
      <p:bldP spid="71284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3" name="Group 163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6236" name="Group 164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6295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97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98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225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6237" name="Group 165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220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6292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93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94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67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152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7153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36241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7202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7203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7155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7156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7157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7158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36246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7160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1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2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3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4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5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6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3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7168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36256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7200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7201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7170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71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72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7173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7174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75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6263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93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36265" name="Group 193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628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8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8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213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6266" name="Group 194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201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6273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627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62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627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36278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6281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6282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7192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7193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203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6267" name="Group 195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97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626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7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7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47109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grpSp>
        <p:nvGrpSpPr>
          <p:cNvPr id="714811" name="Group 59"/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6229" name="Freeform 60"/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7143" name="Rectangle 61"/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4" name="Text Box 62"/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7145" name="Line 63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6" name="Line 64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7" name="Line 65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8" name="Line 66"/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47111" name="Rectangle 76"/>
          <p:cNvSpPr>
            <a:spLocks noChangeArrowheads="1"/>
          </p:cNvSpPr>
          <p:nvPr/>
        </p:nvSpPr>
        <p:spPr bwMode="auto">
          <a:xfrm>
            <a:off x="706438" y="1084263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frame sent from A to R</a:t>
            </a:r>
          </a:p>
        </p:txBody>
      </p:sp>
      <p:grpSp>
        <p:nvGrpSpPr>
          <p:cNvPr id="714820" name="Group 68"/>
          <p:cNvGrpSpPr>
            <a:grpSpLocks/>
          </p:cNvGrpSpPr>
          <p:nvPr/>
        </p:nvGrpSpPr>
        <p:grpSpPr bwMode="auto">
          <a:xfrm>
            <a:off x="2713038" y="3265488"/>
            <a:ext cx="1096962" cy="244475"/>
            <a:chOff x="1231" y="1990"/>
            <a:chExt cx="691" cy="154"/>
          </a:xfrm>
        </p:grpSpPr>
        <p:sp>
          <p:nvSpPr>
            <p:cNvPr id="47139" name="Rectangle 69"/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0" name="Line 70"/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1" name="Line 71"/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14852" name="Group 100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6221" name="Freeform 93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7135" name="Rectangle 94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36" name="Text Box 95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7137" name="Line 98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38" name="Line 99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714853" name="Rectangle 101"/>
          <p:cNvSpPr>
            <a:spLocks noChangeArrowheads="1"/>
          </p:cNvSpPr>
          <p:nvPr/>
        </p:nvSpPr>
        <p:spPr bwMode="auto">
          <a:xfrm>
            <a:off x="709613" y="1439863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frame received at R, datagram removed, passed up to IP</a:t>
            </a:r>
          </a:p>
        </p:txBody>
      </p:sp>
      <p:grpSp>
        <p:nvGrpSpPr>
          <p:cNvPr id="714883" name="Group 131"/>
          <p:cNvGrpSpPr>
            <a:grpSpLocks/>
          </p:cNvGrpSpPr>
          <p:nvPr/>
        </p:nvGrpSpPr>
        <p:grpSpPr bwMode="auto">
          <a:xfrm>
            <a:off x="1477963" y="2244725"/>
            <a:ext cx="2443162" cy="1519238"/>
            <a:chOff x="931" y="1414"/>
            <a:chExt cx="1539" cy="957"/>
          </a:xfrm>
        </p:grpSpPr>
        <p:sp>
          <p:nvSpPr>
            <p:cNvPr id="47121" name="Text Box 79"/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MAC dest: E6-E9-00-17-BB-4B</a:t>
              </a:r>
            </a:p>
          </p:txBody>
        </p:sp>
        <p:grpSp>
          <p:nvGrpSpPr>
            <p:cNvPr id="136209" name="Group 80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7128" name="Rectangle 81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29" name="Rectangle 8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30" name="Line 8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31" name="Line 8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32" name="Line 85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33" name="Line 86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7123" name="Line 87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4" name="Line 88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5" name="Line 89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6" name="Line 90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7" name="Text Box 130"/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714898" name="Group 146"/>
          <p:cNvGrpSpPr>
            <a:grpSpLocks/>
          </p:cNvGrpSpPr>
          <p:nvPr/>
        </p:nvGrpSpPr>
        <p:grpSpPr bwMode="auto">
          <a:xfrm>
            <a:off x="2667000" y="2435225"/>
            <a:ext cx="2011363" cy="979488"/>
            <a:chOff x="4493" y="1480"/>
            <a:chExt cx="1267" cy="617"/>
          </a:xfrm>
        </p:grpSpPr>
        <p:sp>
          <p:nvSpPr>
            <p:cNvPr id="47118" name="Line 143"/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19" name="Line 144"/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0" name="Text Box 145"/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pic>
        <p:nvPicPr>
          <p:cNvPr id="136204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71</a:t>
            </a:fld>
            <a:endParaRPr lang="en-US" sz="1200" dirty="0">
              <a:latin typeface="Tahoma" charset="0"/>
            </a:endParaRPr>
          </a:p>
        </p:txBody>
      </p:sp>
      <p:sp>
        <p:nvSpPr>
          <p:cNvPr id="10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97670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13334 L 0.04045 0.16297 L 0.08629 0.16297 L 0.08524 0.01482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1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14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85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41" name="Group 100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8285" name="Group 101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8344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46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47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62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8286" name="Group 102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7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8341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42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43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77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8178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38290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8227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8228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8180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8181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8182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8183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38295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8185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86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87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88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89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90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91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0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8193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38305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8225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8226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8195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96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97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8198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8199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200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8312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30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38314" name="Group 130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833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3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3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50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8315" name="Group 131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8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8322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832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832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832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38327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8330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8331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8217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8218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40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8316" name="Group 132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4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8318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19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20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718850" name="AutoShape 2"/>
          <p:cNvSpPr>
            <a:spLocks noChangeArrowheads="1"/>
          </p:cNvSpPr>
          <p:nvPr/>
        </p:nvSpPr>
        <p:spPr bwMode="auto">
          <a:xfrm>
            <a:off x="5710238" y="314483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grpSp>
        <p:nvGrpSpPr>
          <p:cNvPr id="138246" name="Group 67"/>
          <p:cNvGrpSpPr>
            <a:grpSpLocks/>
          </p:cNvGrpSpPr>
          <p:nvPr/>
        </p:nvGrpSpPr>
        <p:grpSpPr bwMode="auto">
          <a:xfrm>
            <a:off x="5216525" y="2701925"/>
            <a:ext cx="2011363" cy="760413"/>
            <a:chOff x="1197" y="1665"/>
            <a:chExt cx="1267" cy="479"/>
          </a:xfrm>
        </p:grpSpPr>
        <p:grpSp>
          <p:nvGrpSpPr>
            <p:cNvPr id="138280" name="Group 68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8171" name="Rectangle 69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72" name="Line 70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73" name="Line 71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8170" name="Text Box 72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718921" name="Group 73"/>
          <p:cNvGrpSpPr>
            <a:grpSpLocks/>
          </p:cNvGrpSpPr>
          <p:nvPr/>
        </p:nvGrpSpPr>
        <p:grpSpPr bwMode="auto">
          <a:xfrm>
            <a:off x="5340350" y="2952750"/>
            <a:ext cx="146050" cy="385763"/>
            <a:chOff x="1272" y="1762"/>
            <a:chExt cx="92" cy="243"/>
          </a:xfrm>
        </p:grpSpPr>
        <p:sp>
          <p:nvSpPr>
            <p:cNvPr id="48167" name="Line 74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68" name="Line 75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718924" name="Rectangle 76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forwards datagram with IP source A, destination B </a:t>
            </a:r>
          </a:p>
        </p:txBody>
      </p:sp>
      <p:sp>
        <p:nvSpPr>
          <p:cNvPr id="718925" name="Rectangle 77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creates link-layer frame with B's MAC address as destination address,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grpSp>
        <p:nvGrpSpPr>
          <p:cNvPr id="718926" name="Group 78"/>
          <p:cNvGrpSpPr>
            <a:grpSpLocks/>
          </p:cNvGrpSpPr>
          <p:nvPr/>
        </p:nvGrpSpPr>
        <p:grpSpPr bwMode="auto">
          <a:xfrm>
            <a:off x="4791075" y="2293938"/>
            <a:ext cx="2428876" cy="1519237"/>
            <a:chOff x="931" y="1414"/>
            <a:chExt cx="1530" cy="957"/>
          </a:xfrm>
        </p:grpSpPr>
        <p:sp>
          <p:nvSpPr>
            <p:cNvPr id="48155" name="Text Box 79"/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1A-23-F9-CD-06-9B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49-BD-D2-C7-56-2A</a:t>
              </a:r>
            </a:p>
            <a:p>
              <a:pPr>
                <a:defRPr/>
              </a:pPr>
              <a:endParaRPr lang="en-US" sz="1200" i="0" dirty="0">
                <a:solidFill>
                  <a:srgbClr val="FF0000"/>
                </a:solidFill>
                <a:latin typeface="Arial" charset="0"/>
                <a:cs typeface="+mn-cs"/>
              </a:endParaRPr>
            </a:p>
          </p:txBody>
        </p:sp>
        <p:grpSp>
          <p:nvGrpSpPr>
            <p:cNvPr id="138267" name="Group 80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8161" name="Rectangle 81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2" name="Rectangle 8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3" name="Line 8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4" name="Line 8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5" name="Line 85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6" name="Line 86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8157" name="Line 87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58" name="Line 88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59" name="Line 89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60" name="Line 90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38251" name="Group 91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8261" name="Freeform 92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8151" name="Rectangle 93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52" name="Text Box 94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8153" name="Line 95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54" name="Line 96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38252" name="Group 113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38254" name="Freeform 106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8144" name="Rectangle 107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45" name="Text Box 108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8146" name="Line 109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47" name="Line 110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48" name="Line 111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49" name="Line 112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38253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72</a:t>
            </a:fld>
            <a:endParaRPr lang="en-US" sz="1200" dirty="0">
              <a:latin typeface="Tahoma" charset="0"/>
            </a:endParaRPr>
          </a:p>
        </p:txBody>
      </p:sp>
      <p:sp>
        <p:nvSpPr>
          <p:cNvPr id="1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05497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1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1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0" grpId="0" animBg="1"/>
      <p:bldP spid="718924" grpId="0"/>
      <p:bldP spid="7189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89" name="Group 101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40334" name="Group 102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4039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9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9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63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0335" name="Group 103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8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40390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91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92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05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02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9203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40339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9252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9253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9205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9206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9207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9208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40344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9210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1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2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3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4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5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6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1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9218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40354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9250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9251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9220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21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22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9223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9224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25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0361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31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40363" name="Group 131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0381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8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8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51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0364" name="Group 132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9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40371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03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403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403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40376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0379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0380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9242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243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41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0365" name="Group 133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5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40367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68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69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4915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sp>
        <p:nvSpPr>
          <p:cNvPr id="720966" name="Rectangle 70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forwards datagram with IP source A, destination B </a:t>
            </a:r>
          </a:p>
        </p:txBody>
      </p:sp>
      <p:sp>
        <p:nvSpPr>
          <p:cNvPr id="720967" name="Rectangle 71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creates link-layer frame with B's MAC address as destination address,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grpSp>
        <p:nvGrpSpPr>
          <p:cNvPr id="720995" name="Group 99"/>
          <p:cNvGrpSpPr>
            <a:grpSpLocks/>
          </p:cNvGrpSpPr>
          <p:nvPr/>
        </p:nvGrpSpPr>
        <p:grpSpPr bwMode="auto">
          <a:xfrm>
            <a:off x="4791075" y="2293938"/>
            <a:ext cx="2436813" cy="1643062"/>
            <a:chOff x="3018" y="1445"/>
            <a:chExt cx="1535" cy="1035"/>
          </a:xfrm>
        </p:grpSpPr>
        <p:sp>
          <p:nvSpPr>
            <p:cNvPr id="49176" name="AutoShape 2"/>
            <p:cNvSpPr>
              <a:spLocks noChangeArrowheads="1"/>
            </p:cNvSpPr>
            <p:nvPr/>
          </p:nvSpPr>
          <p:spPr bwMode="auto">
            <a:xfrm>
              <a:off x="3597" y="1981"/>
              <a:ext cx="198" cy="499"/>
            </a:xfrm>
            <a:prstGeom prst="downArrow">
              <a:avLst>
                <a:gd name="adj1" fmla="val 50000"/>
                <a:gd name="adj2" fmla="val 63005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40312" name="Group 61"/>
            <p:cNvGrpSpPr>
              <a:grpSpLocks/>
            </p:cNvGrpSpPr>
            <p:nvPr/>
          </p:nvGrpSpPr>
          <p:grpSpPr bwMode="auto">
            <a:xfrm>
              <a:off x="3286" y="1702"/>
              <a:ext cx="1267" cy="479"/>
              <a:chOff x="1197" y="1665"/>
              <a:chExt cx="1267" cy="479"/>
            </a:xfrm>
          </p:grpSpPr>
          <p:grpSp>
            <p:nvGrpSpPr>
              <p:cNvPr id="140329" name="Group 62"/>
              <p:cNvGrpSpPr>
                <a:grpSpLocks/>
              </p:cNvGrpSpPr>
              <p:nvPr/>
            </p:nvGrpSpPr>
            <p:grpSpPr bwMode="auto">
              <a:xfrm>
                <a:off x="1231" y="1990"/>
                <a:ext cx="691" cy="154"/>
                <a:chOff x="1231" y="1990"/>
                <a:chExt cx="691" cy="154"/>
              </a:xfrm>
            </p:grpSpPr>
            <p:sp>
              <p:nvSpPr>
                <p:cNvPr id="49196" name="Rectangle 63"/>
                <p:cNvSpPr>
                  <a:spLocks noChangeArrowheads="1"/>
                </p:cNvSpPr>
                <p:nvPr/>
              </p:nvSpPr>
              <p:spPr bwMode="auto">
                <a:xfrm>
                  <a:off x="1231" y="1991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97" name="Line 64"/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98" name="Line 65"/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49195" name="Text Box 66"/>
              <p:cNvSpPr txBox="1">
                <a:spLocks noChangeArrowheads="1"/>
              </p:cNvSpPr>
              <p:nvPr/>
            </p:nvSpPr>
            <p:spPr bwMode="auto">
              <a:xfrm>
                <a:off x="1197" y="1665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IP src: 111.111.111.111</a:t>
                </a:r>
              </a:p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   IP dest: 222.222.222.222</a:t>
                </a:r>
              </a:p>
            </p:txBody>
          </p:sp>
        </p:grpSp>
        <p:grpSp>
          <p:nvGrpSpPr>
            <p:cNvPr id="140313" name="Group 67"/>
            <p:cNvGrpSpPr>
              <a:grpSpLocks/>
            </p:cNvGrpSpPr>
            <p:nvPr/>
          </p:nvGrpSpPr>
          <p:grpSpPr bwMode="auto">
            <a:xfrm>
              <a:off x="3364" y="1860"/>
              <a:ext cx="92" cy="243"/>
              <a:chOff x="1272" y="1762"/>
              <a:chExt cx="92" cy="243"/>
            </a:xfrm>
          </p:grpSpPr>
          <p:sp>
            <p:nvSpPr>
              <p:cNvPr id="49192" name="Line 68"/>
              <p:cNvSpPr>
                <a:spLocks noChangeShapeType="1"/>
              </p:cNvSpPr>
              <p:nvPr/>
            </p:nvSpPr>
            <p:spPr bwMode="auto">
              <a:xfrm>
                <a:off x="1272" y="1762"/>
                <a:ext cx="0" cy="2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9193" name="Line 69"/>
              <p:cNvSpPr>
                <a:spLocks noChangeShapeType="1"/>
              </p:cNvSpPr>
              <p:nvPr/>
            </p:nvSpPr>
            <p:spPr bwMode="auto">
              <a:xfrm>
                <a:off x="1364" y="1878"/>
                <a:ext cx="0" cy="1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40314" name="Group 72"/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49180" name="Text Box 73"/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MAC src: </a:t>
                </a:r>
                <a:r>
                  <a:rPr lang="en-US" sz="1200" i="0" dirty="0">
                    <a:solidFill>
                      <a:srgbClr val="FF0000"/>
                    </a:solidFill>
                    <a:latin typeface="Arial" charset="0"/>
                    <a:cs typeface="+mn-cs"/>
                  </a:rPr>
                  <a:t>1A-23-F9-CD-06-9B</a:t>
                </a:r>
              </a:p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  MAC dest: </a:t>
                </a:r>
                <a:r>
                  <a:rPr lang="en-US" sz="1200" i="0" dirty="0">
                    <a:solidFill>
                      <a:srgbClr val="FF0000"/>
                    </a:solidFill>
                    <a:latin typeface="Arial" charset="0"/>
                    <a:cs typeface="+mn-cs"/>
                  </a:rPr>
                  <a:t>49-BD-D2-C7-56-2A</a:t>
                </a:r>
              </a:p>
              <a:p>
                <a:pPr>
                  <a:defRPr/>
                </a:pPr>
                <a:endParaRPr lang="en-US" sz="1200" i="0" dirty="0">
                  <a:solidFill>
                    <a:srgbClr val="FF0000"/>
                  </a:solidFill>
                  <a:latin typeface="Arial" charset="0"/>
                  <a:cs typeface="+mn-cs"/>
                </a:endParaRPr>
              </a:p>
            </p:txBody>
          </p:sp>
          <p:grpSp>
            <p:nvGrpSpPr>
              <p:cNvPr id="140316" name="Group 74"/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49186" name="Rectangle 75"/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87" name="Rectangle 76"/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88" name="Line 77"/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89" name="Line 78"/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90" name="Line 79"/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91" name="Line 80"/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49182" name="Line 81"/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9183" name="Line 82"/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9184" name="Line 83"/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9185" name="Line 84"/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40296" name="Group 85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40306" name="Freeform 86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9172" name="Rectangle 87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73" name="Text Box 88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9174" name="Line 89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75" name="Line 90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20987" name="Group 91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40299" name="Freeform 92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9165" name="Rectangle 93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66" name="Text Box 94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9167" name="Line 95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68" name="Line 96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69" name="Line 97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70" name="Line 98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40298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73</a:t>
            </a:fld>
            <a:endParaRPr lang="en-US" sz="1200" dirty="0">
              <a:latin typeface="Tahoma" charset="0"/>
            </a:endParaRPr>
          </a:p>
        </p:txBody>
      </p:sp>
      <p:sp>
        <p:nvSpPr>
          <p:cNvPr id="1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69303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72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19838 L 0.11007 0.1199 L 0.11007 -0.0356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20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66" grpId="0"/>
      <p:bldP spid="72096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7" name="Group 95"/>
          <p:cNvGrpSpPr>
            <a:grpSpLocks/>
          </p:cNvGrpSpPr>
          <p:nvPr/>
        </p:nvGrpSpPr>
        <p:grpSpPr bwMode="auto">
          <a:xfrm>
            <a:off x="6962095" y="5191351"/>
            <a:ext cx="711200" cy="600075"/>
            <a:chOff x="7179310" y="4033520"/>
            <a:chExt cx="1009650" cy="855028"/>
          </a:xfrm>
        </p:grpSpPr>
        <p:grpSp>
          <p:nvGrpSpPr>
            <p:cNvPr id="142433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3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3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56" name="Rectangle 43"/>
            <p:cNvSpPr>
              <a:spLocks noChangeArrowheads="1"/>
            </p:cNvSpPr>
            <p:nvPr/>
          </p:nvSpPr>
          <p:spPr bwMode="auto">
            <a:xfrm rot="16200000">
              <a:off x="7439378" y="4308711"/>
              <a:ext cx="126671" cy="19607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2338" name="Group 96"/>
          <p:cNvGrpSpPr>
            <a:grpSpLocks/>
          </p:cNvGrpSpPr>
          <p:nvPr/>
        </p:nvGrpSpPr>
        <p:grpSpPr bwMode="auto">
          <a:xfrm>
            <a:off x="1028020" y="3799113"/>
            <a:ext cx="1027112" cy="762000"/>
            <a:chOff x="1046480" y="3962400"/>
            <a:chExt cx="1026163" cy="761428"/>
          </a:xfrm>
        </p:grpSpPr>
        <p:sp>
          <p:nvSpPr>
            <p:cNvPr id="151" name="Rectangle 48"/>
            <p:cNvSpPr>
              <a:spLocks noChangeArrowheads="1"/>
            </p:cNvSpPr>
            <p:nvPr/>
          </p:nvSpPr>
          <p:spPr bwMode="auto">
            <a:xfrm rot="16200000">
              <a:off x="1893411" y="4300306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2430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31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32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98" name="Text Box 4"/>
          <p:cNvSpPr txBox="1">
            <a:spLocks noChangeArrowheads="1"/>
          </p:cNvSpPr>
          <p:nvPr/>
        </p:nvSpPr>
        <p:spPr bwMode="auto">
          <a:xfrm>
            <a:off x="4206195" y="4218213"/>
            <a:ext cx="37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</a:t>
            </a:r>
            <a:endParaRPr lang="en-US" i="0" dirty="0">
              <a:latin typeface="+mn-lt"/>
              <a:ea typeface="+mn-ea"/>
              <a:cs typeface="+mn-cs"/>
            </a:endParaRPr>
          </a:p>
        </p:txBody>
      </p:sp>
      <p:sp>
        <p:nvSpPr>
          <p:cNvPr id="50181" name="Text Box 21"/>
          <p:cNvSpPr txBox="1">
            <a:spLocks noChangeArrowheads="1"/>
          </p:cNvSpPr>
          <p:nvPr/>
        </p:nvSpPr>
        <p:spPr bwMode="auto">
          <a:xfrm>
            <a:off x="3850595" y="5215163"/>
            <a:ext cx="154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1A-23-F9-CD-06-9B</a:t>
            </a:r>
          </a:p>
        </p:txBody>
      </p:sp>
      <p:sp>
        <p:nvSpPr>
          <p:cNvPr id="50182" name="Text Box 22"/>
          <p:cNvSpPr txBox="1">
            <a:spLocks noChangeArrowheads="1"/>
          </p:cNvSpPr>
          <p:nvPr/>
        </p:nvSpPr>
        <p:spPr bwMode="auto">
          <a:xfrm>
            <a:off x="3998232" y="5042126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222.222.222.220</a:t>
            </a:r>
          </a:p>
        </p:txBody>
      </p:sp>
      <p:grpSp>
        <p:nvGrpSpPr>
          <p:cNvPr id="142342" name="Group 23"/>
          <p:cNvGrpSpPr>
            <a:grpSpLocks/>
          </p:cNvGrpSpPr>
          <p:nvPr/>
        </p:nvGrpSpPr>
        <p:grpSpPr bwMode="auto">
          <a:xfrm>
            <a:off x="3026682" y="5631088"/>
            <a:ext cx="1541463" cy="449263"/>
            <a:chOff x="1934" y="2405"/>
            <a:chExt cx="971" cy="283"/>
          </a:xfrm>
        </p:grpSpPr>
        <p:sp>
          <p:nvSpPr>
            <p:cNvPr id="50268" name="Text Box 24"/>
            <p:cNvSpPr txBox="1">
              <a:spLocks noChangeArrowheads="1"/>
            </p:cNvSpPr>
            <p:nvPr/>
          </p:nvSpPr>
          <p:spPr bwMode="auto">
            <a:xfrm>
              <a:off x="1934" y="2405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111.111.111.110</a:t>
              </a:r>
            </a:p>
          </p:txBody>
        </p:sp>
        <p:sp>
          <p:nvSpPr>
            <p:cNvPr id="50269" name="Text Box 25"/>
            <p:cNvSpPr txBox="1">
              <a:spLocks noChangeArrowheads="1"/>
            </p:cNvSpPr>
            <p:nvPr/>
          </p:nvSpPr>
          <p:spPr bwMode="auto">
            <a:xfrm>
              <a:off x="1938" y="2515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50184" name="Text Box 26"/>
          <p:cNvSpPr txBox="1">
            <a:spLocks noChangeArrowheads="1"/>
          </p:cNvSpPr>
          <p:nvPr/>
        </p:nvSpPr>
        <p:spPr bwMode="auto">
          <a:xfrm>
            <a:off x="934357" y="5873976"/>
            <a:ext cx="16271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CC-49-DE-D0-AB-7D</a:t>
            </a:r>
          </a:p>
        </p:txBody>
      </p:sp>
      <p:sp>
        <p:nvSpPr>
          <p:cNvPr id="50185" name="Text Box 27"/>
          <p:cNvSpPr txBox="1">
            <a:spLocks noChangeArrowheads="1"/>
          </p:cNvSpPr>
          <p:nvPr/>
        </p:nvSpPr>
        <p:spPr bwMode="auto">
          <a:xfrm>
            <a:off x="924832" y="5691413"/>
            <a:ext cx="13223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111.111.111.112</a:t>
            </a:r>
          </a:p>
        </p:txBody>
      </p:sp>
      <p:sp>
        <p:nvSpPr>
          <p:cNvPr id="50186" name="Text Box 30"/>
          <p:cNvSpPr txBox="1">
            <a:spLocks noChangeArrowheads="1"/>
          </p:cNvSpPr>
          <p:nvPr/>
        </p:nvSpPr>
        <p:spPr bwMode="auto">
          <a:xfrm>
            <a:off x="691470" y="4578576"/>
            <a:ext cx="13223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111.111.111.111</a:t>
            </a:r>
          </a:p>
        </p:txBody>
      </p:sp>
      <p:sp>
        <p:nvSpPr>
          <p:cNvPr id="50187" name="Text Box 33"/>
          <p:cNvSpPr txBox="1">
            <a:spLocks noChangeArrowheads="1"/>
          </p:cNvSpPr>
          <p:nvPr/>
        </p:nvSpPr>
        <p:spPr bwMode="auto">
          <a:xfrm>
            <a:off x="712107" y="4764313"/>
            <a:ext cx="1509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74-29-9C-E8-FF-55</a:t>
            </a:r>
          </a:p>
        </p:txBody>
      </p:sp>
      <p:sp>
        <p:nvSpPr>
          <p:cNvPr id="142347" name="Freeform 39"/>
          <p:cNvSpPr>
            <a:spLocks/>
          </p:cNvSpPr>
          <p:nvPr/>
        </p:nvSpPr>
        <p:spPr bwMode="auto">
          <a:xfrm>
            <a:off x="2347232" y="4273776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50189" name="Line 40"/>
          <p:cNvSpPr>
            <a:spLocks noChangeShapeType="1"/>
          </p:cNvSpPr>
          <p:nvPr/>
        </p:nvSpPr>
        <p:spPr bwMode="auto">
          <a:xfrm>
            <a:off x="2044020" y="4253138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0" name="Line 41"/>
          <p:cNvSpPr>
            <a:spLocks noChangeShapeType="1"/>
          </p:cNvSpPr>
          <p:nvPr/>
        </p:nvSpPr>
        <p:spPr bwMode="auto">
          <a:xfrm flipV="1">
            <a:off x="2167845" y="5197701"/>
            <a:ext cx="231775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1" name="Line 42"/>
          <p:cNvSpPr>
            <a:spLocks noChangeShapeType="1"/>
          </p:cNvSpPr>
          <p:nvPr/>
        </p:nvSpPr>
        <p:spPr bwMode="auto">
          <a:xfrm>
            <a:off x="3166382" y="4791301"/>
            <a:ext cx="5842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2" name="Line 44"/>
          <p:cNvSpPr>
            <a:spLocks noChangeShapeType="1"/>
          </p:cNvSpPr>
          <p:nvPr/>
        </p:nvSpPr>
        <p:spPr bwMode="auto">
          <a:xfrm flipV="1">
            <a:off x="2083707" y="5548538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3" name="Line 45"/>
          <p:cNvSpPr>
            <a:spLocks noChangeShapeType="1"/>
          </p:cNvSpPr>
          <p:nvPr/>
        </p:nvSpPr>
        <p:spPr bwMode="auto">
          <a:xfrm flipH="1" flipV="1">
            <a:off x="1958295" y="4326163"/>
            <a:ext cx="0" cy="398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4" name="Line 46"/>
          <p:cNvSpPr>
            <a:spLocks noChangeShapeType="1"/>
          </p:cNvSpPr>
          <p:nvPr/>
        </p:nvSpPr>
        <p:spPr bwMode="auto">
          <a:xfrm>
            <a:off x="3836307" y="4857976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5" name="Line 47"/>
          <p:cNvSpPr>
            <a:spLocks noChangeShapeType="1"/>
          </p:cNvSpPr>
          <p:nvPr/>
        </p:nvSpPr>
        <p:spPr bwMode="auto">
          <a:xfrm flipH="1" flipV="1">
            <a:off x="4917395" y="484845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4" name="Text Box 58"/>
          <p:cNvSpPr txBox="1">
            <a:spLocks noChangeArrowheads="1"/>
          </p:cNvSpPr>
          <p:nvPr/>
        </p:nvSpPr>
        <p:spPr bwMode="auto">
          <a:xfrm>
            <a:off x="700995" y="3992788"/>
            <a:ext cx="390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A</a:t>
            </a:r>
          </a:p>
        </p:txBody>
      </p:sp>
      <p:sp>
        <p:nvSpPr>
          <p:cNvPr id="50197" name="Line 60"/>
          <p:cNvSpPr>
            <a:spLocks noChangeShapeType="1"/>
          </p:cNvSpPr>
          <p:nvPr/>
        </p:nvSpPr>
        <p:spPr bwMode="auto">
          <a:xfrm>
            <a:off x="5026932" y="4757963"/>
            <a:ext cx="1198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42357" name="Group 63"/>
          <p:cNvGrpSpPr>
            <a:grpSpLocks/>
          </p:cNvGrpSpPr>
          <p:nvPr/>
        </p:nvGrpSpPr>
        <p:grpSpPr bwMode="auto">
          <a:xfrm>
            <a:off x="7354207" y="4681763"/>
            <a:ext cx="1558925" cy="460375"/>
            <a:chOff x="4351" y="2786"/>
            <a:chExt cx="982" cy="290"/>
          </a:xfrm>
        </p:grpSpPr>
        <p:sp>
          <p:nvSpPr>
            <p:cNvPr id="50266" name="Text Box 64"/>
            <p:cNvSpPr txBox="1">
              <a:spLocks noChangeArrowheads="1"/>
            </p:cNvSpPr>
            <p:nvPr/>
          </p:nvSpPr>
          <p:spPr bwMode="auto">
            <a:xfrm>
              <a:off x="4352" y="2786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222.222.222.222</a:t>
              </a:r>
            </a:p>
          </p:txBody>
        </p:sp>
        <p:sp>
          <p:nvSpPr>
            <p:cNvPr id="50267" name="Text Box 65"/>
            <p:cNvSpPr txBox="1">
              <a:spLocks noChangeArrowheads="1"/>
            </p:cNvSpPr>
            <p:nvPr/>
          </p:nvSpPr>
          <p:spPr bwMode="auto">
            <a:xfrm>
              <a:off x="4351" y="2904"/>
              <a:ext cx="982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50199" name="Line 67"/>
          <p:cNvSpPr>
            <a:spLocks noChangeShapeType="1"/>
          </p:cNvSpPr>
          <p:nvPr/>
        </p:nvSpPr>
        <p:spPr bwMode="auto">
          <a:xfrm flipV="1">
            <a:off x="6925582" y="4253138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200" name="Line 68"/>
          <p:cNvSpPr>
            <a:spLocks noChangeShapeType="1"/>
          </p:cNvSpPr>
          <p:nvPr/>
        </p:nvSpPr>
        <p:spPr bwMode="auto">
          <a:xfrm flipH="1" flipV="1">
            <a:off x="7451045" y="4329338"/>
            <a:ext cx="11112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201" name="Text Box 71"/>
          <p:cNvSpPr txBox="1">
            <a:spLocks noChangeArrowheads="1"/>
          </p:cNvSpPr>
          <p:nvPr/>
        </p:nvSpPr>
        <p:spPr bwMode="auto">
          <a:xfrm>
            <a:off x="7055757" y="5648551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222.222.222.221</a:t>
            </a:r>
          </a:p>
        </p:txBody>
      </p:sp>
      <p:sp>
        <p:nvSpPr>
          <p:cNvPr id="50202" name="Text Box 72"/>
          <p:cNvSpPr txBox="1">
            <a:spLocks noChangeArrowheads="1"/>
          </p:cNvSpPr>
          <p:nvPr/>
        </p:nvSpPr>
        <p:spPr bwMode="auto">
          <a:xfrm>
            <a:off x="7058932" y="5823176"/>
            <a:ext cx="1501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88-B2-2F-54-1A-0F</a:t>
            </a:r>
          </a:p>
        </p:txBody>
      </p:sp>
      <p:sp>
        <p:nvSpPr>
          <p:cNvPr id="50203" name="Line 73"/>
          <p:cNvSpPr>
            <a:spLocks noChangeShapeType="1"/>
          </p:cNvSpPr>
          <p:nvPr/>
        </p:nvSpPr>
        <p:spPr bwMode="auto">
          <a:xfrm flipH="1" flipV="1">
            <a:off x="6855732" y="5150076"/>
            <a:ext cx="25400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204" name="Line 74"/>
          <p:cNvSpPr>
            <a:spLocks noChangeShapeType="1"/>
          </p:cNvSpPr>
          <p:nvPr/>
        </p:nvSpPr>
        <p:spPr bwMode="auto">
          <a:xfrm flipH="1">
            <a:off x="7190695" y="5491388"/>
            <a:ext cx="4762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42364" name="Freeform 75"/>
          <p:cNvSpPr>
            <a:spLocks/>
          </p:cNvSpPr>
          <p:nvPr/>
        </p:nvSpPr>
        <p:spPr bwMode="auto">
          <a:xfrm>
            <a:off x="6185807" y="4276951"/>
            <a:ext cx="765175" cy="1081087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4" name="Text Box 76"/>
          <p:cNvSpPr txBox="1">
            <a:spLocks noChangeArrowheads="1"/>
          </p:cNvSpPr>
          <p:nvPr/>
        </p:nvSpPr>
        <p:spPr bwMode="auto">
          <a:xfrm>
            <a:off x="8289245" y="3910238"/>
            <a:ext cx="3571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B</a:t>
            </a:r>
          </a:p>
        </p:txBody>
      </p:sp>
      <p:grpSp>
        <p:nvGrpSpPr>
          <p:cNvPr id="142366" name="Group 124"/>
          <p:cNvGrpSpPr>
            <a:grpSpLocks/>
          </p:cNvGrpSpPr>
          <p:nvPr/>
        </p:nvGrpSpPr>
        <p:grpSpPr bwMode="auto">
          <a:xfrm>
            <a:off x="7160532" y="3870551"/>
            <a:ext cx="1009650" cy="854075"/>
            <a:chOff x="7179310" y="4033520"/>
            <a:chExt cx="1009650" cy="855028"/>
          </a:xfrm>
        </p:grpSpPr>
        <p:grpSp>
          <p:nvGrpSpPr>
            <p:cNvPr id="142421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23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24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44" name="Rectangle 43"/>
            <p:cNvSpPr>
              <a:spLocks noChangeArrowheads="1"/>
            </p:cNvSpPr>
            <p:nvPr/>
          </p:nvSpPr>
          <p:spPr bwMode="auto">
            <a:xfrm rot="16200000">
              <a:off x="7438796" y="4309366"/>
              <a:ext cx="127142" cy="1952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2367" name="Group 125"/>
          <p:cNvGrpSpPr>
            <a:grpSpLocks/>
          </p:cNvGrpSpPr>
          <p:nvPr/>
        </p:nvGrpSpPr>
        <p:grpSpPr bwMode="auto">
          <a:xfrm>
            <a:off x="3739470" y="4551588"/>
            <a:ext cx="1292225" cy="425450"/>
            <a:chOff x="4011931" y="3379152"/>
            <a:chExt cx="1262062" cy="390207"/>
          </a:xfrm>
        </p:grpSpPr>
        <p:sp>
          <p:nvSpPr>
            <p:cNvPr id="132" name="Rectangle 43"/>
            <p:cNvSpPr>
              <a:spLocks noChangeArrowheads="1"/>
            </p:cNvSpPr>
            <p:nvPr/>
          </p:nvSpPr>
          <p:spPr bwMode="auto">
            <a:xfrm rot="162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2411" name="Group 1185"/>
            <p:cNvGrpSpPr>
              <a:grpSpLocks/>
            </p:cNvGrpSpPr>
            <p:nvPr/>
          </p:nvGrpSpPr>
          <p:grpSpPr bwMode="auto"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14241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4241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i="0" dirty="0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4241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latin typeface="Times New Roman" charset="0"/>
                  <a:cs typeface="Arial" charset="0"/>
                </a:endParaRPr>
              </a:p>
            </p:txBody>
          </p:sp>
          <p:grpSp>
            <p:nvGrpSpPr>
              <p:cNvPr id="142416" name="Group 118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2419" name="Freeform 119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420" name="Freeform 119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0258" name="Line 119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59" name="Line 119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34" name="Rectangle 43"/>
            <p:cNvSpPr>
              <a:spLocks noChangeArrowheads="1"/>
            </p:cNvSpPr>
            <p:nvPr/>
          </p:nvSpPr>
          <p:spPr bwMode="auto">
            <a:xfrm rot="16200000">
              <a:off x="4046274" y="3486041"/>
              <a:ext cx="126671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2368" name="Group 126"/>
          <p:cNvGrpSpPr>
            <a:grpSpLocks/>
          </p:cNvGrpSpPr>
          <p:nvPr/>
        </p:nvGrpSpPr>
        <p:grpSpPr bwMode="auto">
          <a:xfrm>
            <a:off x="1464582" y="5150076"/>
            <a:ext cx="701675" cy="517525"/>
            <a:chOff x="1046480" y="3962400"/>
            <a:chExt cx="1026163" cy="761428"/>
          </a:xfrm>
        </p:grpSpPr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2407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08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09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502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sp>
        <p:nvSpPr>
          <p:cNvPr id="50213" name="Rectangle 60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forwards datagram with IP source A, destination B </a:t>
            </a:r>
          </a:p>
        </p:txBody>
      </p:sp>
      <p:sp>
        <p:nvSpPr>
          <p:cNvPr id="50214" name="Rectangle 61"/>
          <p:cNvSpPr>
            <a:spLocks noChangeArrowheads="1"/>
          </p:cNvSpPr>
          <p:nvPr/>
        </p:nvSpPr>
        <p:spPr bwMode="auto">
          <a:xfrm>
            <a:off x="700995" y="1405164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creates link-layer frame with B's MAC address as dest,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sp>
        <p:nvSpPr>
          <p:cNvPr id="723007" name="AutoShape 63"/>
          <p:cNvSpPr>
            <a:spLocks noChangeArrowheads="1"/>
          </p:cNvSpPr>
          <p:nvPr/>
        </p:nvSpPr>
        <p:spPr bwMode="auto">
          <a:xfrm>
            <a:off x="6701745" y="2733901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42375" name="Group 64"/>
          <p:cNvGrpSpPr>
            <a:grpSpLocks/>
          </p:cNvGrpSpPr>
          <p:nvPr/>
        </p:nvGrpSpPr>
        <p:grpSpPr bwMode="auto">
          <a:xfrm>
            <a:off x="6208032" y="2290988"/>
            <a:ext cx="2011363" cy="760413"/>
            <a:chOff x="1197" y="1665"/>
            <a:chExt cx="1267" cy="479"/>
          </a:xfrm>
        </p:grpSpPr>
        <p:grpSp>
          <p:nvGrpSpPr>
            <p:cNvPr id="142401" name="Group 65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50244" name="Rectangle 66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45" name="Line 67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46" name="Line 68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50243" name="Text Box 69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142376" name="Group 70"/>
          <p:cNvGrpSpPr>
            <a:grpSpLocks/>
          </p:cNvGrpSpPr>
          <p:nvPr/>
        </p:nvGrpSpPr>
        <p:grpSpPr bwMode="auto">
          <a:xfrm>
            <a:off x="6331857" y="2541813"/>
            <a:ext cx="146050" cy="385763"/>
            <a:chOff x="1272" y="1762"/>
            <a:chExt cx="92" cy="243"/>
          </a:xfrm>
        </p:grpSpPr>
        <p:sp>
          <p:nvSpPr>
            <p:cNvPr id="50240" name="Line 71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41" name="Line 72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23017" name="Group 73"/>
          <p:cNvGrpSpPr>
            <a:grpSpLocks/>
          </p:cNvGrpSpPr>
          <p:nvPr/>
        </p:nvGrpSpPr>
        <p:grpSpPr bwMode="auto">
          <a:xfrm>
            <a:off x="5782582" y="1883001"/>
            <a:ext cx="2428876" cy="1519237"/>
            <a:chOff x="931" y="1414"/>
            <a:chExt cx="1530" cy="957"/>
          </a:xfrm>
        </p:grpSpPr>
        <p:sp>
          <p:nvSpPr>
            <p:cNvPr id="50228" name="Text Box 74"/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1A-23-F9-CD-06-9B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49-BD-D2-C7-56-2A</a:t>
              </a:r>
            </a:p>
            <a:p>
              <a:pPr>
                <a:defRPr/>
              </a:pPr>
              <a:endParaRPr lang="en-US" sz="1200" i="0" dirty="0">
                <a:solidFill>
                  <a:srgbClr val="FF0000"/>
                </a:solidFill>
                <a:latin typeface="Arial" charset="0"/>
                <a:cs typeface="+mn-cs"/>
              </a:endParaRPr>
            </a:p>
          </p:txBody>
        </p:sp>
        <p:grpSp>
          <p:nvGrpSpPr>
            <p:cNvPr id="142388" name="Group 75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50234" name="Rectangle 76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5" name="Rectangle 77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6" name="Line 78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7" name="Line 79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8" name="Line 80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9" name="Line 81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50230" name="Line 82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31" name="Line 83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32" name="Line 84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33" name="Line 85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42378" name="Group 92"/>
          <p:cNvGrpSpPr>
            <a:grpSpLocks/>
          </p:cNvGrpSpPr>
          <p:nvPr/>
        </p:nvGrpSpPr>
        <p:grpSpPr bwMode="auto">
          <a:xfrm>
            <a:off x="8043182" y="2314801"/>
            <a:ext cx="928688" cy="1954212"/>
            <a:chOff x="250" y="1380"/>
            <a:chExt cx="585" cy="1231"/>
          </a:xfrm>
        </p:grpSpPr>
        <p:sp>
          <p:nvSpPr>
            <p:cNvPr id="142380" name="Freeform 93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50222" name="Rectangle 94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23" name="Text Box 95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50224" name="Line 96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25" name="Line 97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26" name="Line 98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27" name="Line 99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42379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83430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74</a:t>
            </a:fld>
            <a:endParaRPr lang="en-US" sz="1200" dirty="0">
              <a:latin typeface="Tahoma" charset="0"/>
            </a:endParaRPr>
          </a:p>
        </p:txBody>
      </p:sp>
      <p:sp>
        <p:nvSpPr>
          <p:cNvPr id="10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104" name="TextBox 1"/>
          <p:cNvSpPr txBox="1">
            <a:spLocks noChangeArrowheads="1"/>
          </p:cNvSpPr>
          <p:nvPr/>
        </p:nvSpPr>
        <p:spPr bwMode="auto">
          <a:xfrm>
            <a:off x="339826" y="6271334"/>
            <a:ext cx="4507165" cy="44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/>
              <a:t>* Check out the online interactive exercises for more examples: h</a:t>
            </a:r>
            <a:r>
              <a:rPr lang="en-US" sz="1200" dirty="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11936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23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3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00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charset="0"/>
                <a:cs typeface="Arial" charset="0"/>
              </a:rPr>
              <a:t>5-</a:t>
            </a:r>
            <a:fld id="{2486A87B-BFAB-4D22-8A6F-26B440C3AF57}" type="slidenum">
              <a:rPr lang="en-US" altLang="en-US" sz="1200" smtClean="0">
                <a:latin typeface="Arial" charset="0"/>
                <a:cs typeface="Arial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200">
              <a:latin typeface="Arial" charset="0"/>
              <a:cs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159760" y="140786"/>
            <a:ext cx="5984240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i="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Link Layer Addressing and    Address Resolution Protocol (ARP)</a:t>
            </a:r>
            <a:endParaRPr lang="en-US" sz="2800" i="0" dirty="0">
              <a:solidFill>
                <a:schemeClr val="bg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75" name="Title 41"/>
          <p:cNvSpPr txBox="1">
            <a:spLocks/>
          </p:cNvSpPr>
          <p:nvPr/>
        </p:nvSpPr>
        <p:spPr bwMode="auto">
          <a:xfrm>
            <a:off x="4039980" y="950914"/>
            <a:ext cx="5093526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i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Addressing: routing to another LAN</a:t>
            </a:r>
          </a:p>
        </p:txBody>
      </p:sp>
      <p:pic>
        <p:nvPicPr>
          <p:cNvPr id="3" name="Picture 2" descr="Screen Shot 2015-05-16 at 12.2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9" y="3648119"/>
            <a:ext cx="7003241" cy="282016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 bwMode="auto">
          <a:xfrm>
            <a:off x="959327" y="4188092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963099" y="5677979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7799983" y="5677979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7799985" y="4178372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5825" y="5174319"/>
            <a:ext cx="20402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 dirty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8521" y="3448833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IP:111.111.111.111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097527" y="3408304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IP:222.222.222.221</a:t>
            </a:r>
          </a:p>
        </p:txBody>
      </p:sp>
      <p:sp>
        <p:nvSpPr>
          <p:cNvPr id="86" name="Rectangle 37"/>
          <p:cNvSpPr>
            <a:spLocks noChangeArrowheads="1"/>
          </p:cNvSpPr>
          <p:nvPr/>
        </p:nvSpPr>
        <p:spPr bwMode="auto">
          <a:xfrm>
            <a:off x="2110045" y="4263251"/>
            <a:ext cx="201295" cy="1222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88" name="Rectangle 37"/>
          <p:cNvSpPr>
            <a:spLocks noChangeArrowheads="1"/>
          </p:cNvSpPr>
          <p:nvPr/>
        </p:nvSpPr>
        <p:spPr bwMode="auto">
          <a:xfrm>
            <a:off x="4084963" y="4928873"/>
            <a:ext cx="201295" cy="1222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89" name="Rectangle 37"/>
          <p:cNvSpPr>
            <a:spLocks noChangeArrowheads="1"/>
          </p:cNvSpPr>
          <p:nvPr/>
        </p:nvSpPr>
        <p:spPr bwMode="auto">
          <a:xfrm>
            <a:off x="4953480" y="4932663"/>
            <a:ext cx="201295" cy="122237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92" name="Rectangle 37"/>
          <p:cNvSpPr>
            <a:spLocks noChangeArrowheads="1"/>
          </p:cNvSpPr>
          <p:nvPr/>
        </p:nvSpPr>
        <p:spPr bwMode="auto">
          <a:xfrm>
            <a:off x="6926179" y="4270674"/>
            <a:ext cx="201295" cy="122237"/>
          </a:xfrm>
          <a:prstGeom prst="rect">
            <a:avLst/>
          </a:prstGeom>
          <a:solidFill>
            <a:srgbClr val="FF2AF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956718" y="5536951"/>
            <a:ext cx="21239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IP:222.222.222.220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122767" y="4176234"/>
            <a:ext cx="21239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IP:111.111.111.110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242237" y="4093522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648420" y="4052992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99" name="Rectangle 3"/>
          <p:cNvSpPr txBox="1">
            <a:spLocks noChangeArrowheads="1"/>
          </p:cNvSpPr>
          <p:nvPr/>
        </p:nvSpPr>
        <p:spPr bwMode="auto">
          <a:xfrm>
            <a:off x="1040397" y="6458160"/>
            <a:ext cx="6985516" cy="3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sz="1800" b="1" i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i="0">
                <a:latin typeface="Arial"/>
                <a:ea typeface="ＭＳ Ｐゴシック" pitchFamily="34" charset="-128"/>
                <a:cs typeface="Arial"/>
              </a:rPr>
              <a:t>: 2 subnets interconnected by a router.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800" i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48350" y="5407778"/>
            <a:ext cx="243208" cy="3339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 dirty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2647" y="5164599"/>
            <a:ext cx="20402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 dirty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27150" y="5411568"/>
            <a:ext cx="243208" cy="3339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 dirty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3815" y="1510975"/>
            <a:ext cx="2731187" cy="1600438"/>
            <a:chOff x="173815" y="1510975"/>
            <a:chExt cx="2731187" cy="1600438"/>
          </a:xfrm>
        </p:grpSpPr>
        <p:sp>
          <p:nvSpPr>
            <p:cNvPr id="34" name="TextBox 33"/>
            <p:cNvSpPr txBox="1"/>
            <p:nvPr/>
          </p:nvSpPr>
          <p:spPr>
            <a:xfrm>
              <a:off x="173815" y="1510975"/>
              <a:ext cx="2731187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1397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0" u="sng" dirty="0">
                  <a:latin typeface="Arial"/>
                  <a:cs typeface="Arial"/>
                </a:rPr>
                <a:t>Link-layer frame</a:t>
              </a:r>
            </a:p>
            <a:p>
              <a:pPr algn="ctr"/>
              <a:r>
                <a:rPr lang="en-US" sz="1400" i="0" dirty="0">
                  <a:latin typeface="Courier New"/>
                  <a:cs typeface="Courier New"/>
                </a:rPr>
                <a:t> src:</a:t>
              </a:r>
              <a:r>
                <a:rPr lang="en-US" sz="1400" b="1" i="0" dirty="0">
                  <a:solidFill>
                    <a:schemeClr val="accent1"/>
                  </a:solidFill>
                  <a:latin typeface="Courier New"/>
                  <a:cs typeface="Courier New"/>
                </a:rPr>
                <a:t>74-29—9C-E8-FF-55</a:t>
              </a:r>
            </a:p>
            <a:p>
              <a:pPr algn="ctr"/>
              <a:r>
                <a:rPr lang="en-US" sz="1400" i="0" dirty="0">
                  <a:latin typeface="Courier New"/>
                  <a:cs typeface="Courier New"/>
                </a:rPr>
                <a:t>dest:</a:t>
              </a:r>
              <a:r>
                <a:rPr lang="en-US" sz="1400" b="1" i="0" dirty="0">
                  <a:solidFill>
                    <a:srgbClr val="FF0000"/>
                  </a:solidFill>
                  <a:latin typeface="Courier New"/>
                  <a:cs typeface="Courier New"/>
                </a:rPr>
                <a:t>E6-E9-00-17-BB-4B</a:t>
              </a:r>
            </a:p>
            <a:p>
              <a:pPr algn="ctr"/>
              <a:endParaRPr lang="en-US" sz="1400" i="0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pPr algn="ctr"/>
              <a:endParaRPr lang="en-US" sz="1400" i="0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pPr algn="ctr"/>
              <a:endParaRPr lang="en-US" sz="1400" i="0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pPr algn="ctr"/>
              <a:endParaRPr lang="en-US" sz="1400" i="0" dirty="0">
                <a:solidFill>
                  <a:srgbClr val="FF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4271" y="2290765"/>
              <a:ext cx="2559662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0" u="sng" dirty="0">
                  <a:latin typeface="Arial"/>
                  <a:cs typeface="Arial"/>
                </a:rPr>
                <a:t>IP datagram</a:t>
              </a:r>
            </a:p>
            <a:p>
              <a:pPr algn="ctr"/>
              <a:r>
                <a:rPr lang="en-US" sz="1400" i="0" dirty="0">
                  <a:latin typeface="Courier New"/>
                  <a:cs typeface="Courier New"/>
                </a:rPr>
                <a:t>src:111.111.111.111</a:t>
              </a:r>
            </a:p>
            <a:p>
              <a:pPr algn="ctr"/>
              <a:r>
                <a:rPr lang="en-US" sz="1400" i="0" dirty="0">
                  <a:latin typeface="Courier New"/>
                  <a:cs typeface="Courier New"/>
                </a:rPr>
                <a:t>dest:222.222.222.221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67960" y="1514768"/>
            <a:ext cx="2727411" cy="1600438"/>
            <a:chOff x="6416589" y="1920067"/>
            <a:chExt cx="2727411" cy="1600438"/>
          </a:xfrm>
        </p:grpSpPr>
        <p:sp>
          <p:nvSpPr>
            <p:cNvPr id="44" name="TextBox 43"/>
            <p:cNvSpPr txBox="1"/>
            <p:nvPr/>
          </p:nvSpPr>
          <p:spPr>
            <a:xfrm>
              <a:off x="6416589" y="1920067"/>
              <a:ext cx="2727411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1397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0" u="sng" dirty="0">
                  <a:latin typeface="Arial"/>
                  <a:cs typeface="Arial"/>
                </a:rPr>
                <a:t>Link-layer frame</a:t>
              </a:r>
            </a:p>
            <a:p>
              <a:pPr algn="ctr"/>
              <a:r>
                <a:rPr lang="en-US" sz="1400" i="0" dirty="0">
                  <a:latin typeface="Courier New"/>
                  <a:cs typeface="Courier New"/>
                </a:rPr>
                <a:t> src:</a:t>
              </a:r>
              <a:r>
                <a:rPr lang="en-US" sz="1400" b="1" i="0" dirty="0">
                  <a:solidFill>
                    <a:srgbClr val="3366FF"/>
                  </a:solidFill>
                  <a:latin typeface="Courier New"/>
                  <a:cs typeface="Courier New"/>
                </a:rPr>
                <a:t>1A-23—F9-CD-06-9B</a:t>
              </a:r>
            </a:p>
            <a:p>
              <a:pPr algn="ctr"/>
              <a:r>
                <a:rPr lang="en-US" sz="1400" i="0" dirty="0">
                  <a:latin typeface="Courier New"/>
                  <a:cs typeface="Courier New"/>
                </a:rPr>
                <a:t>dest:</a:t>
              </a:r>
              <a:r>
                <a:rPr lang="en-US" sz="1400" b="1" i="0" dirty="0">
                  <a:solidFill>
                    <a:srgbClr val="FF2AFA"/>
                  </a:solidFill>
                  <a:latin typeface="Courier New"/>
                  <a:cs typeface="Courier New"/>
                </a:rPr>
                <a:t>88-B2-2F-54-1A-0F</a:t>
              </a:r>
            </a:p>
            <a:p>
              <a:pPr algn="ctr"/>
              <a:endParaRPr lang="en-US" sz="1400" i="0" dirty="0">
                <a:solidFill>
                  <a:srgbClr val="FF2AFA"/>
                </a:solidFill>
                <a:latin typeface="Courier New"/>
                <a:cs typeface="Courier New"/>
              </a:endParaRPr>
            </a:p>
            <a:p>
              <a:pPr algn="ctr"/>
              <a:endParaRPr lang="en-US" sz="1400" i="0" dirty="0">
                <a:solidFill>
                  <a:srgbClr val="FF2AFA"/>
                </a:solidFill>
                <a:latin typeface="Courier New"/>
                <a:cs typeface="Courier New"/>
              </a:endParaRPr>
            </a:p>
            <a:p>
              <a:pPr algn="ctr"/>
              <a:endParaRPr lang="en-US" sz="1400" i="0" dirty="0">
                <a:solidFill>
                  <a:srgbClr val="FF2AFA"/>
                </a:solidFill>
                <a:latin typeface="Courier New"/>
                <a:cs typeface="Courier New"/>
              </a:endParaRPr>
            </a:p>
            <a:p>
              <a:pPr algn="ctr"/>
              <a:endParaRPr lang="en-US" sz="1400" i="0" dirty="0">
                <a:solidFill>
                  <a:srgbClr val="FF2AFA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07043" y="2713365"/>
              <a:ext cx="2559662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0" u="sng" dirty="0">
                  <a:latin typeface="Arial"/>
                  <a:cs typeface="Arial"/>
                </a:rPr>
                <a:t>IP datagram</a:t>
              </a:r>
            </a:p>
            <a:p>
              <a:pPr algn="ctr"/>
              <a:r>
                <a:rPr lang="en-US" sz="1400" i="0" dirty="0">
                  <a:latin typeface="Courier New"/>
                  <a:cs typeface="Courier New"/>
                </a:rPr>
                <a:t>src:111.111.111.111</a:t>
              </a:r>
            </a:p>
            <a:p>
              <a:pPr algn="ctr"/>
              <a:r>
                <a:rPr lang="en-US" sz="1400" i="0" dirty="0">
                  <a:latin typeface="Courier New"/>
                  <a:cs typeface="Courier New"/>
                </a:rPr>
                <a:t>dest:222.222.222.221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33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4B7B2EA-8CD7-4D6B-8A7E-A57A69179D7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i="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Exercise</a:t>
            </a: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auto">
          <a:xfrm>
            <a:off x="633313" y="1137972"/>
            <a:ext cx="8068182" cy="16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0">
                <a:latin typeface="Arial"/>
                <a:cs typeface="Arial"/>
              </a:rPr>
              <a:t>Suppose A sends frame to B.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a)  What is the source and destination IP address at </a:t>
            </a:r>
            <a:r>
              <a:rPr lang="en-US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and </a:t>
            </a:r>
            <a:r>
              <a:rPr lang="en-US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Y </a:t>
            </a: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b)  What is the source and destination Ethernet address at </a:t>
            </a:r>
            <a:r>
              <a:rPr lang="en-US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    and </a:t>
            </a:r>
            <a:r>
              <a:rPr lang="en-US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Y </a:t>
            </a: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pic>
        <p:nvPicPr>
          <p:cNvPr id="81" name="Picture 80" descr="Screen Shot 2015-05-16 at 12.2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7" y="3648120"/>
            <a:ext cx="7003241" cy="2820167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 bwMode="auto">
          <a:xfrm>
            <a:off x="959325" y="4188093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963097" y="5677980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7799981" y="5677980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7799983" y="4178373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68519" y="3448834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>
                <a:latin typeface="Courier New"/>
                <a:cs typeface="Courier New"/>
              </a:rPr>
              <a:t>IP:111.111.111.111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097525" y="3408305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>
                <a:latin typeface="Courier New"/>
                <a:cs typeface="Courier New"/>
              </a:rPr>
              <a:t>IP:222.222.222.221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956716" y="5536952"/>
            <a:ext cx="21239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0">
                <a:latin typeface="Courier New"/>
                <a:cs typeface="Courier New"/>
              </a:rPr>
              <a:t>IP:222.222.222.220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122765" y="4176235"/>
            <a:ext cx="21239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0">
                <a:latin typeface="Courier New"/>
                <a:cs typeface="Courier New"/>
              </a:rPr>
              <a:t>IP:111.111.111.110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648418" y="4052993"/>
            <a:ext cx="3706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i="0">
                <a:solidFill>
                  <a:srgbClr val="0070C0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148348" y="5407779"/>
            <a:ext cx="243208" cy="3339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827148" y="5411569"/>
            <a:ext cx="243208" cy="3339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75584" y="4917631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>
                <a:latin typeface="Courier New"/>
                <a:cs typeface="Courier New"/>
              </a:rPr>
              <a:t>IP:111.111.111.112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493132" y="4938722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>
                <a:latin typeface="Courier New"/>
                <a:cs typeface="Courier New"/>
              </a:rPr>
              <a:t>IP:222.222.222.222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232495" y="5569900"/>
            <a:ext cx="3706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i="0">
                <a:solidFill>
                  <a:srgbClr val="FF0000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313842" y="4597182"/>
            <a:ext cx="413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597865" y="5002481"/>
            <a:ext cx="42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33313" y="3408305"/>
            <a:ext cx="2489452" cy="644688"/>
          </a:xfrm>
          <a:prstGeom prst="rect">
            <a:avLst/>
          </a:prstGeom>
          <a:solidFill>
            <a:srgbClr val="00B0F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222797" y="4913385"/>
            <a:ext cx="2489452" cy="644688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4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4B7B2EA-8CD7-4D6B-8A7E-A57A69179D7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i="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Solution</a:t>
            </a: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auto">
          <a:xfrm>
            <a:off x="448576" y="1678630"/>
            <a:ext cx="8135750" cy="129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     IP address		        </a:t>
            </a:r>
            <a:r>
              <a:rPr lang="en-US" altLang="en-US" sz="2200">
                <a:solidFill>
                  <a:srgbClr val="FF0000"/>
                </a:solidFill>
                <a:latin typeface="Times New Roman"/>
                <a:cs typeface="Times New Roman"/>
              </a:rPr>
              <a:t>X				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     source       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     destination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473478" y="1662617"/>
            <a:ext cx="0" cy="13239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1028149" y="2527255"/>
            <a:ext cx="747193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1031921" y="2085216"/>
            <a:ext cx="747193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1031921" y="2936345"/>
            <a:ext cx="747193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 flipH="1">
            <a:off x="2784663" y="1662617"/>
            <a:ext cx="571542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 descr="Screen Shot 2015-05-16 at 12.2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7" y="3648120"/>
            <a:ext cx="7003241" cy="28201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959325" y="4188093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963097" y="5677980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799981" y="5677980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7799983" y="4178373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8519" y="3448834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IP:111.111.111.111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97525" y="3408305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IP:222.222.222.221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56716" y="5536952"/>
            <a:ext cx="21239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IP:222.222.222.220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22765" y="4176235"/>
            <a:ext cx="21239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IP:111.111.111.110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48418" y="4052993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48348" y="5407779"/>
            <a:ext cx="243208" cy="3339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 dirty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27148" y="5411569"/>
            <a:ext cx="243208" cy="3339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 dirty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5584" y="4917631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IP:111.111.111.112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93132" y="4938722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IP:222.222.222.222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32495" y="5569900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13842" y="4597182"/>
            <a:ext cx="413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97865" y="5002481"/>
            <a:ext cx="42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2" name="Rectangle 1"/>
          <p:cNvSpPr/>
          <p:nvPr/>
        </p:nvSpPr>
        <p:spPr>
          <a:xfrm>
            <a:off x="2724003" y="2019891"/>
            <a:ext cx="2770750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2200" i="0" dirty="0">
                <a:solidFill>
                  <a:srgbClr val="FF0000"/>
                </a:solidFill>
                <a:latin typeface="Courier New"/>
                <a:cs typeface="Courier New"/>
              </a:rPr>
              <a:t>111.111.111.111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2200" i="0" dirty="0">
                <a:solidFill>
                  <a:srgbClr val="FF0000"/>
                </a:solidFill>
                <a:latin typeface="Courier New"/>
                <a:cs typeface="Courier New"/>
              </a:rPr>
              <a:t>222.222.222.222</a:t>
            </a:r>
            <a:endParaRPr lang="en-US" altLang="en-US" sz="2200" i="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31117" y="2025347"/>
            <a:ext cx="2770750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2200" i="0" dirty="0">
                <a:solidFill>
                  <a:srgbClr val="FF0000"/>
                </a:solidFill>
                <a:latin typeface="Courier New"/>
                <a:cs typeface="Courier New"/>
              </a:rPr>
              <a:t>111.111.111.111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2200" i="0" dirty="0">
                <a:solidFill>
                  <a:srgbClr val="FF0000"/>
                </a:solidFill>
                <a:latin typeface="Courier New"/>
                <a:cs typeface="Courier New"/>
              </a:rPr>
              <a:t>222.222.222.222</a:t>
            </a:r>
            <a:endParaRPr lang="en-US" altLang="en-US" sz="2200" i="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33313" y="3408305"/>
            <a:ext cx="2489452" cy="644688"/>
          </a:xfrm>
          <a:prstGeom prst="rect">
            <a:avLst/>
          </a:prstGeom>
          <a:solidFill>
            <a:srgbClr val="00B0F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222797" y="4913385"/>
            <a:ext cx="2489452" cy="644688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251C83E9-9870-2C4C-B137-5A41760C8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13" y="957669"/>
            <a:ext cx="8068182" cy="4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a)  What is the source and destination IP address at </a:t>
            </a:r>
            <a:r>
              <a:rPr lang="en-US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and </a:t>
            </a:r>
            <a:r>
              <a:rPr lang="en-US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Y </a:t>
            </a: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60296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4B7B2EA-8CD7-4D6B-8A7E-A57A69179D7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i="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Solution</a:t>
            </a: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127911" y="1673214"/>
            <a:ext cx="8473533" cy="129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    Ethernet address	        </a:t>
            </a:r>
            <a:r>
              <a:rPr lang="en-US" altLang="en-US" sz="2200">
                <a:solidFill>
                  <a:srgbClr val="FF0000"/>
                </a:solidFill>
                <a:latin typeface="Times New Roman"/>
                <a:cs typeface="Times New Roman"/>
              </a:rPr>
              <a:t>X				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     source       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     destination :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5385683" y="1670080"/>
            <a:ext cx="0" cy="13239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913330" y="2534718"/>
            <a:ext cx="747193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917102" y="2092679"/>
            <a:ext cx="747193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917102" y="2943808"/>
            <a:ext cx="747193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2669844" y="1670080"/>
            <a:ext cx="571542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1" name="Picture 30" descr="Screen Shot 2015-05-16 at 12.2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7" y="3648120"/>
            <a:ext cx="7003241" cy="282016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 bwMode="auto">
          <a:xfrm>
            <a:off x="959325" y="4188093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963097" y="5677980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7799981" y="5677980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799983" y="4178373"/>
            <a:ext cx="472908" cy="3782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8519" y="3448834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IP:111.111.111.111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97525" y="3408305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IP:222.222.222.221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56716" y="5536952"/>
            <a:ext cx="21239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IP:222.222.222.220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22765" y="4176235"/>
            <a:ext cx="21239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IP:111.111.111.110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48418" y="4052993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48348" y="5407779"/>
            <a:ext cx="243208" cy="3339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 dirty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27148" y="5411569"/>
            <a:ext cx="243208" cy="3339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i="0" dirty="0">
              <a:solidFill>
                <a:srgbClr val="1DAFFF"/>
              </a:solidFill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5584" y="4917631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IP:111.111.111.112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93132" y="4938722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latin typeface="Courier New"/>
                <a:cs typeface="Courier New"/>
              </a:rPr>
              <a:t>IP:222.222.222.222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32495" y="5569900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13842" y="4597182"/>
            <a:ext cx="413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97865" y="5002481"/>
            <a:ext cx="42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286471" y="2037852"/>
            <a:ext cx="3085606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2200" i="0" dirty="0">
                <a:solidFill>
                  <a:srgbClr val="FF0000"/>
                </a:solidFill>
                <a:latin typeface="Courier New"/>
                <a:cs typeface="Courier New"/>
              </a:rPr>
              <a:t>74-29-9C-E8-FF-55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2200" i="0" dirty="0">
                <a:solidFill>
                  <a:srgbClr val="FF0000"/>
                </a:solidFill>
                <a:latin typeface="Courier New"/>
                <a:cs typeface="Courier New"/>
              </a:rPr>
              <a:t>E6-E9-00-17-BB-4B</a:t>
            </a:r>
            <a:endParaRPr lang="en-US" altLang="en-US" sz="2200" i="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34971" y="2043304"/>
            <a:ext cx="3085606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200" i="0" dirty="0">
                <a:solidFill>
                  <a:srgbClr val="FF0000"/>
                </a:solidFill>
                <a:latin typeface="Courier New"/>
                <a:cs typeface="Courier New"/>
              </a:rPr>
              <a:t>1A-23-F9-CD-06-9B</a:t>
            </a:r>
            <a:endParaRPr lang="en-US" altLang="en-US" sz="2200" i="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2200" i="0" dirty="0">
                <a:solidFill>
                  <a:srgbClr val="FF0000"/>
                </a:solidFill>
                <a:latin typeface="Courier New"/>
                <a:cs typeface="Courier New"/>
              </a:rPr>
              <a:t>49-BD-D2-C7-56-2A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33313" y="3408305"/>
            <a:ext cx="2489452" cy="644688"/>
          </a:xfrm>
          <a:prstGeom prst="rect">
            <a:avLst/>
          </a:prstGeom>
          <a:solidFill>
            <a:srgbClr val="00B0F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222797" y="4913385"/>
            <a:ext cx="2489452" cy="644688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88E1A232-0820-A841-8786-11FE25C8C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70" y="957669"/>
            <a:ext cx="8892207" cy="4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b) What is the source and destination Ethernet address at </a:t>
            </a:r>
            <a:r>
              <a:rPr lang="en-US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and </a:t>
            </a:r>
            <a:r>
              <a:rPr lang="en-US" altLang="en-US" sz="2200">
                <a:solidFill>
                  <a:srgbClr val="000000"/>
                </a:solidFill>
                <a:latin typeface="Times New Roman"/>
                <a:cs typeface="Times New Roman"/>
              </a:rPr>
              <a:t>Y </a:t>
            </a: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0916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6.4 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79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06482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0414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 services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188" y="1419225"/>
            <a:ext cx="7772400" cy="4648200"/>
          </a:xfrm>
        </p:spPr>
        <p:txBody>
          <a:bodyPr/>
          <a:lstStyle/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framing, link access:</a:t>
            </a:r>
            <a:r>
              <a:rPr lang="en-US" sz="3200" dirty="0">
                <a:latin typeface="Gill Sans MT" charset="0"/>
                <a:cs typeface="+mn-cs"/>
              </a:rPr>
              <a:t> 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encapsulate datagram into frame, adding header, trailer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channel access if shared medium</a:t>
            </a:r>
          </a:p>
          <a:p>
            <a:pPr lvl="1">
              <a:lnSpc>
                <a:spcPct val="75000"/>
              </a:lnSpc>
              <a:defRPr/>
            </a:pPr>
            <a:r>
              <a:rPr lang="ja-JP" altLang="en-US" dirty="0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MAC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addresses used in frame headers to identify source, destination  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different from IP address!</a:t>
            </a:r>
          </a:p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reliable delivery between adjacent nodes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we learned how to do this already (chapter 3)!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seldom used on low bit-error link (fiber, some twisted pair)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wireless links: high error rates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</a:rPr>
              <a:t>Q:</a:t>
            </a:r>
            <a:r>
              <a:rPr lang="en-US" sz="2400" dirty="0">
                <a:latin typeface="Gill Sans MT" charset="0"/>
              </a:rPr>
              <a:t> why both link-level and end-end reliability?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8371890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8" y="1276350"/>
            <a:ext cx="7519987" cy="2133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dominant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 wired LAN technology: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single chip, multiple speeds (e.g., Broadcom  BCM5761)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first widely used LAN technology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simpler, cheap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kept up with speed race: 10 Mbps – 10 Gbps </a:t>
            </a: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pic>
        <p:nvPicPr>
          <p:cNvPr id="146437" name="Picture 4" descr="551 metcalfe-e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3635375"/>
            <a:ext cx="4752975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4289425" y="6086475"/>
            <a:ext cx="31305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>
                <a:latin typeface="Arial"/>
                <a:cs typeface="Arial"/>
              </a:rPr>
              <a:t>Metcalfe</a:t>
            </a:r>
            <a:r>
              <a:rPr lang="ja-JP" altLang="en-US" dirty="0">
                <a:latin typeface="Arial"/>
                <a:cs typeface="Arial"/>
              </a:rPr>
              <a:t>’</a:t>
            </a:r>
            <a:r>
              <a:rPr lang="en-US" dirty="0">
                <a:latin typeface="Arial"/>
                <a:cs typeface="Arial"/>
              </a:rPr>
              <a:t>s Ethernet sketch</a:t>
            </a:r>
          </a:p>
        </p:txBody>
      </p:sp>
      <p:pic>
        <p:nvPicPr>
          <p:cNvPr id="146439" name="Picture 24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877888"/>
            <a:ext cx="1970087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80</a:t>
            </a:fld>
            <a:endParaRPr lang="en-US" sz="1200" dirty="0">
              <a:latin typeface="Tahom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496" y="3557607"/>
            <a:ext cx="2496275" cy="1664183"/>
          </a:xfrm>
          <a:prstGeom prst="rect">
            <a:avLst/>
          </a:prstGeom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821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1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796925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Ethernet: physical topology</a:t>
            </a:r>
          </a:p>
        </p:txBody>
      </p:sp>
      <p:sp>
        <p:nvSpPr>
          <p:cNvPr id="5325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08000" y="1103313"/>
            <a:ext cx="8297863" cy="2449512"/>
          </a:xfrm>
        </p:spPr>
        <p:txBody>
          <a:bodyPr/>
          <a:lstStyle/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bus: </a:t>
            </a:r>
            <a:r>
              <a:rPr lang="en-US" dirty="0">
                <a:latin typeface="Gill Sans MT" charset="0"/>
                <a:cs typeface="+mn-cs"/>
              </a:rPr>
              <a:t>popular through mid 90s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all nodes in same collision domain (can collide with each other)</a:t>
            </a:r>
          </a:p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star: </a:t>
            </a:r>
            <a:r>
              <a:rPr lang="en-US" dirty="0">
                <a:latin typeface="Gill Sans MT" charset="0"/>
                <a:cs typeface="+mn-cs"/>
              </a:rPr>
              <a:t>prevails today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active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switch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in center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Gill Sans MT" charset="0"/>
              </a:rPr>
              <a:t>each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spoke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runs a (separate) Ethernet protocol (nodes do not collide with each other)</a:t>
            </a:r>
          </a:p>
        </p:txBody>
      </p:sp>
      <p:sp>
        <p:nvSpPr>
          <p:cNvPr id="53254" name="Line 17"/>
          <p:cNvSpPr>
            <a:spLocks noChangeShapeType="1"/>
          </p:cNvSpPr>
          <p:nvPr/>
        </p:nvSpPr>
        <p:spPr bwMode="auto">
          <a:xfrm>
            <a:off x="5316538" y="5110163"/>
            <a:ext cx="97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55" name="Line 18"/>
          <p:cNvSpPr>
            <a:spLocks noChangeShapeType="1"/>
          </p:cNvSpPr>
          <p:nvPr/>
        </p:nvSpPr>
        <p:spPr bwMode="auto">
          <a:xfrm>
            <a:off x="6556375" y="451802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56" name="Line 19"/>
          <p:cNvSpPr>
            <a:spLocks noChangeShapeType="1"/>
          </p:cNvSpPr>
          <p:nvPr/>
        </p:nvSpPr>
        <p:spPr bwMode="auto">
          <a:xfrm flipH="1">
            <a:off x="6746875" y="5126038"/>
            <a:ext cx="1003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57" name="Line 20"/>
          <p:cNvSpPr>
            <a:spLocks noChangeShapeType="1"/>
          </p:cNvSpPr>
          <p:nvPr/>
        </p:nvSpPr>
        <p:spPr bwMode="auto">
          <a:xfrm flipV="1">
            <a:off x="6556375" y="5251450"/>
            <a:ext cx="12700" cy="709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58" name="Text Box 23"/>
          <p:cNvSpPr txBox="1">
            <a:spLocks noChangeArrowheads="1"/>
          </p:cNvSpPr>
          <p:nvPr/>
        </p:nvSpPr>
        <p:spPr bwMode="auto">
          <a:xfrm>
            <a:off x="5464175" y="5486400"/>
            <a:ext cx="7540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  <a:cs typeface="Arial" charset="0"/>
              </a:rPr>
              <a:t>switch</a:t>
            </a:r>
          </a:p>
        </p:txBody>
      </p:sp>
      <p:sp>
        <p:nvSpPr>
          <p:cNvPr id="53259" name="Line 24"/>
          <p:cNvSpPr>
            <a:spLocks noChangeShapeType="1"/>
          </p:cNvSpPr>
          <p:nvPr/>
        </p:nvSpPr>
        <p:spPr bwMode="auto">
          <a:xfrm flipV="1">
            <a:off x="5834063" y="5275263"/>
            <a:ext cx="417512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0" name="Line 32"/>
          <p:cNvSpPr>
            <a:spLocks noChangeShapeType="1"/>
          </p:cNvSpPr>
          <p:nvPr/>
        </p:nvSpPr>
        <p:spPr bwMode="auto">
          <a:xfrm flipH="1">
            <a:off x="2160588" y="4102100"/>
            <a:ext cx="752475" cy="1468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1" name="Line 33"/>
          <p:cNvSpPr>
            <a:spLocks noChangeShapeType="1"/>
          </p:cNvSpPr>
          <p:nvPr/>
        </p:nvSpPr>
        <p:spPr bwMode="auto">
          <a:xfrm>
            <a:off x="2132013" y="4879975"/>
            <a:ext cx="3921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2" name="Line 34"/>
          <p:cNvSpPr>
            <a:spLocks noChangeShapeType="1"/>
          </p:cNvSpPr>
          <p:nvPr/>
        </p:nvSpPr>
        <p:spPr bwMode="auto">
          <a:xfrm>
            <a:off x="1914525" y="5434013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3" name="Line 35"/>
          <p:cNvSpPr>
            <a:spLocks noChangeShapeType="1"/>
          </p:cNvSpPr>
          <p:nvPr/>
        </p:nvSpPr>
        <p:spPr bwMode="auto">
          <a:xfrm flipV="1">
            <a:off x="2632075" y="4648200"/>
            <a:ext cx="28733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4" name="Line 37"/>
          <p:cNvSpPr>
            <a:spLocks noChangeShapeType="1"/>
          </p:cNvSpPr>
          <p:nvPr/>
        </p:nvSpPr>
        <p:spPr bwMode="auto">
          <a:xfrm>
            <a:off x="2424113" y="4275138"/>
            <a:ext cx="3921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5" name="Line 38"/>
          <p:cNvSpPr>
            <a:spLocks noChangeShapeType="1"/>
          </p:cNvSpPr>
          <p:nvPr/>
        </p:nvSpPr>
        <p:spPr bwMode="auto">
          <a:xfrm>
            <a:off x="2424113" y="4275138"/>
            <a:ext cx="3921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6" name="Line 39"/>
          <p:cNvSpPr>
            <a:spLocks noChangeShapeType="1"/>
          </p:cNvSpPr>
          <p:nvPr/>
        </p:nvSpPr>
        <p:spPr bwMode="auto">
          <a:xfrm>
            <a:off x="2314575" y="5324475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7" name="Text Box 41"/>
          <p:cNvSpPr txBox="1">
            <a:spLocks noChangeArrowheads="1"/>
          </p:cNvSpPr>
          <p:nvPr/>
        </p:nvSpPr>
        <p:spPr bwMode="auto">
          <a:xfrm>
            <a:off x="1430338" y="5908675"/>
            <a:ext cx="21859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bus: </a:t>
            </a:r>
            <a:r>
              <a:rPr lang="en-US" i="0" dirty="0">
                <a:latin typeface="Arial" charset="0"/>
                <a:cs typeface="Arial" charset="0"/>
              </a:rPr>
              <a:t>coaxial cable</a:t>
            </a:r>
          </a:p>
        </p:txBody>
      </p:sp>
      <p:grpSp>
        <p:nvGrpSpPr>
          <p:cNvPr id="148501" name="Group 37"/>
          <p:cNvGrpSpPr>
            <a:grpSpLocks/>
          </p:cNvGrpSpPr>
          <p:nvPr/>
        </p:nvGrpSpPr>
        <p:grpSpPr bwMode="auto">
          <a:xfrm>
            <a:off x="2733675" y="4398963"/>
            <a:ext cx="711200" cy="601662"/>
            <a:chOff x="7179310" y="4033520"/>
            <a:chExt cx="1009650" cy="855028"/>
          </a:xfrm>
        </p:grpSpPr>
        <p:grpSp>
          <p:nvGrpSpPr>
            <p:cNvPr id="148542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854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4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40" name="Rectangle 43"/>
            <p:cNvSpPr>
              <a:spLocks noChangeArrowheads="1"/>
            </p:cNvSpPr>
            <p:nvPr/>
          </p:nvSpPr>
          <p:spPr bwMode="auto">
            <a:xfrm rot="16200000">
              <a:off x="7438418" y="4308853"/>
              <a:ext cx="128593" cy="19607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8502" name="Group 42"/>
          <p:cNvGrpSpPr>
            <a:grpSpLocks/>
          </p:cNvGrpSpPr>
          <p:nvPr/>
        </p:nvGrpSpPr>
        <p:grpSpPr bwMode="auto">
          <a:xfrm>
            <a:off x="1757363" y="3962400"/>
            <a:ext cx="701675" cy="517525"/>
            <a:chOff x="1046480" y="3962400"/>
            <a:chExt cx="1026163" cy="761428"/>
          </a:xfrm>
        </p:grpSpPr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 rot="16200000">
              <a:off x="1893547" y="4299487"/>
              <a:ext cx="109777" cy="24841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39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40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41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48503" name="Group 47"/>
          <p:cNvGrpSpPr>
            <a:grpSpLocks/>
          </p:cNvGrpSpPr>
          <p:nvPr/>
        </p:nvGrpSpPr>
        <p:grpSpPr bwMode="auto">
          <a:xfrm>
            <a:off x="1473200" y="4551363"/>
            <a:ext cx="701675" cy="517525"/>
            <a:chOff x="1046480" y="3962400"/>
            <a:chExt cx="1026163" cy="761428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35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36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37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48504" name="Group 52"/>
          <p:cNvGrpSpPr>
            <a:grpSpLocks/>
          </p:cNvGrpSpPr>
          <p:nvPr/>
        </p:nvGrpSpPr>
        <p:grpSpPr bwMode="auto">
          <a:xfrm>
            <a:off x="1279525" y="5110163"/>
            <a:ext cx="701675" cy="517525"/>
            <a:chOff x="1046480" y="3962400"/>
            <a:chExt cx="1026163" cy="761428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31" name="Group 54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32" name="Picture 5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33" name="Freeform 5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48505" name="Group 57"/>
          <p:cNvGrpSpPr>
            <a:grpSpLocks/>
          </p:cNvGrpSpPr>
          <p:nvPr/>
        </p:nvGrpSpPr>
        <p:grpSpPr bwMode="auto">
          <a:xfrm>
            <a:off x="2447925" y="5070475"/>
            <a:ext cx="711200" cy="600075"/>
            <a:chOff x="7179310" y="4033520"/>
            <a:chExt cx="1009650" cy="855028"/>
          </a:xfrm>
        </p:grpSpPr>
        <p:grpSp>
          <p:nvGrpSpPr>
            <p:cNvPr id="148526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852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2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 rot="16200000">
              <a:off x="7439379" y="4308711"/>
              <a:ext cx="126671" cy="19607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8506" name="Group 62"/>
          <p:cNvGrpSpPr>
            <a:grpSpLocks/>
          </p:cNvGrpSpPr>
          <p:nvPr/>
        </p:nvGrpSpPr>
        <p:grpSpPr bwMode="auto">
          <a:xfrm>
            <a:off x="4419600" y="4687888"/>
            <a:ext cx="914400" cy="690562"/>
            <a:chOff x="1046480" y="3962400"/>
            <a:chExt cx="1026163" cy="761428"/>
          </a:xfrm>
        </p:grpSpPr>
        <p:sp>
          <p:nvSpPr>
            <p:cNvPr id="64" name="Rectangle 48"/>
            <p:cNvSpPr>
              <a:spLocks noChangeArrowheads="1"/>
            </p:cNvSpPr>
            <p:nvPr/>
          </p:nvSpPr>
          <p:spPr bwMode="auto">
            <a:xfrm rot="16200000">
              <a:off x="1893689" y="4299817"/>
              <a:ext cx="110275" cy="24763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23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24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25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48507" name="Group 67"/>
          <p:cNvGrpSpPr>
            <a:grpSpLocks/>
          </p:cNvGrpSpPr>
          <p:nvPr/>
        </p:nvGrpSpPr>
        <p:grpSpPr bwMode="auto">
          <a:xfrm>
            <a:off x="7548563" y="4779963"/>
            <a:ext cx="854075" cy="741362"/>
            <a:chOff x="7179310" y="4033520"/>
            <a:chExt cx="1009650" cy="855028"/>
          </a:xfrm>
        </p:grpSpPr>
        <p:grpSp>
          <p:nvGrpSpPr>
            <p:cNvPr id="148518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852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2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70" name="Rectangle 43"/>
            <p:cNvSpPr>
              <a:spLocks noChangeArrowheads="1"/>
            </p:cNvSpPr>
            <p:nvPr/>
          </p:nvSpPr>
          <p:spPr bwMode="auto">
            <a:xfrm rot="16200000">
              <a:off x="7438954" y="4308497"/>
              <a:ext cx="128163" cy="19705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sp>
        <p:nvSpPr>
          <p:cNvPr id="75" name="Rectangle 43"/>
          <p:cNvSpPr>
            <a:spLocks noChangeArrowheads="1"/>
          </p:cNvSpPr>
          <p:nvPr/>
        </p:nvSpPr>
        <p:spPr bwMode="auto">
          <a:xfrm>
            <a:off x="6497638" y="4351338"/>
            <a:ext cx="109537" cy="165100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48509" name="Group 44"/>
          <p:cNvGrpSpPr>
            <a:grpSpLocks/>
          </p:cNvGrpSpPr>
          <p:nvPr/>
        </p:nvGrpSpPr>
        <p:grpSpPr bwMode="auto">
          <a:xfrm>
            <a:off x="6116638" y="3784600"/>
            <a:ext cx="852487" cy="741363"/>
            <a:chOff x="-44" y="1473"/>
            <a:chExt cx="981" cy="1105"/>
          </a:xfrm>
        </p:grpSpPr>
        <p:pic>
          <p:nvPicPr>
            <p:cNvPr id="14851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51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48510" name="Group 1"/>
          <p:cNvGrpSpPr>
            <a:grpSpLocks/>
          </p:cNvGrpSpPr>
          <p:nvPr/>
        </p:nvGrpSpPr>
        <p:grpSpPr bwMode="auto">
          <a:xfrm>
            <a:off x="5943600" y="5926138"/>
            <a:ext cx="854075" cy="835025"/>
            <a:chOff x="8077200" y="3320111"/>
            <a:chExt cx="853440" cy="835329"/>
          </a:xfrm>
        </p:grpSpPr>
        <p:sp>
          <p:nvSpPr>
            <p:cNvPr id="78" name="Rectangle 43"/>
            <p:cNvSpPr>
              <a:spLocks noChangeArrowheads="1"/>
            </p:cNvSpPr>
            <p:nvPr/>
          </p:nvSpPr>
          <p:spPr bwMode="auto">
            <a:xfrm>
              <a:off x="8630826" y="3320111"/>
              <a:ext cx="111042" cy="16516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13" name="Group 44"/>
            <p:cNvGrpSpPr>
              <a:grpSpLocks/>
            </p:cNvGrpSpPr>
            <p:nvPr/>
          </p:nvGrpSpPr>
          <p:grpSpPr bwMode="auto">
            <a:xfrm>
              <a:off x="8077200" y="3413760"/>
              <a:ext cx="853440" cy="741680"/>
              <a:chOff x="-44" y="1473"/>
              <a:chExt cx="981" cy="1105"/>
            </a:xfrm>
          </p:grpSpPr>
          <p:pic>
            <p:nvPicPr>
              <p:cNvPr id="14851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1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53279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4962525"/>
            <a:ext cx="60325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960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6075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 frame structure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2463" y="1609725"/>
            <a:ext cx="7772400" cy="43434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sending adapter encapsulates IP datagram (or other network layer protocol packet) in 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Ethernet frame</a:t>
            </a:r>
          </a:p>
          <a:p>
            <a:pPr>
              <a:defRPr/>
            </a:pPr>
            <a:endParaRPr lang="en-US" sz="2400" b="1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sz="2400" b="1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endParaRPr lang="en-US" sz="2400" dirty="0">
              <a:solidFill>
                <a:srgbClr val="FF0000"/>
              </a:solidFill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preamble: 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7 bytes with pattern 10101010 followed by one byte with pattern 10101011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 used to synchronize receiver, sender clock rates</a:t>
            </a:r>
          </a:p>
        </p:txBody>
      </p:sp>
      <p:pic>
        <p:nvPicPr>
          <p:cNvPr id="150533" name="Picture 1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881063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0534" name="Group 51"/>
          <p:cNvGrpSpPr>
            <a:grpSpLocks/>
          </p:cNvGrpSpPr>
          <p:nvPr/>
        </p:nvGrpSpPr>
        <p:grpSpPr bwMode="auto">
          <a:xfrm>
            <a:off x="1516063" y="2373313"/>
            <a:ext cx="6291262" cy="993775"/>
            <a:chOff x="940711" y="4902593"/>
            <a:chExt cx="6291001" cy="992895"/>
          </a:xfrm>
        </p:grpSpPr>
        <p:sp>
          <p:nvSpPr>
            <p:cNvPr id="150535" name="Line 10"/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536" name="Rectangle 1"/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/>
            </a:p>
          </p:txBody>
        </p:sp>
        <p:cxnSp>
          <p:nvCxnSpPr>
            <p:cNvPr id="16" name="Straight Connector 3"/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32"/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33"/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34"/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35"/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0542" name="TextBox 5"/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0543" name="TextBox 37"/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0544" name="TextBox 38"/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150545" name="TextBox 39"/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150546" name="TextBox 40"/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150547" name="Text Box 9"/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82</a:t>
            </a:fld>
            <a:endParaRPr lang="en-US" sz="1200" dirty="0">
              <a:latin typeface="Tahoma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8364553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Ethernet frame structure (more)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05694"/>
            <a:ext cx="8272463" cy="3789363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addresses: </a:t>
            </a:r>
            <a:r>
              <a:rPr lang="en-US" dirty="0">
                <a:latin typeface="Gill Sans MT" charset="0"/>
                <a:cs typeface="+mn-cs"/>
              </a:rPr>
              <a:t>6 byte source, destination MAC addresses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if adapter receives frame with matching destination address, or with broadcast address (e.g. ARP packet), it passes data in frame to network layer protocol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otherwise, adapter discards frame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type: </a:t>
            </a:r>
            <a:r>
              <a:rPr lang="en-US" dirty="0">
                <a:latin typeface="Gill Sans MT" charset="0"/>
                <a:cs typeface="+mn-cs"/>
              </a:rPr>
              <a:t>indicates higher layer protocol (mostly IP but others possible, e.g., Novell IPX, AppleTalk)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CRC: </a:t>
            </a:r>
            <a:r>
              <a:rPr lang="en-US" dirty="0">
                <a:latin typeface="Gill Sans MT" charset="0"/>
                <a:cs typeface="+mn-cs"/>
              </a:rPr>
              <a:t>cyclic redundancy check at receiver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error detected: frame is dropped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200" i="1" dirty="0">
                <a:solidFill>
                  <a:srgbClr val="CC0000"/>
                </a:solidFill>
                <a:latin typeface="Arial"/>
                <a:cs typeface="Arial"/>
              </a:rPr>
              <a:t>Data (payload)</a:t>
            </a:r>
            <a:r>
              <a:rPr lang="en-US" sz="2200" dirty="0">
                <a:solidFill>
                  <a:srgbClr val="CC0000"/>
                </a:solidFill>
                <a:latin typeface="Arial"/>
                <a:cs typeface="Arial"/>
              </a:rPr>
              <a:t> (46 – 1500bytes)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latin typeface="Arial"/>
                <a:cs typeface="Arial"/>
              </a:rPr>
              <a:t>Min size: 46 bytes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latin typeface="Arial"/>
                <a:cs typeface="Arial"/>
              </a:rPr>
              <a:t>Max size: 1500 bytes (MTU size)</a:t>
            </a:r>
          </a:p>
          <a:p>
            <a:pPr marL="457200" lvl="1" indent="0">
              <a:buNone/>
              <a:defRPr/>
            </a:pPr>
            <a:endParaRPr lang="en-US" dirty="0">
              <a:latin typeface="Gill Sans MT" charset="0"/>
            </a:endParaRPr>
          </a:p>
        </p:txBody>
      </p:sp>
      <p:pic>
        <p:nvPicPr>
          <p:cNvPr id="152581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917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2582" name="Group 8"/>
          <p:cNvGrpSpPr>
            <a:grpSpLocks/>
          </p:cNvGrpSpPr>
          <p:nvPr/>
        </p:nvGrpSpPr>
        <p:grpSpPr bwMode="auto">
          <a:xfrm>
            <a:off x="1426368" y="5664749"/>
            <a:ext cx="6291263" cy="993775"/>
            <a:chOff x="940711" y="4902593"/>
            <a:chExt cx="6291001" cy="992895"/>
          </a:xfrm>
        </p:grpSpPr>
        <p:sp>
          <p:nvSpPr>
            <p:cNvPr id="152583" name="Line 10"/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584" name="Rectangle 1"/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/>
            </a:p>
          </p:txBody>
        </p:sp>
        <p:cxnSp>
          <p:nvCxnSpPr>
            <p:cNvPr id="12" name="Straight Connector 3"/>
            <p:cNvCxnSpPr>
              <a:cxnSpLocks noChangeShapeType="1"/>
            </p:cNvCxnSpPr>
            <p:nvPr/>
          </p:nvCxnSpPr>
          <p:spPr bwMode="auto">
            <a:xfrm>
              <a:off x="1970956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32"/>
            <p:cNvCxnSpPr>
              <a:cxnSpLocks noChangeShapeType="1"/>
            </p:cNvCxnSpPr>
            <p:nvPr/>
          </p:nvCxnSpPr>
          <p:spPr bwMode="auto">
            <a:xfrm>
              <a:off x="2701176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33"/>
            <p:cNvCxnSpPr>
              <a:cxnSpLocks noChangeShapeType="1"/>
            </p:cNvCxnSpPr>
            <p:nvPr/>
          </p:nvCxnSpPr>
          <p:spPr bwMode="auto">
            <a:xfrm>
              <a:off x="3429807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34"/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35"/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2590" name="TextBox 5"/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2591" name="TextBox 37"/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2592" name="TextBox 38"/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152593" name="TextBox 39"/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152594" name="TextBox 40"/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152595" name="Text Box 9"/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83</a:t>
            </a:fld>
            <a:endParaRPr lang="en-US" sz="1200" dirty="0">
              <a:latin typeface="Tahoma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82735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47063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Ethernet: unreliable, connectionless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61350" cy="464820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connectionless: </a:t>
            </a:r>
            <a:r>
              <a:rPr lang="en-US" dirty="0">
                <a:latin typeface="Gill Sans MT" charset="0"/>
                <a:cs typeface="+mn-cs"/>
              </a:rPr>
              <a:t>no handshaking between sending and receiving NICs 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unreliable: </a:t>
            </a:r>
            <a:r>
              <a:rPr lang="en-US" dirty="0">
                <a:latin typeface="Gill Sans MT" charset="0"/>
                <a:cs typeface="+mn-cs"/>
              </a:rPr>
              <a:t>receiving NIC doesn't send acks or nacks to sending NIC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data in dropped frames recovered only if initial sender uses higher layer rdt (e.g., TCP), otherwise dropped data lost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Ethernet</a:t>
            </a:r>
            <a:r>
              <a:rPr lang="ja-JP" altLang="en-US" dirty="0">
                <a:latin typeface="Gill Sans MT" charset="0"/>
                <a:cs typeface="+mn-cs"/>
              </a:rPr>
              <a:t>’</a:t>
            </a:r>
            <a:r>
              <a:rPr lang="en-US" dirty="0">
                <a:latin typeface="Gill Sans MT" charset="0"/>
                <a:cs typeface="+mn-cs"/>
              </a:rPr>
              <a:t>s MAC protocol: unslotted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CSMA/CD with binary backoff</a:t>
            </a:r>
          </a:p>
        </p:txBody>
      </p:sp>
      <p:pic>
        <p:nvPicPr>
          <p:cNvPr id="154629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01917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84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12472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8715375" cy="114300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802.3 Ethernet standards: link &amp; physical layers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3713" y="1292225"/>
            <a:ext cx="7772400" cy="21002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many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different Ethernet standards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common MAC protocol and frame format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different speeds: 2 Mbps, 10 Mbps, 100 Mbps, 1Gbps, 10 Gbps, 40 Gbps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different physical layer media: fiber, copper twister pair cable</a:t>
            </a:r>
          </a:p>
          <a:p>
            <a:pPr>
              <a:lnSpc>
                <a:spcPct val="90000"/>
              </a:lnSpc>
              <a:defRPr/>
            </a:pPr>
            <a:endParaRPr lang="en-US" sz="3200" dirty="0">
              <a:latin typeface="Gill Sans MT" charset="0"/>
              <a:cs typeface="+mn-cs"/>
            </a:endParaRPr>
          </a:p>
        </p:txBody>
      </p:sp>
      <p:sp>
        <p:nvSpPr>
          <p:cNvPr id="156677" name="Freeform 39"/>
          <p:cNvSpPr>
            <a:spLocks/>
          </p:cNvSpPr>
          <p:nvPr/>
        </p:nvSpPr>
        <p:spPr bwMode="auto">
          <a:xfrm>
            <a:off x="2873375" y="4075113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56678" name="Group 40"/>
          <p:cNvGrpSpPr>
            <a:grpSpLocks/>
          </p:cNvGrpSpPr>
          <p:nvPr/>
        </p:nvGrpSpPr>
        <p:grpSpPr bwMode="auto">
          <a:xfrm>
            <a:off x="1577975" y="4189413"/>
            <a:ext cx="1300163" cy="1465262"/>
            <a:chOff x="921" y="785"/>
            <a:chExt cx="819" cy="923"/>
          </a:xfrm>
        </p:grpSpPr>
        <p:sp>
          <p:nvSpPr>
            <p:cNvPr id="59419" name="Rectangle 41"/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0" name="Text Box 42"/>
            <p:cNvSpPr txBox="1">
              <a:spLocks noChangeArrowheads="1"/>
            </p:cNvSpPr>
            <p:nvPr/>
          </p:nvSpPr>
          <p:spPr bwMode="auto">
            <a:xfrm>
              <a:off x="922" y="785"/>
              <a:ext cx="804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physical</a:t>
              </a:r>
            </a:p>
          </p:txBody>
        </p:sp>
        <p:sp>
          <p:nvSpPr>
            <p:cNvPr id="59421" name="Line 43"/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2" name="Line 44"/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3" name="Line 45"/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4" name="Line 46"/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5" name="Line 47"/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6" name="Line 48"/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59400" name="Rectangle 49"/>
          <p:cNvSpPr>
            <a:spLocks noChangeArrowheads="1"/>
          </p:cNvSpPr>
          <p:nvPr/>
        </p:nvSpPr>
        <p:spPr bwMode="auto">
          <a:xfrm>
            <a:off x="4230688" y="4038600"/>
            <a:ext cx="4195762" cy="1568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9401" name="Line 50"/>
          <p:cNvSpPr>
            <a:spLocks noChangeShapeType="1"/>
          </p:cNvSpPr>
          <p:nvPr/>
        </p:nvSpPr>
        <p:spPr bwMode="auto">
          <a:xfrm flipV="1">
            <a:off x="4244975" y="4703763"/>
            <a:ext cx="417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9402" name="Text Box 51"/>
          <p:cNvSpPr txBox="1">
            <a:spLocks noChangeArrowheads="1"/>
          </p:cNvSpPr>
          <p:nvPr/>
        </p:nvSpPr>
        <p:spPr bwMode="auto">
          <a:xfrm>
            <a:off x="5413375" y="4079875"/>
            <a:ext cx="17351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600" i="0" dirty="0">
                <a:latin typeface="Arial" charset="0"/>
                <a:cs typeface="+mn-cs"/>
              </a:rPr>
              <a:t>MAC protocol</a:t>
            </a:r>
          </a:p>
          <a:p>
            <a:pPr algn="ctr" eaLnBrk="1" hangingPunct="1">
              <a:defRPr/>
            </a:pPr>
            <a:r>
              <a:rPr lang="en-US" sz="1600" i="0" dirty="0">
                <a:latin typeface="Arial" charset="0"/>
                <a:cs typeface="+mn-cs"/>
              </a:rPr>
              <a:t>and frame format</a:t>
            </a:r>
          </a:p>
        </p:txBody>
      </p:sp>
      <p:sp>
        <p:nvSpPr>
          <p:cNvPr id="59403" name="Text Box 52"/>
          <p:cNvSpPr txBox="1">
            <a:spLocks noChangeArrowheads="1"/>
          </p:cNvSpPr>
          <p:nvPr/>
        </p:nvSpPr>
        <p:spPr bwMode="auto">
          <a:xfrm>
            <a:off x="4398963" y="4794250"/>
            <a:ext cx="125095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100BASE-TX</a:t>
            </a:r>
          </a:p>
        </p:txBody>
      </p:sp>
      <p:sp>
        <p:nvSpPr>
          <p:cNvPr id="59404" name="Text Box 53"/>
          <p:cNvSpPr txBox="1">
            <a:spLocks noChangeArrowheads="1"/>
          </p:cNvSpPr>
          <p:nvPr/>
        </p:nvSpPr>
        <p:spPr bwMode="auto">
          <a:xfrm>
            <a:off x="4410075" y="5154613"/>
            <a:ext cx="123031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100BASE-T4</a:t>
            </a:r>
          </a:p>
        </p:txBody>
      </p:sp>
      <p:sp>
        <p:nvSpPr>
          <p:cNvPr id="59405" name="Text Box 54"/>
          <p:cNvSpPr txBox="1">
            <a:spLocks noChangeArrowheads="1"/>
          </p:cNvSpPr>
          <p:nvPr/>
        </p:nvSpPr>
        <p:spPr bwMode="auto">
          <a:xfrm>
            <a:off x="7081838" y="4789488"/>
            <a:ext cx="125095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100BASE-FX</a:t>
            </a:r>
          </a:p>
        </p:txBody>
      </p:sp>
      <p:sp>
        <p:nvSpPr>
          <p:cNvPr id="156685" name="Freeform 55"/>
          <p:cNvSpPr>
            <a:spLocks/>
          </p:cNvSpPr>
          <p:nvPr/>
        </p:nvSpPr>
        <p:spPr bwMode="auto">
          <a:xfrm>
            <a:off x="2887663" y="4684713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407" name="Text Box 56"/>
          <p:cNvSpPr txBox="1">
            <a:spLocks noChangeArrowheads="1"/>
          </p:cNvSpPr>
          <p:nvPr/>
        </p:nvSpPr>
        <p:spPr bwMode="auto">
          <a:xfrm>
            <a:off x="5741988" y="4787900"/>
            <a:ext cx="1230312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100BASE-T2</a:t>
            </a:r>
          </a:p>
        </p:txBody>
      </p:sp>
      <p:sp>
        <p:nvSpPr>
          <p:cNvPr id="59408" name="Text Box 57"/>
          <p:cNvSpPr txBox="1">
            <a:spLocks noChangeArrowheads="1"/>
          </p:cNvSpPr>
          <p:nvPr/>
        </p:nvSpPr>
        <p:spPr bwMode="auto">
          <a:xfrm>
            <a:off x="5724525" y="5148263"/>
            <a:ext cx="126206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100BASE-SX</a:t>
            </a:r>
          </a:p>
        </p:txBody>
      </p:sp>
      <p:sp>
        <p:nvSpPr>
          <p:cNvPr id="59409" name="Text Box 58"/>
          <p:cNvSpPr txBox="1">
            <a:spLocks noChangeArrowheads="1"/>
          </p:cNvSpPr>
          <p:nvPr/>
        </p:nvSpPr>
        <p:spPr bwMode="auto">
          <a:xfrm>
            <a:off x="7088188" y="5143500"/>
            <a:ext cx="1262062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100BASE-BX</a:t>
            </a:r>
          </a:p>
        </p:txBody>
      </p:sp>
      <p:grpSp>
        <p:nvGrpSpPr>
          <p:cNvPr id="412739" name="Group 67"/>
          <p:cNvGrpSpPr>
            <a:grpSpLocks/>
          </p:cNvGrpSpPr>
          <p:nvPr/>
        </p:nvGrpSpPr>
        <p:grpSpPr bwMode="auto">
          <a:xfrm>
            <a:off x="5681663" y="4743450"/>
            <a:ext cx="2768600" cy="1565275"/>
            <a:chOff x="3579" y="2988"/>
            <a:chExt cx="1744" cy="986"/>
          </a:xfrm>
        </p:grpSpPr>
        <p:sp>
          <p:nvSpPr>
            <p:cNvPr id="156695" name="Freeform 59"/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59417" name="Line 60"/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18" name="Text Box 61"/>
            <p:cNvSpPr txBox="1">
              <a:spLocks noChangeArrowheads="1"/>
            </p:cNvSpPr>
            <p:nvPr/>
          </p:nvSpPr>
          <p:spPr bwMode="auto">
            <a:xfrm>
              <a:off x="4003" y="3741"/>
              <a:ext cx="13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412738" name="Group 66"/>
          <p:cNvGrpSpPr>
            <a:grpSpLocks/>
          </p:cNvGrpSpPr>
          <p:nvPr/>
        </p:nvGrpSpPr>
        <p:grpSpPr bwMode="auto">
          <a:xfrm>
            <a:off x="3689350" y="4733925"/>
            <a:ext cx="3303588" cy="1874838"/>
            <a:chOff x="2324" y="2982"/>
            <a:chExt cx="2081" cy="1181"/>
          </a:xfrm>
        </p:grpSpPr>
        <p:sp>
          <p:nvSpPr>
            <p:cNvPr id="156692" name="Freeform 62"/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59414" name="Line 63"/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15" name="Text Box 65"/>
            <p:cNvSpPr txBox="1">
              <a:spLocks noChangeArrowheads="1"/>
            </p:cNvSpPr>
            <p:nvPr/>
          </p:nvSpPr>
          <p:spPr bwMode="auto">
            <a:xfrm>
              <a:off x="2324" y="3756"/>
              <a:ext cx="1328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99"/>
                  </a:solidFill>
                  <a:latin typeface="Arial" charset="0"/>
                  <a:cs typeface="Arial" charset="0"/>
                </a:rPr>
                <a:t>copper (twister</a:t>
              </a:r>
            </a:p>
            <a:p>
              <a:pPr>
                <a:defRPr/>
              </a:pPr>
              <a:r>
                <a:rPr lang="en-US" i="0" dirty="0">
                  <a:solidFill>
                    <a:srgbClr val="000099"/>
                  </a:solidFill>
                  <a:latin typeface="Arial" charset="0"/>
                  <a:cs typeface="Arial" charset="0"/>
                </a:rPr>
                <a:t>pair) physical layer</a:t>
              </a:r>
            </a:p>
          </p:txBody>
        </p:sp>
      </p:grpSp>
      <p:pic>
        <p:nvPicPr>
          <p:cNvPr id="156691" name="Picture 1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8620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85</a:t>
            </a:fld>
            <a:endParaRPr lang="en-US" sz="1200" dirty="0">
              <a:latin typeface="Tahoma" charset="0"/>
            </a:endParaRP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15353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3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6.4 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86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7348537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 switch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1071563"/>
            <a:ext cx="8001000" cy="46402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link-layer device: takes an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active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role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store, forward Ethernet frames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examine incoming frame</a:t>
            </a:r>
            <a:r>
              <a:rPr lang="ja-JP" altLang="en-US" sz="2800" dirty="0">
                <a:latin typeface="Gill Sans MT" charset="0"/>
              </a:rPr>
              <a:t>’</a:t>
            </a:r>
            <a:r>
              <a:rPr lang="en-US" sz="2800" dirty="0">
                <a:latin typeface="Gill Sans MT" charset="0"/>
              </a:rPr>
              <a:t>s MAC address, 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selectively</a:t>
            </a:r>
            <a:r>
              <a:rPr lang="en-US" sz="2800" dirty="0">
                <a:latin typeface="Gill Sans MT" charset="0"/>
              </a:rPr>
              <a:t> forward  frame to one-or-more outgoing links when frame is to be forwarded on segment, uses CSMA/CD to access segment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transparent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hosts are unaware of presence of switches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plug-and-play, self-learning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switches do not need to be configured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pic>
        <p:nvPicPr>
          <p:cNvPr id="160773" name="Picture 2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793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87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0432" b="22460"/>
          <a:stretch/>
        </p:blipFill>
        <p:spPr>
          <a:xfrm>
            <a:off x="6174818" y="32031"/>
            <a:ext cx="2969182" cy="12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369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288925" y="136525"/>
            <a:ext cx="8469313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Switch: </a:t>
            </a:r>
            <a:r>
              <a:rPr lang="en-US" sz="3600" i="1" dirty="0">
                <a:latin typeface="Gill Sans MT" charset="0"/>
                <a:cs typeface="+mj-cs"/>
              </a:rPr>
              <a:t>multiple</a:t>
            </a:r>
            <a:r>
              <a:rPr lang="en-US" sz="3600" dirty="0">
                <a:latin typeface="Gill Sans MT" charset="0"/>
                <a:cs typeface="+mj-cs"/>
              </a:rPr>
              <a:t> simultaneous transmissions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2113" y="1393825"/>
            <a:ext cx="4503737" cy="45767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hosts have dedicated, direct connection to switch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switches buffer packets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Ethernet protocol used on </a:t>
            </a:r>
            <a:r>
              <a:rPr lang="en-US" sz="2400" i="1" dirty="0">
                <a:latin typeface="Gill Sans MT" charset="0"/>
                <a:cs typeface="+mn-cs"/>
              </a:rPr>
              <a:t>each</a:t>
            </a:r>
            <a:r>
              <a:rPr lang="en-US" sz="2400" dirty="0">
                <a:latin typeface="Gill Sans MT" charset="0"/>
                <a:cs typeface="+mn-cs"/>
              </a:rPr>
              <a:t> incoming link, but no collisions; full duplex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each link is its own collision domain</a:t>
            </a:r>
          </a:p>
          <a:p>
            <a:pPr>
              <a:lnSpc>
                <a:spcPct val="90000"/>
              </a:lnSpc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switching: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A-to-A</a:t>
            </a:r>
            <a:r>
              <a:rPr lang="ja-JP" altLang="en-US" sz="2400" dirty="0">
                <a:latin typeface="Gill Sans MT" charset="0"/>
                <a:cs typeface="+mn-cs"/>
              </a:rPr>
              <a:t>’</a:t>
            </a:r>
            <a:r>
              <a:rPr lang="en-US" sz="2400" dirty="0">
                <a:latin typeface="Gill Sans MT" charset="0"/>
                <a:cs typeface="+mn-cs"/>
              </a:rPr>
              <a:t> and B-to-B</a:t>
            </a:r>
            <a:r>
              <a:rPr lang="ja-JP" altLang="en-US" sz="2400" dirty="0">
                <a:latin typeface="Gill Sans MT" charset="0"/>
                <a:cs typeface="+mn-cs"/>
              </a:rPr>
              <a:t>’</a:t>
            </a:r>
            <a:r>
              <a:rPr lang="en-US" sz="2400" dirty="0">
                <a:latin typeface="Gill Sans MT" charset="0"/>
                <a:cs typeface="+mn-cs"/>
              </a:rPr>
              <a:t> can transmit simultaneously, without collisions </a:t>
            </a:r>
          </a:p>
        </p:txBody>
      </p:sp>
      <p:grpSp>
        <p:nvGrpSpPr>
          <p:cNvPr id="162821" name="Group 1"/>
          <p:cNvGrpSpPr>
            <a:grpSpLocks/>
          </p:cNvGrpSpPr>
          <p:nvPr/>
        </p:nvGrpSpPr>
        <p:grpSpPr bwMode="auto">
          <a:xfrm>
            <a:off x="5106988" y="1425575"/>
            <a:ext cx="3660775" cy="4283075"/>
            <a:chOff x="5106576" y="1425893"/>
            <a:chExt cx="3661504" cy="4282976"/>
          </a:xfrm>
        </p:grpSpPr>
        <p:sp>
          <p:nvSpPr>
            <p:cNvPr id="62472" name="Text Box 34"/>
            <p:cNvSpPr txBox="1">
              <a:spLocks noChangeArrowheads="1"/>
            </p:cNvSpPr>
            <p:nvPr/>
          </p:nvSpPr>
          <p:spPr bwMode="auto">
            <a:xfrm>
              <a:off x="5827445" y="5062772"/>
              <a:ext cx="2710402" cy="646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switch with six interfaces</a:t>
              </a:r>
            </a:p>
            <a:p>
              <a:pPr algn="ctr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1,2,3,4,5,6</a:t>
              </a:r>
              <a:r>
                <a:rPr lang="en-US" dirty="0">
                  <a:latin typeface="Arial" charset="0"/>
                  <a:cs typeface="Arial" charset="0"/>
                </a:rPr>
                <a:t>)</a:t>
              </a:r>
              <a:r>
                <a:rPr lang="en-US" i="0" dirty="0">
                  <a:latin typeface="Arial" charset="0"/>
                  <a:cs typeface="Arial" charset="0"/>
                </a:rPr>
                <a:t>  </a:t>
              </a:r>
            </a:p>
          </p:txBody>
        </p:sp>
        <p:grpSp>
          <p:nvGrpSpPr>
            <p:cNvPr id="162824" name="Group 34"/>
            <p:cNvGrpSpPr>
              <a:grpSpLocks/>
            </p:cNvGrpSpPr>
            <p:nvPr/>
          </p:nvGrpSpPr>
          <p:grpSpPr bwMode="auto">
            <a:xfrm>
              <a:off x="5106576" y="1425893"/>
              <a:ext cx="3661504" cy="3600334"/>
              <a:chOff x="731524" y="1819788"/>
              <a:chExt cx="3661504" cy="3600334"/>
            </a:xfrm>
          </p:grpSpPr>
          <p:sp>
            <p:nvSpPr>
              <p:cNvPr id="62474" name="Text Box 23"/>
              <p:cNvSpPr txBox="1">
                <a:spLocks noChangeArrowheads="1"/>
              </p:cNvSpPr>
              <p:nvPr/>
            </p:nvSpPr>
            <p:spPr bwMode="auto">
              <a:xfrm>
                <a:off x="2655957" y="1819788"/>
                <a:ext cx="350907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62475" name="Text Box 24"/>
              <p:cNvSpPr txBox="1">
                <a:spLocks noChangeArrowheads="1"/>
              </p:cNvSpPr>
              <p:nvPr/>
            </p:nvSpPr>
            <p:spPr bwMode="auto">
              <a:xfrm>
                <a:off x="2371738" y="5050277"/>
                <a:ext cx="371549" cy="369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A</a:t>
                </a:r>
                <a:r>
                  <a:rPr lang="ja-JP" altLang="en-US" i="0">
                    <a:latin typeface="Arial" charset="0"/>
                    <a:cs typeface="Arial" charset="0"/>
                  </a:rPr>
                  <a:t>’</a:t>
                </a:r>
                <a:endParaRPr lang="en-US" i="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62476" name="Text Box 25"/>
              <p:cNvSpPr txBox="1">
                <a:spLocks noChangeArrowheads="1"/>
              </p:cNvSpPr>
              <p:nvPr/>
            </p:nvSpPr>
            <p:spPr bwMode="auto">
              <a:xfrm>
                <a:off x="3988134" y="2419849"/>
                <a:ext cx="3382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2477" name="Text Box 26"/>
              <p:cNvSpPr txBox="1">
                <a:spLocks noChangeArrowheads="1"/>
              </p:cNvSpPr>
              <p:nvPr/>
            </p:nvSpPr>
            <p:spPr bwMode="auto">
              <a:xfrm>
                <a:off x="995101" y="4188283"/>
                <a:ext cx="390603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B</a:t>
                </a:r>
                <a:r>
                  <a:rPr lang="ja-JP" altLang="en-US" i="0">
                    <a:latin typeface="Arial" charset="0"/>
                    <a:cs typeface="Arial" charset="0"/>
                  </a:rPr>
                  <a:t>’</a:t>
                </a:r>
                <a:endParaRPr lang="en-US" i="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62478" name="Text Box 27"/>
              <p:cNvSpPr txBox="1">
                <a:spLocks noChangeArrowheads="1"/>
              </p:cNvSpPr>
              <p:nvPr/>
            </p:nvSpPr>
            <p:spPr bwMode="auto">
              <a:xfrm>
                <a:off x="3740435" y="4188283"/>
                <a:ext cx="350908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62479" name="Text Box 28"/>
              <p:cNvSpPr txBox="1">
                <a:spLocks noChangeArrowheads="1"/>
              </p:cNvSpPr>
              <p:nvPr/>
            </p:nvSpPr>
            <p:spPr bwMode="auto">
              <a:xfrm>
                <a:off x="1123714" y="2465886"/>
                <a:ext cx="4033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C</a:t>
                </a:r>
                <a:r>
                  <a:rPr lang="ja-JP" altLang="en-US" i="0">
                    <a:latin typeface="Arial" charset="0"/>
                    <a:cs typeface="Arial" charset="0"/>
                  </a:rPr>
                  <a:t>’</a:t>
                </a:r>
                <a:endParaRPr lang="en-US" i="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62480" name="Line 17"/>
              <p:cNvSpPr>
                <a:spLocks noChangeShapeType="1"/>
              </p:cNvSpPr>
              <p:nvPr/>
            </p:nvSpPr>
            <p:spPr bwMode="auto">
              <a:xfrm>
                <a:off x="1687389" y="3165957"/>
                <a:ext cx="720869" cy="298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81" name="Line 18"/>
              <p:cNvSpPr>
                <a:spLocks noChangeShapeType="1"/>
              </p:cNvSpPr>
              <p:nvPr/>
            </p:nvSpPr>
            <p:spPr bwMode="auto">
              <a:xfrm>
                <a:off x="2673423" y="2872277"/>
                <a:ext cx="0" cy="504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82" name="Line 19"/>
              <p:cNvSpPr>
                <a:spLocks noChangeShapeType="1"/>
              </p:cNvSpPr>
              <p:nvPr/>
            </p:nvSpPr>
            <p:spPr bwMode="auto">
              <a:xfrm flipH="1">
                <a:off x="2863961" y="2996099"/>
                <a:ext cx="892353" cy="484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83" name="Line 20"/>
              <p:cNvSpPr>
                <a:spLocks noChangeShapeType="1"/>
              </p:cNvSpPr>
              <p:nvPr/>
            </p:nvSpPr>
            <p:spPr bwMode="auto">
              <a:xfrm flipV="1">
                <a:off x="2673423" y="3605685"/>
                <a:ext cx="12703" cy="7095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62835" name="Group 45"/>
              <p:cNvGrpSpPr>
                <a:grpSpLocks/>
              </p:cNvGrpSpPr>
              <p:nvPr/>
            </p:nvGrpSpPr>
            <p:grpSpPr bwMode="auto">
              <a:xfrm>
                <a:off x="747936" y="2733042"/>
                <a:ext cx="914403" cy="690308"/>
                <a:chOff x="1046480" y="3962400"/>
                <a:chExt cx="1026163" cy="761428"/>
              </a:xfrm>
            </p:grpSpPr>
            <p:sp>
              <p:nvSpPr>
                <p:cNvPr id="80" name="Rectangle 48"/>
                <p:cNvSpPr>
                  <a:spLocks noChangeArrowheads="1"/>
                </p:cNvSpPr>
                <p:nvPr/>
              </p:nvSpPr>
              <p:spPr bwMode="auto">
                <a:xfrm rot="16200000">
                  <a:off x="1893247" y="4299441"/>
                  <a:ext cx="110313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2870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2871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72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836" name="Group 46"/>
              <p:cNvGrpSpPr>
                <a:grpSpLocks/>
              </p:cNvGrpSpPr>
              <p:nvPr/>
            </p:nvGrpSpPr>
            <p:grpSpPr bwMode="auto">
              <a:xfrm>
                <a:off x="3539588" y="2669737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2865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2867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68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77" name="Rectangle 43"/>
                <p:cNvSpPr>
                  <a:spLocks noChangeArrowheads="1"/>
                </p:cNvSpPr>
                <p:nvPr/>
              </p:nvSpPr>
              <p:spPr bwMode="auto">
                <a:xfrm rot="16200000">
                  <a:off x="7440190" y="4309334"/>
                  <a:ext cx="126274" cy="195358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48" name="Rectangle 43"/>
              <p:cNvSpPr>
                <a:spLocks noChangeArrowheads="1"/>
              </p:cNvSpPr>
              <p:nvPr/>
            </p:nvSpPr>
            <p:spPr bwMode="auto">
              <a:xfrm>
                <a:off x="2614674" y="2705593"/>
                <a:ext cx="109559" cy="165096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2838" name="Group 44"/>
              <p:cNvGrpSpPr>
                <a:grpSpLocks/>
              </p:cNvGrpSpPr>
              <p:nvPr/>
            </p:nvGrpSpPr>
            <p:grpSpPr bwMode="auto">
              <a:xfrm>
                <a:off x="2233637" y="2138292"/>
                <a:ext cx="853440" cy="741680"/>
                <a:chOff x="-44" y="1473"/>
                <a:chExt cx="981" cy="1105"/>
              </a:xfrm>
            </p:grpSpPr>
            <p:pic>
              <p:nvPicPr>
                <p:cNvPr id="16286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286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162839" name="Group 49"/>
              <p:cNvGrpSpPr>
                <a:grpSpLocks/>
              </p:cNvGrpSpPr>
              <p:nvPr/>
            </p:nvGrpSpPr>
            <p:grpSpPr bwMode="auto">
              <a:xfrm>
                <a:off x="2060917" y="4279843"/>
                <a:ext cx="853440" cy="835329"/>
                <a:chOff x="8077200" y="3320111"/>
                <a:chExt cx="853440" cy="835329"/>
              </a:xfrm>
            </p:grpSpPr>
            <p:sp>
              <p:nvSpPr>
                <p:cNvPr id="70" name="Rectangle 43"/>
                <p:cNvSpPr>
                  <a:spLocks noChangeArrowheads="1"/>
                </p:cNvSpPr>
                <p:nvPr/>
              </p:nvSpPr>
              <p:spPr bwMode="auto">
                <a:xfrm>
                  <a:off x="8630957" y="3320624"/>
                  <a:ext cx="111147" cy="16509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2860" name="Group 44"/>
                <p:cNvGrpSpPr>
                  <a:grpSpLocks/>
                </p:cNvGrpSpPr>
                <p:nvPr/>
              </p:nvGrpSpPr>
              <p:grpSpPr bwMode="auto">
                <a:xfrm>
                  <a:off x="8077200" y="3413760"/>
                  <a:ext cx="853440" cy="741680"/>
                  <a:chOff x="-44" y="1473"/>
                  <a:chExt cx="981" cy="1105"/>
                </a:xfrm>
              </p:grpSpPr>
              <p:pic>
                <p:nvPicPr>
                  <p:cNvPr id="162861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62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62489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913" y="3316766"/>
                <a:ext cx="603370" cy="341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2841" name="Group 51"/>
              <p:cNvGrpSpPr>
                <a:grpSpLocks/>
              </p:cNvGrpSpPr>
              <p:nvPr/>
            </p:nvGrpSpPr>
            <p:grpSpPr bwMode="auto">
              <a:xfrm>
                <a:off x="731524" y="3616962"/>
                <a:ext cx="914403" cy="690308"/>
                <a:chOff x="1046480" y="3962400"/>
                <a:chExt cx="1026163" cy="761428"/>
              </a:xfrm>
            </p:grpSpPr>
            <p:sp>
              <p:nvSpPr>
                <p:cNvPr id="66" name="Rectangle 48"/>
                <p:cNvSpPr>
                  <a:spLocks noChangeArrowheads="1"/>
                </p:cNvSpPr>
                <p:nvPr/>
              </p:nvSpPr>
              <p:spPr bwMode="auto">
                <a:xfrm rot="16200000">
                  <a:off x="1893846" y="4299769"/>
                  <a:ext cx="110314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2856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2857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58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842" name="Group 52"/>
              <p:cNvGrpSpPr>
                <a:grpSpLocks/>
              </p:cNvGrpSpPr>
              <p:nvPr/>
            </p:nvGrpSpPr>
            <p:grpSpPr bwMode="auto">
              <a:xfrm>
                <a:off x="3410634" y="3567725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2851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2853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54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63" name="Rectangle 43"/>
                <p:cNvSpPr>
                  <a:spLocks noChangeArrowheads="1"/>
                </p:cNvSpPr>
                <p:nvPr/>
              </p:nvSpPr>
              <p:spPr bwMode="auto">
                <a:xfrm rot="16200000">
                  <a:off x="7438739" y="4308075"/>
                  <a:ext cx="128105" cy="197237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62492" name="Line 17"/>
              <p:cNvSpPr>
                <a:spLocks noChangeShapeType="1"/>
              </p:cNvSpPr>
              <p:nvPr/>
            </p:nvSpPr>
            <p:spPr bwMode="auto">
              <a:xfrm flipV="1">
                <a:off x="1660396" y="3600922"/>
                <a:ext cx="744686" cy="4508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93" name="Line 19"/>
              <p:cNvSpPr>
                <a:spLocks noChangeShapeType="1"/>
              </p:cNvSpPr>
              <p:nvPr/>
            </p:nvSpPr>
            <p:spPr bwMode="auto">
              <a:xfrm flipH="1" flipV="1">
                <a:off x="2968756" y="3545361"/>
                <a:ext cx="646242" cy="3381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94" name="Text Box 35"/>
              <p:cNvSpPr txBox="1">
                <a:spLocks noChangeArrowheads="1"/>
              </p:cNvSpPr>
              <p:nvPr/>
            </p:nvSpPr>
            <p:spPr bwMode="auto">
              <a:xfrm>
                <a:off x="2401907" y="3026260"/>
                <a:ext cx="312799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2495" name="Text Box 36"/>
              <p:cNvSpPr txBox="1">
                <a:spLocks noChangeArrowheads="1"/>
              </p:cNvSpPr>
              <p:nvPr/>
            </p:nvSpPr>
            <p:spPr bwMode="auto">
              <a:xfrm>
                <a:off x="2903656" y="3051660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62496" name="Text Box 37"/>
              <p:cNvSpPr txBox="1">
                <a:spLocks noChangeArrowheads="1"/>
              </p:cNvSpPr>
              <p:nvPr/>
            </p:nvSpPr>
            <p:spPr bwMode="auto">
              <a:xfrm>
                <a:off x="3125951" y="3710457"/>
                <a:ext cx="322326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62497" name="Text Box 38"/>
              <p:cNvSpPr txBox="1">
                <a:spLocks noChangeArrowheads="1"/>
              </p:cNvSpPr>
              <p:nvPr/>
            </p:nvSpPr>
            <p:spPr bwMode="auto">
              <a:xfrm>
                <a:off x="2640079" y="3654896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62498" name="Text Box 39"/>
              <p:cNvSpPr txBox="1">
                <a:spLocks noChangeArrowheads="1"/>
              </p:cNvSpPr>
              <p:nvPr/>
            </p:nvSpPr>
            <p:spPr bwMode="auto">
              <a:xfrm>
                <a:off x="2070052" y="3704108"/>
                <a:ext cx="323914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62499" name="Text Box 40"/>
              <p:cNvSpPr txBox="1">
                <a:spLocks noChangeArrowheads="1"/>
              </p:cNvSpPr>
              <p:nvPr/>
            </p:nvSpPr>
            <p:spPr bwMode="auto">
              <a:xfrm>
                <a:off x="2039884" y="3080234"/>
                <a:ext cx="319151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6</a:t>
                </a:r>
              </a:p>
            </p:txBody>
          </p:sp>
        </p:grpSp>
      </p:grpSp>
      <p:pic>
        <p:nvPicPr>
          <p:cNvPr id="162822" name="Picture 6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62025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88</a:t>
            </a:fld>
            <a:endParaRPr lang="en-US" sz="1200" dirty="0">
              <a:latin typeface="Tahoma" charset="0"/>
            </a:endParaRPr>
          </a:p>
        </p:txBody>
      </p: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8285765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441325" y="9048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Switch forwarding table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4663" y="1398588"/>
            <a:ext cx="4878387" cy="4805362"/>
          </a:xfrm>
        </p:spPr>
        <p:txBody>
          <a:bodyPr/>
          <a:lstStyle/>
          <a:p>
            <a:pPr marL="0" indent="0">
              <a:lnSpc>
                <a:spcPts val="3000"/>
              </a:lnSpc>
              <a:buFont typeface="Wingdings" charset="0"/>
              <a:buNone/>
              <a:defRPr/>
            </a:pPr>
            <a:r>
              <a:rPr lang="en-US" i="1" u="sng" dirty="0">
                <a:solidFill>
                  <a:srgbClr val="CC0000"/>
                </a:solidFill>
                <a:latin typeface="Gill Sans MT" charset="0"/>
                <a:cs typeface="+mn-cs"/>
              </a:rPr>
              <a:t>Q: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how does switch know A</a:t>
            </a:r>
            <a:r>
              <a:rPr lang="ja-JP" altLang="en-US" dirty="0">
                <a:latin typeface="Gill Sans MT" charset="0"/>
                <a:cs typeface="+mn-cs"/>
              </a:rPr>
              <a:t>’</a:t>
            </a:r>
            <a:r>
              <a:rPr lang="en-US" dirty="0">
                <a:latin typeface="Gill Sans MT" charset="0"/>
                <a:cs typeface="+mn-cs"/>
              </a:rPr>
              <a:t> reachable via interface 4, B</a:t>
            </a:r>
            <a:r>
              <a:rPr lang="ja-JP" altLang="en-US" dirty="0">
                <a:latin typeface="Gill Sans MT" charset="0"/>
                <a:cs typeface="+mn-cs"/>
              </a:rPr>
              <a:t>’</a:t>
            </a:r>
            <a:r>
              <a:rPr lang="en-US" dirty="0">
                <a:latin typeface="Gill Sans MT" charset="0"/>
                <a:cs typeface="+mn-cs"/>
              </a:rPr>
              <a:t> reachable via interface 5?</a:t>
            </a:r>
          </a:p>
        </p:txBody>
      </p:sp>
      <p:grpSp>
        <p:nvGrpSpPr>
          <p:cNvPr id="164869" name="Group 34"/>
          <p:cNvGrpSpPr>
            <a:grpSpLocks/>
          </p:cNvGrpSpPr>
          <p:nvPr/>
        </p:nvGrpSpPr>
        <p:grpSpPr bwMode="auto">
          <a:xfrm>
            <a:off x="5106988" y="1425575"/>
            <a:ext cx="3660775" cy="4283075"/>
            <a:chOff x="5106576" y="1425893"/>
            <a:chExt cx="3661504" cy="4282976"/>
          </a:xfrm>
        </p:grpSpPr>
        <p:sp>
          <p:nvSpPr>
            <p:cNvPr id="63496" name="Text Box 34"/>
            <p:cNvSpPr txBox="1">
              <a:spLocks noChangeArrowheads="1"/>
            </p:cNvSpPr>
            <p:nvPr/>
          </p:nvSpPr>
          <p:spPr bwMode="auto">
            <a:xfrm>
              <a:off x="5827445" y="5062772"/>
              <a:ext cx="2710402" cy="646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switch with six interfaces</a:t>
              </a:r>
            </a:p>
            <a:p>
              <a:pPr algn="ctr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1,2,3,4,5,6</a:t>
              </a:r>
              <a:r>
                <a:rPr lang="en-US" dirty="0">
                  <a:latin typeface="Arial" charset="0"/>
                  <a:cs typeface="Arial" charset="0"/>
                </a:rPr>
                <a:t>)</a:t>
              </a:r>
              <a:r>
                <a:rPr lang="en-US" i="0" dirty="0">
                  <a:latin typeface="Arial" charset="0"/>
                  <a:cs typeface="Arial" charset="0"/>
                </a:rPr>
                <a:t>  </a:t>
              </a:r>
            </a:p>
          </p:txBody>
        </p:sp>
        <p:grpSp>
          <p:nvGrpSpPr>
            <p:cNvPr id="164874" name="Group 36"/>
            <p:cNvGrpSpPr>
              <a:grpSpLocks/>
            </p:cNvGrpSpPr>
            <p:nvPr/>
          </p:nvGrpSpPr>
          <p:grpSpPr bwMode="auto">
            <a:xfrm>
              <a:off x="5106576" y="1425893"/>
              <a:ext cx="3661504" cy="3600334"/>
              <a:chOff x="731524" y="1819788"/>
              <a:chExt cx="3661504" cy="3600334"/>
            </a:xfrm>
          </p:grpSpPr>
          <p:sp>
            <p:nvSpPr>
              <p:cNvPr id="63498" name="Text Box 23"/>
              <p:cNvSpPr txBox="1">
                <a:spLocks noChangeArrowheads="1"/>
              </p:cNvSpPr>
              <p:nvPr/>
            </p:nvSpPr>
            <p:spPr bwMode="auto">
              <a:xfrm>
                <a:off x="2655957" y="1819788"/>
                <a:ext cx="350907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63499" name="Text Box 24"/>
              <p:cNvSpPr txBox="1">
                <a:spLocks noChangeArrowheads="1"/>
              </p:cNvSpPr>
              <p:nvPr/>
            </p:nvSpPr>
            <p:spPr bwMode="auto">
              <a:xfrm>
                <a:off x="2371738" y="5050277"/>
                <a:ext cx="371549" cy="369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A</a:t>
                </a:r>
                <a:r>
                  <a:rPr lang="ja-JP" altLang="en-US" i="0">
                    <a:latin typeface="Arial" charset="0"/>
                    <a:cs typeface="Arial" charset="0"/>
                  </a:rPr>
                  <a:t>’</a:t>
                </a:r>
                <a:endParaRPr lang="en-US" i="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63500" name="Text Box 25"/>
              <p:cNvSpPr txBox="1">
                <a:spLocks noChangeArrowheads="1"/>
              </p:cNvSpPr>
              <p:nvPr/>
            </p:nvSpPr>
            <p:spPr bwMode="auto">
              <a:xfrm>
                <a:off x="3988134" y="2419849"/>
                <a:ext cx="3382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3501" name="Text Box 26"/>
              <p:cNvSpPr txBox="1">
                <a:spLocks noChangeArrowheads="1"/>
              </p:cNvSpPr>
              <p:nvPr/>
            </p:nvSpPr>
            <p:spPr bwMode="auto">
              <a:xfrm>
                <a:off x="995101" y="4188283"/>
                <a:ext cx="390603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B</a:t>
                </a:r>
                <a:r>
                  <a:rPr lang="ja-JP" altLang="en-US" i="0">
                    <a:latin typeface="Arial" charset="0"/>
                    <a:cs typeface="Arial" charset="0"/>
                  </a:rPr>
                  <a:t>’</a:t>
                </a:r>
                <a:endParaRPr lang="en-US" i="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63502" name="Text Box 27"/>
              <p:cNvSpPr txBox="1">
                <a:spLocks noChangeArrowheads="1"/>
              </p:cNvSpPr>
              <p:nvPr/>
            </p:nvSpPr>
            <p:spPr bwMode="auto">
              <a:xfrm>
                <a:off x="3740435" y="4188283"/>
                <a:ext cx="350908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63503" name="Text Box 28"/>
              <p:cNvSpPr txBox="1">
                <a:spLocks noChangeArrowheads="1"/>
              </p:cNvSpPr>
              <p:nvPr/>
            </p:nvSpPr>
            <p:spPr bwMode="auto">
              <a:xfrm>
                <a:off x="1123714" y="2465886"/>
                <a:ext cx="4033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C</a:t>
                </a:r>
                <a:r>
                  <a:rPr lang="ja-JP" altLang="en-US" i="0">
                    <a:latin typeface="Arial" charset="0"/>
                    <a:cs typeface="Arial" charset="0"/>
                  </a:rPr>
                  <a:t>’</a:t>
                </a:r>
                <a:endParaRPr lang="en-US" i="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63504" name="Line 17"/>
              <p:cNvSpPr>
                <a:spLocks noChangeShapeType="1"/>
              </p:cNvSpPr>
              <p:nvPr/>
            </p:nvSpPr>
            <p:spPr bwMode="auto">
              <a:xfrm>
                <a:off x="1687389" y="3165957"/>
                <a:ext cx="720869" cy="298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3505" name="Line 18"/>
              <p:cNvSpPr>
                <a:spLocks noChangeShapeType="1"/>
              </p:cNvSpPr>
              <p:nvPr/>
            </p:nvSpPr>
            <p:spPr bwMode="auto">
              <a:xfrm>
                <a:off x="2673423" y="2872277"/>
                <a:ext cx="0" cy="504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3506" name="Line 19"/>
              <p:cNvSpPr>
                <a:spLocks noChangeShapeType="1"/>
              </p:cNvSpPr>
              <p:nvPr/>
            </p:nvSpPr>
            <p:spPr bwMode="auto">
              <a:xfrm flipH="1">
                <a:off x="2863961" y="2996099"/>
                <a:ext cx="892353" cy="484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3507" name="Line 20"/>
              <p:cNvSpPr>
                <a:spLocks noChangeShapeType="1"/>
              </p:cNvSpPr>
              <p:nvPr/>
            </p:nvSpPr>
            <p:spPr bwMode="auto">
              <a:xfrm flipV="1">
                <a:off x="2673423" y="3605685"/>
                <a:ext cx="12703" cy="7095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64885" name="Group 47"/>
              <p:cNvGrpSpPr>
                <a:grpSpLocks/>
              </p:cNvGrpSpPr>
              <p:nvPr/>
            </p:nvGrpSpPr>
            <p:grpSpPr bwMode="auto">
              <a:xfrm>
                <a:off x="747936" y="2733042"/>
                <a:ext cx="914403" cy="690308"/>
                <a:chOff x="1046480" y="3962400"/>
                <a:chExt cx="1026163" cy="761428"/>
              </a:xfrm>
            </p:grpSpPr>
            <p:sp>
              <p:nvSpPr>
                <p:cNvPr id="82" name="Rectangle 48"/>
                <p:cNvSpPr>
                  <a:spLocks noChangeArrowheads="1"/>
                </p:cNvSpPr>
                <p:nvPr/>
              </p:nvSpPr>
              <p:spPr bwMode="auto">
                <a:xfrm rot="16200000">
                  <a:off x="1893247" y="4299441"/>
                  <a:ext cx="110313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4920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4921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22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4886" name="Group 48"/>
              <p:cNvGrpSpPr>
                <a:grpSpLocks/>
              </p:cNvGrpSpPr>
              <p:nvPr/>
            </p:nvGrpSpPr>
            <p:grpSpPr bwMode="auto">
              <a:xfrm>
                <a:off x="3539588" y="2669737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4915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4917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18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79" name="Rectangle 43"/>
                <p:cNvSpPr>
                  <a:spLocks noChangeArrowheads="1"/>
                </p:cNvSpPr>
                <p:nvPr/>
              </p:nvSpPr>
              <p:spPr bwMode="auto">
                <a:xfrm rot="16200000">
                  <a:off x="7440190" y="4309334"/>
                  <a:ext cx="126274" cy="195358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50" name="Rectangle 43"/>
              <p:cNvSpPr>
                <a:spLocks noChangeArrowheads="1"/>
              </p:cNvSpPr>
              <p:nvPr/>
            </p:nvSpPr>
            <p:spPr bwMode="auto">
              <a:xfrm>
                <a:off x="2614674" y="2705593"/>
                <a:ext cx="109559" cy="165096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4888" name="Group 44"/>
              <p:cNvGrpSpPr>
                <a:grpSpLocks/>
              </p:cNvGrpSpPr>
              <p:nvPr/>
            </p:nvGrpSpPr>
            <p:grpSpPr bwMode="auto">
              <a:xfrm>
                <a:off x="2233637" y="2138292"/>
                <a:ext cx="853440" cy="741680"/>
                <a:chOff x="-44" y="1473"/>
                <a:chExt cx="981" cy="1105"/>
              </a:xfrm>
            </p:grpSpPr>
            <p:pic>
              <p:nvPicPr>
                <p:cNvPr id="16491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91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164889" name="Group 51"/>
              <p:cNvGrpSpPr>
                <a:grpSpLocks/>
              </p:cNvGrpSpPr>
              <p:nvPr/>
            </p:nvGrpSpPr>
            <p:grpSpPr bwMode="auto">
              <a:xfrm>
                <a:off x="2060917" y="4279843"/>
                <a:ext cx="853440" cy="835329"/>
                <a:chOff x="8077200" y="3320111"/>
                <a:chExt cx="853440" cy="835329"/>
              </a:xfrm>
            </p:grpSpPr>
            <p:sp>
              <p:nvSpPr>
                <p:cNvPr id="72" name="Rectangle 43"/>
                <p:cNvSpPr>
                  <a:spLocks noChangeArrowheads="1"/>
                </p:cNvSpPr>
                <p:nvPr/>
              </p:nvSpPr>
              <p:spPr bwMode="auto">
                <a:xfrm>
                  <a:off x="8630957" y="3320624"/>
                  <a:ext cx="111147" cy="16509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4910" name="Group 44"/>
                <p:cNvGrpSpPr>
                  <a:grpSpLocks/>
                </p:cNvGrpSpPr>
                <p:nvPr/>
              </p:nvGrpSpPr>
              <p:grpSpPr bwMode="auto">
                <a:xfrm>
                  <a:off x="8077200" y="3413760"/>
                  <a:ext cx="853440" cy="741680"/>
                  <a:chOff x="-44" y="1473"/>
                  <a:chExt cx="981" cy="1105"/>
                </a:xfrm>
              </p:grpSpPr>
              <p:pic>
                <p:nvPicPr>
                  <p:cNvPr id="164911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12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63513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913" y="3316766"/>
                <a:ext cx="603370" cy="341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4891" name="Group 53"/>
              <p:cNvGrpSpPr>
                <a:grpSpLocks/>
              </p:cNvGrpSpPr>
              <p:nvPr/>
            </p:nvGrpSpPr>
            <p:grpSpPr bwMode="auto">
              <a:xfrm>
                <a:off x="731524" y="3616962"/>
                <a:ext cx="914403" cy="690308"/>
                <a:chOff x="1046480" y="3962400"/>
                <a:chExt cx="1026163" cy="761428"/>
              </a:xfrm>
            </p:grpSpPr>
            <p:sp>
              <p:nvSpPr>
                <p:cNvPr id="68" name="Rectangle 48"/>
                <p:cNvSpPr>
                  <a:spLocks noChangeArrowheads="1"/>
                </p:cNvSpPr>
                <p:nvPr/>
              </p:nvSpPr>
              <p:spPr bwMode="auto">
                <a:xfrm rot="16200000">
                  <a:off x="1893846" y="4299769"/>
                  <a:ext cx="110314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4906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4907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08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4892" name="Group 54"/>
              <p:cNvGrpSpPr>
                <a:grpSpLocks/>
              </p:cNvGrpSpPr>
              <p:nvPr/>
            </p:nvGrpSpPr>
            <p:grpSpPr bwMode="auto">
              <a:xfrm>
                <a:off x="3410634" y="3567725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4901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4903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904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65" name="Rectangle 43"/>
                <p:cNvSpPr>
                  <a:spLocks noChangeArrowheads="1"/>
                </p:cNvSpPr>
                <p:nvPr/>
              </p:nvSpPr>
              <p:spPr bwMode="auto">
                <a:xfrm rot="16200000">
                  <a:off x="7438739" y="4308075"/>
                  <a:ext cx="128105" cy="197237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63516" name="Line 17"/>
              <p:cNvSpPr>
                <a:spLocks noChangeShapeType="1"/>
              </p:cNvSpPr>
              <p:nvPr/>
            </p:nvSpPr>
            <p:spPr bwMode="auto">
              <a:xfrm flipV="1">
                <a:off x="1660396" y="3600922"/>
                <a:ext cx="744686" cy="4508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3517" name="Line 19"/>
              <p:cNvSpPr>
                <a:spLocks noChangeShapeType="1"/>
              </p:cNvSpPr>
              <p:nvPr/>
            </p:nvSpPr>
            <p:spPr bwMode="auto">
              <a:xfrm flipH="1" flipV="1">
                <a:off x="2968756" y="3545361"/>
                <a:ext cx="646242" cy="3381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3518" name="Text Box 35"/>
              <p:cNvSpPr txBox="1">
                <a:spLocks noChangeArrowheads="1"/>
              </p:cNvSpPr>
              <p:nvPr/>
            </p:nvSpPr>
            <p:spPr bwMode="auto">
              <a:xfrm>
                <a:off x="2401907" y="3026260"/>
                <a:ext cx="312799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3519" name="Text Box 36"/>
              <p:cNvSpPr txBox="1">
                <a:spLocks noChangeArrowheads="1"/>
              </p:cNvSpPr>
              <p:nvPr/>
            </p:nvSpPr>
            <p:spPr bwMode="auto">
              <a:xfrm>
                <a:off x="2903656" y="3051660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63520" name="Text Box 37"/>
              <p:cNvSpPr txBox="1">
                <a:spLocks noChangeArrowheads="1"/>
              </p:cNvSpPr>
              <p:nvPr/>
            </p:nvSpPr>
            <p:spPr bwMode="auto">
              <a:xfrm>
                <a:off x="3125951" y="3710457"/>
                <a:ext cx="322326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63521" name="Text Box 38"/>
              <p:cNvSpPr txBox="1">
                <a:spLocks noChangeArrowheads="1"/>
              </p:cNvSpPr>
              <p:nvPr/>
            </p:nvSpPr>
            <p:spPr bwMode="auto">
              <a:xfrm>
                <a:off x="2640079" y="3654896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63522" name="Text Box 39"/>
              <p:cNvSpPr txBox="1">
                <a:spLocks noChangeArrowheads="1"/>
              </p:cNvSpPr>
              <p:nvPr/>
            </p:nvSpPr>
            <p:spPr bwMode="auto">
              <a:xfrm>
                <a:off x="2070052" y="3704108"/>
                <a:ext cx="323914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63523" name="Text Box 40"/>
              <p:cNvSpPr txBox="1">
                <a:spLocks noChangeArrowheads="1"/>
              </p:cNvSpPr>
              <p:nvPr/>
            </p:nvSpPr>
            <p:spPr bwMode="auto">
              <a:xfrm>
                <a:off x="2039884" y="3080234"/>
                <a:ext cx="319151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6</a:t>
                </a:r>
              </a:p>
            </p:txBody>
          </p:sp>
        </p:grpSp>
      </p:grp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477838" y="2566988"/>
            <a:ext cx="4878387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ts val="3000"/>
              </a:lnSpc>
              <a:buSzPct val="100000"/>
              <a:buFont typeface="Wingdings" charset="2"/>
              <a:buChar char="§"/>
              <a:defRPr/>
            </a:pPr>
            <a:r>
              <a:rPr lang="en-US" i="1" u="sng" dirty="0">
                <a:solidFill>
                  <a:srgbClr val="CC0000"/>
                </a:solidFill>
                <a:latin typeface="Gill Sans MT" charset="0"/>
              </a:rPr>
              <a:t>A: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  </a:t>
            </a:r>
            <a:r>
              <a:rPr lang="en-US" dirty="0">
                <a:latin typeface="Gill Sans MT" charset="0"/>
              </a:rPr>
              <a:t>each switch has a 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switch table,</a:t>
            </a:r>
            <a:r>
              <a:rPr lang="en-US" dirty="0">
                <a:solidFill>
                  <a:srgbClr val="FF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each entry: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(MAC address of host, interface to reach host, time stamp)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looks like a routing table!</a:t>
            </a:r>
          </a:p>
        </p:txBody>
      </p:sp>
      <p:pic>
        <p:nvPicPr>
          <p:cNvPr id="164871" name="Picture 22" descr="underline_base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89852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36575" y="5043488"/>
            <a:ext cx="5040313" cy="147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75000"/>
              </a:lnSpc>
              <a:buFont typeface="Wingdings" charset="0"/>
              <a:buNone/>
              <a:defRPr/>
            </a:pPr>
            <a:r>
              <a:rPr lang="en-US" u="sng" dirty="0">
                <a:solidFill>
                  <a:srgbClr val="CC0000"/>
                </a:solidFill>
                <a:latin typeface="Gill Sans MT" charset="0"/>
              </a:rPr>
              <a:t>Q: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how are entries created, maintained in switch table? 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something like a routing protocol?</a:t>
            </a: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89</a:t>
            </a:fld>
            <a:endParaRPr lang="en-US" sz="1200" dirty="0">
              <a:latin typeface="Tahoma" charset="0"/>
            </a:endParaRPr>
          </a:p>
        </p:txBody>
      </p: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5030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7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02870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563688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flow control: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pacing between adjacent sending and receiving nodes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error detection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: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errors caused by signal attenuation, noise.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receiver detects presence of errors: </a:t>
            </a:r>
          </a:p>
          <a:p>
            <a:pPr lvl="2">
              <a:defRPr/>
            </a:pPr>
            <a:r>
              <a:rPr lang="en-US" dirty="0">
                <a:latin typeface="Gill Sans MT" charset="0"/>
              </a:rPr>
              <a:t>signals sender for retransmission or drops frame 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error correction:</a:t>
            </a:r>
            <a:r>
              <a:rPr lang="en-US" dirty="0"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receiver identifies </a:t>
            </a:r>
            <a:r>
              <a:rPr lang="en-US" sz="2000" i="1" dirty="0">
                <a:solidFill>
                  <a:srgbClr val="CC0000"/>
                </a:solidFill>
                <a:latin typeface="Gill Sans MT" charset="0"/>
              </a:rPr>
              <a:t>and corrects</a:t>
            </a:r>
            <a:r>
              <a:rPr lang="en-US" sz="2000" dirty="0">
                <a:latin typeface="Gill Sans MT" charset="0"/>
              </a:rPr>
              <a:t> bit error(s) without resorting to retransmission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half-duplex and full-duplex</a:t>
            </a:r>
            <a:endParaRPr lang="en-US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with half duplex, nodes at both ends of link can transmit, but not at same time</a:t>
            </a:r>
            <a:endParaRPr lang="en-US" dirty="0">
              <a:latin typeface="Gill Sans MT" charset="0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 services (more)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723613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13" name="Group 36"/>
          <p:cNvGrpSpPr>
            <a:grpSpLocks/>
          </p:cNvGrpSpPr>
          <p:nvPr/>
        </p:nvGrpSpPr>
        <p:grpSpPr bwMode="auto">
          <a:xfrm>
            <a:off x="4456113" y="1216025"/>
            <a:ext cx="3660775" cy="3600450"/>
            <a:chOff x="731524" y="1819788"/>
            <a:chExt cx="3661504" cy="3600334"/>
          </a:xfrm>
        </p:grpSpPr>
        <p:sp>
          <p:nvSpPr>
            <p:cNvPr id="65565" name="Text Box 23"/>
            <p:cNvSpPr txBox="1">
              <a:spLocks noChangeArrowheads="1"/>
            </p:cNvSpPr>
            <p:nvPr/>
          </p:nvSpPr>
          <p:spPr bwMode="auto">
            <a:xfrm>
              <a:off x="2655957" y="1819788"/>
              <a:ext cx="350907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5566" name="Text Box 24"/>
            <p:cNvSpPr txBox="1">
              <a:spLocks noChangeArrowheads="1"/>
            </p:cNvSpPr>
            <p:nvPr/>
          </p:nvSpPr>
          <p:spPr bwMode="auto">
            <a:xfrm>
              <a:off x="2371738" y="5050247"/>
              <a:ext cx="371549" cy="3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i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567" name="Text Box 25"/>
            <p:cNvSpPr txBox="1">
              <a:spLocks noChangeArrowheads="1"/>
            </p:cNvSpPr>
            <p:nvPr/>
          </p:nvSpPr>
          <p:spPr bwMode="auto">
            <a:xfrm>
              <a:off x="3988134" y="2419844"/>
              <a:ext cx="3382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5568" name="Text Box 26"/>
            <p:cNvSpPr txBox="1">
              <a:spLocks noChangeArrowheads="1"/>
            </p:cNvSpPr>
            <p:nvPr/>
          </p:nvSpPr>
          <p:spPr bwMode="auto">
            <a:xfrm>
              <a:off x="995101" y="4188262"/>
              <a:ext cx="390603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  <a:r>
                <a:rPr lang="ja-JP" altLang="en-US" i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569" name="Text Box 27"/>
            <p:cNvSpPr txBox="1">
              <a:spLocks noChangeArrowheads="1"/>
            </p:cNvSpPr>
            <p:nvPr/>
          </p:nvSpPr>
          <p:spPr bwMode="auto">
            <a:xfrm>
              <a:off x="3740435" y="4188262"/>
              <a:ext cx="350908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65570" name="Text Box 28"/>
            <p:cNvSpPr txBox="1">
              <a:spLocks noChangeArrowheads="1"/>
            </p:cNvSpPr>
            <p:nvPr/>
          </p:nvSpPr>
          <p:spPr bwMode="auto">
            <a:xfrm>
              <a:off x="1123714" y="2465880"/>
              <a:ext cx="4033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  <a:r>
                <a:rPr lang="ja-JP" altLang="en-US" i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571" name="Line 17"/>
            <p:cNvSpPr>
              <a:spLocks noChangeShapeType="1"/>
            </p:cNvSpPr>
            <p:nvPr/>
          </p:nvSpPr>
          <p:spPr bwMode="auto">
            <a:xfrm>
              <a:off x="1687389" y="3165945"/>
              <a:ext cx="720869" cy="298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72" name="Line 18"/>
            <p:cNvSpPr>
              <a:spLocks noChangeShapeType="1"/>
            </p:cNvSpPr>
            <p:nvPr/>
          </p:nvSpPr>
          <p:spPr bwMode="auto">
            <a:xfrm>
              <a:off x="2673423" y="2872267"/>
              <a:ext cx="0" cy="5048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73" name="Line 19"/>
            <p:cNvSpPr>
              <a:spLocks noChangeShapeType="1"/>
            </p:cNvSpPr>
            <p:nvPr/>
          </p:nvSpPr>
          <p:spPr bwMode="auto">
            <a:xfrm flipH="1">
              <a:off x="2863961" y="2996088"/>
              <a:ext cx="892353" cy="484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74" name="Line 20"/>
            <p:cNvSpPr>
              <a:spLocks noChangeShapeType="1"/>
            </p:cNvSpPr>
            <p:nvPr/>
          </p:nvSpPr>
          <p:spPr bwMode="auto">
            <a:xfrm flipV="1">
              <a:off x="2673423" y="3605668"/>
              <a:ext cx="12703" cy="7095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66950" name="Group 47"/>
            <p:cNvGrpSpPr>
              <a:grpSpLocks/>
            </p:cNvGrpSpPr>
            <p:nvPr/>
          </p:nvGrpSpPr>
          <p:grpSpPr bwMode="auto">
            <a:xfrm>
              <a:off x="747936" y="2733042"/>
              <a:ext cx="914403" cy="690308"/>
              <a:chOff x="1046480" y="3962400"/>
              <a:chExt cx="1026163" cy="761428"/>
            </a:xfrm>
          </p:grpSpPr>
          <p:sp>
            <p:nvSpPr>
              <p:cNvPr id="100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248" y="4299428"/>
                <a:ext cx="110312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6985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66986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87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66951" name="Group 48"/>
            <p:cNvGrpSpPr>
              <a:grpSpLocks/>
            </p:cNvGrpSpPr>
            <p:nvPr/>
          </p:nvGrpSpPr>
          <p:grpSpPr bwMode="auto">
            <a:xfrm>
              <a:off x="3539588" y="2669737"/>
              <a:ext cx="853440" cy="741680"/>
              <a:chOff x="7179310" y="4033520"/>
              <a:chExt cx="1009650" cy="855028"/>
            </a:xfrm>
          </p:grpSpPr>
          <p:grpSp>
            <p:nvGrpSpPr>
              <p:cNvPr id="16698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6698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8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97" name="Rectangle 43"/>
              <p:cNvSpPr>
                <a:spLocks noChangeArrowheads="1"/>
              </p:cNvSpPr>
              <p:nvPr/>
            </p:nvSpPr>
            <p:spPr bwMode="auto">
              <a:xfrm rot="16200000">
                <a:off x="7440190" y="4309323"/>
                <a:ext cx="126273" cy="19535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68" name="Rectangle 43"/>
            <p:cNvSpPr>
              <a:spLocks noChangeArrowheads="1"/>
            </p:cNvSpPr>
            <p:nvPr/>
          </p:nvSpPr>
          <p:spPr bwMode="auto">
            <a:xfrm>
              <a:off x="2614674" y="2705584"/>
              <a:ext cx="109559" cy="16509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166953" name="Group 44"/>
            <p:cNvGrpSpPr>
              <a:grpSpLocks/>
            </p:cNvGrpSpPr>
            <p:nvPr/>
          </p:nvGrpSpPr>
          <p:grpSpPr bwMode="auto">
            <a:xfrm>
              <a:off x="2233637" y="2138292"/>
              <a:ext cx="853440" cy="741680"/>
              <a:chOff x="-44" y="1473"/>
              <a:chExt cx="981" cy="1105"/>
            </a:xfrm>
          </p:grpSpPr>
          <p:pic>
            <p:nvPicPr>
              <p:cNvPr id="16697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697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66954" name="Group 51"/>
            <p:cNvGrpSpPr>
              <a:grpSpLocks/>
            </p:cNvGrpSpPr>
            <p:nvPr/>
          </p:nvGrpSpPr>
          <p:grpSpPr bwMode="auto">
            <a:xfrm>
              <a:off x="2060917" y="4279843"/>
              <a:ext cx="853440" cy="835329"/>
              <a:chOff x="8077200" y="3320111"/>
              <a:chExt cx="853440" cy="835329"/>
            </a:xfrm>
          </p:grpSpPr>
          <p:sp>
            <p:nvSpPr>
              <p:cNvPr id="90" name="Rectangle 43"/>
              <p:cNvSpPr>
                <a:spLocks noChangeArrowheads="1"/>
              </p:cNvSpPr>
              <p:nvPr/>
            </p:nvSpPr>
            <p:spPr bwMode="auto">
              <a:xfrm>
                <a:off x="8630957" y="3320602"/>
                <a:ext cx="111147" cy="165095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6975" name="Group 44"/>
              <p:cNvGrpSpPr>
                <a:grpSpLocks/>
              </p:cNvGrpSpPr>
              <p:nvPr/>
            </p:nvGrpSpPr>
            <p:grpSpPr bwMode="auto">
              <a:xfrm>
                <a:off x="8077200" y="3413760"/>
                <a:ext cx="853440" cy="741680"/>
                <a:chOff x="-44" y="1473"/>
                <a:chExt cx="981" cy="1105"/>
              </a:xfrm>
            </p:grpSpPr>
            <p:pic>
              <p:nvPicPr>
                <p:cNvPr id="166976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77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65580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13" y="3316753"/>
              <a:ext cx="603370" cy="341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66956" name="Group 53"/>
            <p:cNvGrpSpPr>
              <a:grpSpLocks/>
            </p:cNvGrpSpPr>
            <p:nvPr/>
          </p:nvGrpSpPr>
          <p:grpSpPr bwMode="auto">
            <a:xfrm>
              <a:off x="731524" y="3616962"/>
              <a:ext cx="914403" cy="690308"/>
              <a:chOff x="1046480" y="3962400"/>
              <a:chExt cx="1026163" cy="761428"/>
            </a:xfrm>
          </p:grpSpPr>
          <p:sp>
            <p:nvSpPr>
              <p:cNvPr id="86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46" y="4299747"/>
                <a:ext cx="110313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6971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66972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73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66957" name="Group 54"/>
            <p:cNvGrpSpPr>
              <a:grpSpLocks/>
            </p:cNvGrpSpPr>
            <p:nvPr/>
          </p:nvGrpSpPr>
          <p:grpSpPr bwMode="auto">
            <a:xfrm>
              <a:off x="3410634" y="3567725"/>
              <a:ext cx="853440" cy="741680"/>
              <a:chOff x="7179310" y="4033520"/>
              <a:chExt cx="1009650" cy="855028"/>
            </a:xfrm>
          </p:grpSpPr>
          <p:grpSp>
            <p:nvGrpSpPr>
              <p:cNvPr id="166966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66968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969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83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739" y="4308053"/>
                <a:ext cx="128104" cy="197237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65583" name="Line 17"/>
            <p:cNvSpPr>
              <a:spLocks noChangeShapeType="1"/>
            </p:cNvSpPr>
            <p:nvPr/>
          </p:nvSpPr>
          <p:spPr bwMode="auto">
            <a:xfrm flipV="1">
              <a:off x="1660396" y="3600906"/>
              <a:ext cx="744686" cy="4508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84" name="Line 19"/>
            <p:cNvSpPr>
              <a:spLocks noChangeShapeType="1"/>
            </p:cNvSpPr>
            <p:nvPr/>
          </p:nvSpPr>
          <p:spPr bwMode="auto">
            <a:xfrm flipH="1" flipV="1">
              <a:off x="2968756" y="3545345"/>
              <a:ext cx="646242" cy="33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85" name="Text Box 35"/>
            <p:cNvSpPr txBox="1">
              <a:spLocks noChangeArrowheads="1"/>
            </p:cNvSpPr>
            <p:nvPr/>
          </p:nvSpPr>
          <p:spPr bwMode="auto">
            <a:xfrm>
              <a:off x="2401907" y="3026249"/>
              <a:ext cx="312799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5586" name="Text Box 36"/>
            <p:cNvSpPr txBox="1">
              <a:spLocks noChangeArrowheads="1"/>
            </p:cNvSpPr>
            <p:nvPr/>
          </p:nvSpPr>
          <p:spPr bwMode="auto">
            <a:xfrm>
              <a:off x="2903656" y="3051648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5587" name="Text Box 37"/>
            <p:cNvSpPr txBox="1">
              <a:spLocks noChangeArrowheads="1"/>
            </p:cNvSpPr>
            <p:nvPr/>
          </p:nvSpPr>
          <p:spPr bwMode="auto">
            <a:xfrm>
              <a:off x="3125951" y="3710440"/>
              <a:ext cx="322326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5588" name="Text Box 38"/>
            <p:cNvSpPr txBox="1">
              <a:spLocks noChangeArrowheads="1"/>
            </p:cNvSpPr>
            <p:nvPr/>
          </p:nvSpPr>
          <p:spPr bwMode="auto">
            <a:xfrm>
              <a:off x="2640079" y="3654879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5589" name="Text Box 39"/>
            <p:cNvSpPr txBox="1">
              <a:spLocks noChangeArrowheads="1"/>
            </p:cNvSpPr>
            <p:nvPr/>
          </p:nvSpPr>
          <p:spPr bwMode="auto">
            <a:xfrm>
              <a:off x="2070052" y="3704090"/>
              <a:ext cx="323914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65590" name="Text Box 40"/>
            <p:cNvSpPr txBox="1">
              <a:spLocks noChangeArrowheads="1"/>
            </p:cNvSpPr>
            <p:nvPr/>
          </p:nvSpPr>
          <p:spPr bwMode="auto">
            <a:xfrm>
              <a:off x="2039884" y="3080222"/>
              <a:ext cx="319151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6</a:t>
              </a:r>
            </a:p>
          </p:txBody>
        </p:sp>
      </p:grpSp>
      <p:sp>
        <p:nvSpPr>
          <p:cNvPr id="655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73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Switch: self-learning</a:t>
            </a:r>
          </a:p>
        </p:txBody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9738" y="1339850"/>
            <a:ext cx="3935412" cy="4114800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switch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learns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which hosts can be reached through which interfaces</a:t>
            </a:r>
          </a:p>
          <a:p>
            <a:pPr marL="681038" lvl="1" indent="-223838">
              <a:defRPr/>
            </a:pPr>
            <a:r>
              <a:rPr lang="en-US" dirty="0">
                <a:latin typeface="Gill Sans MT" charset="0"/>
              </a:rPr>
              <a:t>when frame received, switch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learns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 location of sender: incoming LAN segment</a:t>
            </a:r>
          </a:p>
          <a:p>
            <a:pPr marL="681038" lvl="1" indent="-223838">
              <a:defRPr/>
            </a:pPr>
            <a:r>
              <a:rPr lang="en-US" dirty="0">
                <a:latin typeface="Gill Sans MT" charset="0"/>
              </a:rPr>
              <a:t>records sender/location pair in switch table</a:t>
            </a:r>
          </a:p>
        </p:txBody>
      </p:sp>
      <p:grpSp>
        <p:nvGrpSpPr>
          <p:cNvPr id="420900" name="Group 36"/>
          <p:cNvGrpSpPr>
            <a:grpSpLocks/>
          </p:cNvGrpSpPr>
          <p:nvPr/>
        </p:nvGrpSpPr>
        <p:grpSpPr bwMode="auto">
          <a:xfrm>
            <a:off x="6778625" y="1223963"/>
            <a:ext cx="1428750" cy="369887"/>
            <a:chOff x="1750" y="3514"/>
            <a:chExt cx="900" cy="233"/>
          </a:xfrm>
        </p:grpSpPr>
        <p:sp>
          <p:nvSpPr>
            <p:cNvPr id="65561" name="Rectangle 32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562" name="Text Box 33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563" name="Line 34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64" name="Line 35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420905" name="Group 41"/>
          <p:cNvGrpSpPr>
            <a:grpSpLocks/>
          </p:cNvGrpSpPr>
          <p:nvPr/>
        </p:nvGrpSpPr>
        <p:grpSpPr bwMode="auto">
          <a:xfrm>
            <a:off x="6994525" y="525463"/>
            <a:ext cx="1450975" cy="714375"/>
            <a:chOff x="4406" y="331"/>
            <a:chExt cx="914" cy="450"/>
          </a:xfrm>
        </p:grpSpPr>
        <p:sp>
          <p:nvSpPr>
            <p:cNvPr id="65557" name="Line 37"/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58" name="Line 38"/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59" name="Text Box 39"/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Source: A</a:t>
              </a:r>
            </a:p>
          </p:txBody>
        </p:sp>
        <p:sp>
          <p:nvSpPr>
            <p:cNvPr id="65560" name="Text Box 40"/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Dest: A</a:t>
              </a:r>
              <a:r>
                <a:rPr lang="ja-JP" altLang="en-US" sz="16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sz="16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420911" name="Group 47"/>
          <p:cNvGrpSpPr>
            <a:grpSpLocks/>
          </p:cNvGrpSpPr>
          <p:nvPr/>
        </p:nvGrpSpPr>
        <p:grpSpPr bwMode="auto">
          <a:xfrm>
            <a:off x="3336925" y="4937125"/>
            <a:ext cx="3017838" cy="1444625"/>
            <a:chOff x="3441" y="3154"/>
            <a:chExt cx="1901" cy="910"/>
          </a:xfrm>
        </p:grpSpPr>
        <p:sp>
          <p:nvSpPr>
            <p:cNvPr id="65552" name="Rectangle 43"/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553" name="Text Box 42"/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65554" name="Line 44"/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55" name="Line 45"/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5556" name="Line 46"/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420912" name="Text Box 48"/>
          <p:cNvSpPr txBox="1">
            <a:spLocks noChangeArrowheads="1"/>
          </p:cNvSpPr>
          <p:nvPr/>
        </p:nvSpPr>
        <p:spPr bwMode="auto">
          <a:xfrm>
            <a:off x="6464300" y="5326063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420917" name="Group 53"/>
          <p:cNvGrpSpPr>
            <a:grpSpLocks/>
          </p:cNvGrpSpPr>
          <p:nvPr/>
        </p:nvGrpSpPr>
        <p:grpSpPr bwMode="auto">
          <a:xfrm>
            <a:off x="3771900" y="5370513"/>
            <a:ext cx="2471738" cy="376237"/>
            <a:chOff x="2376" y="3383"/>
            <a:chExt cx="1557" cy="237"/>
          </a:xfrm>
        </p:grpSpPr>
        <p:sp>
          <p:nvSpPr>
            <p:cNvPr id="65549" name="Text Box 49"/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5550" name="Text Box 50"/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5551" name="Text Box 51"/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pic>
        <p:nvPicPr>
          <p:cNvPr id="166923" name="Picture 21" descr="underline_base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898525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90</a:t>
            </a:fld>
            <a:endParaRPr lang="en-US" sz="1200" dirty="0">
              <a:latin typeface="Tahoma" charset="0"/>
            </a:endParaRPr>
          </a:p>
        </p:txBody>
      </p:sp>
      <p:sp>
        <p:nvSpPr>
          <p:cNvPr id="7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8369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4209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9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509588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Switch: frame filtering/forwarding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51720"/>
            <a:ext cx="8201025" cy="5108626"/>
          </a:xfrm>
        </p:spPr>
        <p:txBody>
          <a:bodyPr>
            <a:noAutofit/>
          </a:bodyPr>
          <a:lstStyle/>
          <a:p>
            <a:pPr>
              <a:buFont typeface="Wingdings" charset="0"/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when  frame received at switch:</a:t>
            </a:r>
            <a:br>
              <a:rPr lang="en-US" dirty="0">
                <a:latin typeface="Gill Sans MT" charset="0"/>
                <a:cs typeface="+mn-cs"/>
              </a:rPr>
            </a:br>
            <a:endParaRPr lang="en-US" dirty="0">
              <a:latin typeface="Gill Sans MT" charset="0"/>
              <a:cs typeface="+mn-cs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1. record incoming link, MAC address of sending host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2. index switch table using MAC destination address</a:t>
            </a:r>
            <a:endParaRPr lang="en-US" b="1" dirty="0">
              <a:solidFill>
                <a:schemeClr val="accent2"/>
              </a:solidFill>
              <a:latin typeface="Gill Sans MT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</a:rPr>
              <a:t>3. if</a:t>
            </a:r>
            <a:r>
              <a:rPr lang="en-US" b="1" dirty="0">
                <a:solidFill>
                  <a:schemeClr val="accent2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entry found for destination</a:t>
            </a:r>
            <a:br>
              <a:rPr lang="en-US" dirty="0">
                <a:latin typeface="Gill Sans MT" charset="0"/>
              </a:rPr>
            </a:br>
            <a:r>
              <a:rPr lang="en-US" dirty="0">
                <a:latin typeface="Gill Sans MT" charset="0"/>
              </a:rPr>
              <a:t>  </a:t>
            </a:r>
            <a:r>
              <a:rPr lang="en-US" dirty="0">
                <a:solidFill>
                  <a:srgbClr val="000099"/>
                </a:solidFill>
                <a:latin typeface="Gill Sans MT" charset="0"/>
              </a:rPr>
              <a:t>then {</a:t>
            </a:r>
          </a:p>
          <a:p>
            <a:pPr lvl="1">
              <a:buFont typeface="Wingdings" charset="0"/>
              <a:buNone/>
              <a:defRPr/>
            </a:pPr>
            <a:r>
              <a:rPr lang="en-US" b="1" dirty="0">
                <a:solidFill>
                  <a:srgbClr val="000099"/>
                </a:solidFill>
                <a:latin typeface="Gill Sans MT" charset="0"/>
              </a:rPr>
              <a:t>     </a:t>
            </a:r>
            <a:r>
              <a:rPr lang="en-US" dirty="0">
                <a:solidFill>
                  <a:srgbClr val="000099"/>
                </a:solidFill>
                <a:latin typeface="Gill Sans MT" charset="0"/>
              </a:rPr>
              <a:t>if</a:t>
            </a:r>
            <a:r>
              <a:rPr lang="en-US" b="1" dirty="0">
                <a:solidFill>
                  <a:schemeClr val="accent2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destination on segment from which frame arrived</a:t>
            </a:r>
            <a:br>
              <a:rPr lang="en-US" dirty="0">
                <a:latin typeface="Gill Sans MT" charset="0"/>
              </a:rPr>
            </a:br>
            <a:r>
              <a:rPr lang="en-US" dirty="0">
                <a:latin typeface="Gill Sans MT" charset="0"/>
              </a:rPr>
              <a:t>       </a:t>
            </a:r>
            <a:r>
              <a:rPr lang="en-US" dirty="0">
                <a:solidFill>
                  <a:srgbClr val="000099"/>
                </a:solidFill>
                <a:latin typeface="Gill Sans MT" charset="0"/>
              </a:rPr>
              <a:t>then</a:t>
            </a:r>
            <a:r>
              <a:rPr lang="en-US" dirty="0">
                <a:latin typeface="Gill Sans MT" charset="0"/>
              </a:rPr>
              <a:t> drop frame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           </a:t>
            </a:r>
            <a:r>
              <a:rPr lang="en-US" dirty="0">
                <a:solidFill>
                  <a:srgbClr val="000099"/>
                </a:solidFill>
                <a:latin typeface="Gill Sans MT" charset="0"/>
              </a:rPr>
              <a:t>else</a:t>
            </a:r>
            <a:r>
              <a:rPr lang="en-US" dirty="0">
                <a:latin typeface="Gill Sans MT" charset="0"/>
              </a:rPr>
              <a:t> forward frame on interface indicated by entry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     </a:t>
            </a:r>
            <a:r>
              <a:rPr lang="en-US" b="1" dirty="0">
                <a:solidFill>
                  <a:schemeClr val="accent2"/>
                </a:solidFill>
                <a:latin typeface="Gill Sans MT" charset="0"/>
              </a:rPr>
              <a:t>  </a:t>
            </a:r>
            <a:r>
              <a:rPr lang="en-US" dirty="0">
                <a:solidFill>
                  <a:srgbClr val="000099"/>
                </a:solidFill>
                <a:latin typeface="Gill Sans MT" charset="0"/>
              </a:rPr>
              <a:t>}</a:t>
            </a:r>
            <a:r>
              <a:rPr lang="en-US" b="1" dirty="0">
                <a:solidFill>
                  <a:schemeClr val="accent2"/>
                </a:solidFill>
                <a:latin typeface="Gill Sans MT" charset="0"/>
              </a:rPr>
              <a:t>   </a:t>
            </a:r>
            <a:endParaRPr lang="en-US" dirty="0">
              <a:latin typeface="Gill Sans MT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      </a:t>
            </a:r>
            <a:r>
              <a:rPr lang="en-US" dirty="0">
                <a:solidFill>
                  <a:srgbClr val="000099"/>
                </a:solidFill>
                <a:latin typeface="Gill Sans MT" charset="0"/>
              </a:rPr>
              <a:t>else</a:t>
            </a:r>
            <a:r>
              <a:rPr lang="en-US" dirty="0">
                <a:latin typeface="Gill Sans MT" charset="0"/>
              </a:rPr>
              <a:t> flood  /* forward on all interfaces except arriving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                          interface */</a:t>
            </a:r>
          </a:p>
          <a:p>
            <a:pPr lvl="3">
              <a:buFontTx/>
              <a:buNone/>
              <a:defRPr/>
            </a:pPr>
            <a:r>
              <a:rPr lang="en-US" sz="2400" dirty="0">
                <a:latin typeface="Times New Roman" charset="0"/>
              </a:rPr>
              <a:t>  </a:t>
            </a:r>
          </a:p>
        </p:txBody>
      </p:sp>
      <p:pic>
        <p:nvPicPr>
          <p:cNvPr id="168965" name="Picture 1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84137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91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AB79FED-DBDB-6F4B-B113-9B2BDF0189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00" y="3196198"/>
            <a:ext cx="1758050" cy="471432"/>
          </a:xfrm>
          <a:prstGeom prst="rect">
            <a:avLst/>
          </a:prstGeom>
        </p:spPr>
      </p:pic>
      <p:pic>
        <p:nvPicPr>
          <p:cNvPr id="11" name="Picture 10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DDD99549-EF66-6D42-9856-78747A1F03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59" y="911621"/>
            <a:ext cx="1619250" cy="219439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D1500-042A-CB41-A795-01DA4CD47FF9}"/>
              </a:ext>
            </a:extLst>
          </p:cNvPr>
          <p:cNvSpPr/>
          <p:nvPr/>
        </p:nvSpPr>
        <p:spPr bwMode="auto">
          <a:xfrm>
            <a:off x="7726669" y="2008817"/>
            <a:ext cx="420890" cy="445397"/>
          </a:xfrm>
          <a:prstGeom prst="ellipse">
            <a:avLst/>
          </a:prstGeom>
          <a:noFill/>
          <a:ln w="28575" cap="flat" cmpd="sng" algn="ctr">
            <a:solidFill>
              <a:srgbClr val="59B152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890"/>
                      <a:gd name="connsiteY0" fmla="*/ 222699 h 445397"/>
                      <a:gd name="connsiteX1" fmla="*/ 210445 w 420890"/>
                      <a:gd name="connsiteY1" fmla="*/ 0 h 445397"/>
                      <a:gd name="connsiteX2" fmla="*/ 420890 w 420890"/>
                      <a:gd name="connsiteY2" fmla="*/ 222699 h 445397"/>
                      <a:gd name="connsiteX3" fmla="*/ 210445 w 420890"/>
                      <a:gd name="connsiteY3" fmla="*/ 445398 h 445397"/>
                      <a:gd name="connsiteX4" fmla="*/ 0 w 420890"/>
                      <a:gd name="connsiteY4" fmla="*/ 222699 h 445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890" h="445397" extrusionOk="0">
                        <a:moveTo>
                          <a:pt x="0" y="222699"/>
                        </a:moveTo>
                        <a:cubicBezTo>
                          <a:pt x="-4496" y="96933"/>
                          <a:pt x="70022" y="9082"/>
                          <a:pt x="210445" y="0"/>
                        </a:cubicBezTo>
                        <a:cubicBezTo>
                          <a:pt x="336395" y="2047"/>
                          <a:pt x="411839" y="99994"/>
                          <a:pt x="420890" y="222699"/>
                        </a:cubicBezTo>
                        <a:cubicBezTo>
                          <a:pt x="400681" y="365427"/>
                          <a:pt x="324470" y="457561"/>
                          <a:pt x="210445" y="445398"/>
                        </a:cubicBezTo>
                        <a:cubicBezTo>
                          <a:pt x="87153" y="441532"/>
                          <a:pt x="14681" y="352707"/>
                          <a:pt x="0" y="2226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E768FD-2542-E145-ACEE-AE80A9004AE6}"/>
              </a:ext>
            </a:extLst>
          </p:cNvPr>
          <p:cNvSpPr/>
          <p:nvPr/>
        </p:nvSpPr>
        <p:spPr bwMode="auto">
          <a:xfrm>
            <a:off x="7307599" y="2586884"/>
            <a:ext cx="420890" cy="445397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890"/>
                      <a:gd name="connsiteY0" fmla="*/ 222699 h 445397"/>
                      <a:gd name="connsiteX1" fmla="*/ 210445 w 420890"/>
                      <a:gd name="connsiteY1" fmla="*/ 0 h 445397"/>
                      <a:gd name="connsiteX2" fmla="*/ 420890 w 420890"/>
                      <a:gd name="connsiteY2" fmla="*/ 222699 h 445397"/>
                      <a:gd name="connsiteX3" fmla="*/ 210445 w 420890"/>
                      <a:gd name="connsiteY3" fmla="*/ 445398 h 445397"/>
                      <a:gd name="connsiteX4" fmla="*/ 0 w 420890"/>
                      <a:gd name="connsiteY4" fmla="*/ 222699 h 445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890" h="445397" extrusionOk="0">
                        <a:moveTo>
                          <a:pt x="0" y="222699"/>
                        </a:moveTo>
                        <a:cubicBezTo>
                          <a:pt x="-4496" y="96933"/>
                          <a:pt x="70022" y="9082"/>
                          <a:pt x="210445" y="0"/>
                        </a:cubicBezTo>
                        <a:cubicBezTo>
                          <a:pt x="336395" y="2047"/>
                          <a:pt x="411839" y="99994"/>
                          <a:pt x="420890" y="222699"/>
                        </a:cubicBezTo>
                        <a:cubicBezTo>
                          <a:pt x="400681" y="365427"/>
                          <a:pt x="324470" y="457561"/>
                          <a:pt x="210445" y="445398"/>
                        </a:cubicBezTo>
                        <a:cubicBezTo>
                          <a:pt x="87153" y="441532"/>
                          <a:pt x="14681" y="352707"/>
                          <a:pt x="0" y="2226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DD328A-C47A-0840-8E92-7EA19EF95FB6}"/>
              </a:ext>
            </a:extLst>
          </p:cNvPr>
          <p:cNvSpPr/>
          <p:nvPr/>
        </p:nvSpPr>
        <p:spPr bwMode="auto">
          <a:xfrm>
            <a:off x="7712250" y="2597390"/>
            <a:ext cx="415645" cy="444403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890"/>
                      <a:gd name="connsiteY0" fmla="*/ 222699 h 445397"/>
                      <a:gd name="connsiteX1" fmla="*/ 210445 w 420890"/>
                      <a:gd name="connsiteY1" fmla="*/ 0 h 445397"/>
                      <a:gd name="connsiteX2" fmla="*/ 420890 w 420890"/>
                      <a:gd name="connsiteY2" fmla="*/ 222699 h 445397"/>
                      <a:gd name="connsiteX3" fmla="*/ 210445 w 420890"/>
                      <a:gd name="connsiteY3" fmla="*/ 445398 h 445397"/>
                      <a:gd name="connsiteX4" fmla="*/ 0 w 420890"/>
                      <a:gd name="connsiteY4" fmla="*/ 222699 h 445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890" h="445397" extrusionOk="0">
                        <a:moveTo>
                          <a:pt x="0" y="222699"/>
                        </a:moveTo>
                        <a:cubicBezTo>
                          <a:pt x="-4496" y="96933"/>
                          <a:pt x="70022" y="9082"/>
                          <a:pt x="210445" y="0"/>
                        </a:cubicBezTo>
                        <a:cubicBezTo>
                          <a:pt x="336395" y="2047"/>
                          <a:pt x="411839" y="99994"/>
                          <a:pt x="420890" y="222699"/>
                        </a:cubicBezTo>
                        <a:cubicBezTo>
                          <a:pt x="400681" y="365427"/>
                          <a:pt x="324470" y="457561"/>
                          <a:pt x="210445" y="445398"/>
                        </a:cubicBezTo>
                        <a:cubicBezTo>
                          <a:pt x="87153" y="441532"/>
                          <a:pt x="14681" y="352707"/>
                          <a:pt x="0" y="2226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46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09" name="Group 36"/>
          <p:cNvGrpSpPr>
            <a:grpSpLocks/>
          </p:cNvGrpSpPr>
          <p:nvPr/>
        </p:nvGrpSpPr>
        <p:grpSpPr bwMode="auto">
          <a:xfrm>
            <a:off x="4456113" y="1216025"/>
            <a:ext cx="3660775" cy="3600450"/>
            <a:chOff x="731524" y="1819788"/>
            <a:chExt cx="3661504" cy="3600334"/>
          </a:xfrm>
        </p:grpSpPr>
        <p:sp>
          <p:nvSpPr>
            <p:cNvPr id="67650" name="Text Box 23"/>
            <p:cNvSpPr txBox="1">
              <a:spLocks noChangeArrowheads="1"/>
            </p:cNvSpPr>
            <p:nvPr/>
          </p:nvSpPr>
          <p:spPr bwMode="auto">
            <a:xfrm>
              <a:off x="2655957" y="1819788"/>
              <a:ext cx="350907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7651" name="Text Box 24"/>
            <p:cNvSpPr txBox="1">
              <a:spLocks noChangeArrowheads="1"/>
            </p:cNvSpPr>
            <p:nvPr/>
          </p:nvSpPr>
          <p:spPr bwMode="auto">
            <a:xfrm>
              <a:off x="2371738" y="5050247"/>
              <a:ext cx="371549" cy="3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i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52" name="Text Box 25"/>
            <p:cNvSpPr txBox="1">
              <a:spLocks noChangeArrowheads="1"/>
            </p:cNvSpPr>
            <p:nvPr/>
          </p:nvSpPr>
          <p:spPr bwMode="auto">
            <a:xfrm>
              <a:off x="3988134" y="2419844"/>
              <a:ext cx="3382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7653" name="Text Box 26"/>
            <p:cNvSpPr txBox="1">
              <a:spLocks noChangeArrowheads="1"/>
            </p:cNvSpPr>
            <p:nvPr/>
          </p:nvSpPr>
          <p:spPr bwMode="auto">
            <a:xfrm>
              <a:off x="995101" y="4188262"/>
              <a:ext cx="390603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  <a:r>
                <a:rPr lang="ja-JP" altLang="en-US" i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54" name="Text Box 27"/>
            <p:cNvSpPr txBox="1">
              <a:spLocks noChangeArrowheads="1"/>
            </p:cNvSpPr>
            <p:nvPr/>
          </p:nvSpPr>
          <p:spPr bwMode="auto">
            <a:xfrm>
              <a:off x="3740435" y="4188262"/>
              <a:ext cx="350908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67655" name="Text Box 28"/>
            <p:cNvSpPr txBox="1">
              <a:spLocks noChangeArrowheads="1"/>
            </p:cNvSpPr>
            <p:nvPr/>
          </p:nvSpPr>
          <p:spPr bwMode="auto">
            <a:xfrm>
              <a:off x="1123714" y="2465880"/>
              <a:ext cx="4033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  <a:r>
                <a:rPr lang="ja-JP" altLang="en-US" i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56" name="Line 17"/>
            <p:cNvSpPr>
              <a:spLocks noChangeShapeType="1"/>
            </p:cNvSpPr>
            <p:nvPr/>
          </p:nvSpPr>
          <p:spPr bwMode="auto">
            <a:xfrm>
              <a:off x="1687389" y="3165945"/>
              <a:ext cx="720869" cy="298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57" name="Line 18"/>
            <p:cNvSpPr>
              <a:spLocks noChangeShapeType="1"/>
            </p:cNvSpPr>
            <p:nvPr/>
          </p:nvSpPr>
          <p:spPr bwMode="auto">
            <a:xfrm>
              <a:off x="2673423" y="2872267"/>
              <a:ext cx="0" cy="5048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58" name="Line 19"/>
            <p:cNvSpPr>
              <a:spLocks noChangeShapeType="1"/>
            </p:cNvSpPr>
            <p:nvPr/>
          </p:nvSpPr>
          <p:spPr bwMode="auto">
            <a:xfrm flipH="1">
              <a:off x="2863961" y="2996088"/>
              <a:ext cx="892353" cy="484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59" name="Line 20"/>
            <p:cNvSpPr>
              <a:spLocks noChangeShapeType="1"/>
            </p:cNvSpPr>
            <p:nvPr/>
          </p:nvSpPr>
          <p:spPr bwMode="auto">
            <a:xfrm flipV="1">
              <a:off x="2673423" y="3605668"/>
              <a:ext cx="12703" cy="7095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71083" name="Group 47"/>
            <p:cNvGrpSpPr>
              <a:grpSpLocks/>
            </p:cNvGrpSpPr>
            <p:nvPr/>
          </p:nvGrpSpPr>
          <p:grpSpPr bwMode="auto">
            <a:xfrm>
              <a:off x="747936" y="2733042"/>
              <a:ext cx="914403" cy="690308"/>
              <a:chOff x="1046480" y="3962400"/>
              <a:chExt cx="1026163" cy="761428"/>
            </a:xfrm>
          </p:grpSpPr>
          <p:sp>
            <p:nvSpPr>
              <p:cNvPr id="186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248" y="4299428"/>
                <a:ext cx="110312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71118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71119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20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71084" name="Group 48"/>
            <p:cNvGrpSpPr>
              <a:grpSpLocks/>
            </p:cNvGrpSpPr>
            <p:nvPr/>
          </p:nvGrpSpPr>
          <p:grpSpPr bwMode="auto">
            <a:xfrm>
              <a:off x="3539588" y="2669737"/>
              <a:ext cx="853440" cy="741680"/>
              <a:chOff x="7179310" y="4033520"/>
              <a:chExt cx="1009650" cy="855028"/>
            </a:xfrm>
          </p:grpSpPr>
          <p:grpSp>
            <p:nvGrpSpPr>
              <p:cNvPr id="17111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7111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1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83" name="Rectangle 43"/>
              <p:cNvSpPr>
                <a:spLocks noChangeArrowheads="1"/>
              </p:cNvSpPr>
              <p:nvPr/>
            </p:nvSpPr>
            <p:spPr bwMode="auto">
              <a:xfrm rot="16200000">
                <a:off x="7440190" y="4309323"/>
                <a:ext cx="126273" cy="19535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54" name="Rectangle 43"/>
            <p:cNvSpPr>
              <a:spLocks noChangeArrowheads="1"/>
            </p:cNvSpPr>
            <p:nvPr/>
          </p:nvSpPr>
          <p:spPr bwMode="auto">
            <a:xfrm>
              <a:off x="2614674" y="2705584"/>
              <a:ext cx="109559" cy="16509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171086" name="Group 44"/>
            <p:cNvGrpSpPr>
              <a:grpSpLocks/>
            </p:cNvGrpSpPr>
            <p:nvPr/>
          </p:nvGrpSpPr>
          <p:grpSpPr bwMode="auto">
            <a:xfrm>
              <a:off x="2233637" y="2138292"/>
              <a:ext cx="853440" cy="741680"/>
              <a:chOff x="-44" y="1473"/>
              <a:chExt cx="981" cy="1105"/>
            </a:xfrm>
          </p:grpSpPr>
          <p:pic>
            <p:nvPicPr>
              <p:cNvPr id="17111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112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1087" name="Group 51"/>
            <p:cNvGrpSpPr>
              <a:grpSpLocks/>
            </p:cNvGrpSpPr>
            <p:nvPr/>
          </p:nvGrpSpPr>
          <p:grpSpPr bwMode="auto">
            <a:xfrm>
              <a:off x="2060917" y="4279843"/>
              <a:ext cx="853440" cy="835329"/>
              <a:chOff x="8077200" y="3320111"/>
              <a:chExt cx="853440" cy="835329"/>
            </a:xfrm>
          </p:grpSpPr>
          <p:sp>
            <p:nvSpPr>
              <p:cNvPr id="176" name="Rectangle 43"/>
              <p:cNvSpPr>
                <a:spLocks noChangeArrowheads="1"/>
              </p:cNvSpPr>
              <p:nvPr/>
            </p:nvSpPr>
            <p:spPr bwMode="auto">
              <a:xfrm>
                <a:off x="8630957" y="3320602"/>
                <a:ext cx="111147" cy="165095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71108" name="Group 44"/>
              <p:cNvGrpSpPr>
                <a:grpSpLocks/>
              </p:cNvGrpSpPr>
              <p:nvPr/>
            </p:nvGrpSpPr>
            <p:grpSpPr bwMode="auto">
              <a:xfrm>
                <a:off x="8077200" y="3413760"/>
                <a:ext cx="853440" cy="741680"/>
                <a:chOff x="-44" y="1473"/>
                <a:chExt cx="981" cy="1105"/>
              </a:xfrm>
            </p:grpSpPr>
            <p:pic>
              <p:nvPicPr>
                <p:cNvPr id="171109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10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67665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13" y="3316753"/>
              <a:ext cx="603370" cy="341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71089" name="Group 53"/>
            <p:cNvGrpSpPr>
              <a:grpSpLocks/>
            </p:cNvGrpSpPr>
            <p:nvPr/>
          </p:nvGrpSpPr>
          <p:grpSpPr bwMode="auto">
            <a:xfrm>
              <a:off x="731524" y="3616962"/>
              <a:ext cx="914403" cy="690308"/>
              <a:chOff x="1046480" y="3962400"/>
              <a:chExt cx="1026163" cy="761428"/>
            </a:xfrm>
          </p:grpSpPr>
          <p:sp>
            <p:nvSpPr>
              <p:cNvPr id="172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46" y="4299747"/>
                <a:ext cx="110313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71104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71105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06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71090" name="Group 54"/>
            <p:cNvGrpSpPr>
              <a:grpSpLocks/>
            </p:cNvGrpSpPr>
            <p:nvPr/>
          </p:nvGrpSpPr>
          <p:grpSpPr bwMode="auto">
            <a:xfrm>
              <a:off x="3410634" y="3567725"/>
              <a:ext cx="853440" cy="741680"/>
              <a:chOff x="7179310" y="4033520"/>
              <a:chExt cx="1009650" cy="855028"/>
            </a:xfrm>
          </p:grpSpPr>
          <p:grpSp>
            <p:nvGrpSpPr>
              <p:cNvPr id="171099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71101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02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69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739" y="4308053"/>
                <a:ext cx="128104" cy="197237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67668" name="Line 17"/>
            <p:cNvSpPr>
              <a:spLocks noChangeShapeType="1"/>
            </p:cNvSpPr>
            <p:nvPr/>
          </p:nvSpPr>
          <p:spPr bwMode="auto">
            <a:xfrm flipV="1">
              <a:off x="1660396" y="3600906"/>
              <a:ext cx="744686" cy="4508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69" name="Line 19"/>
            <p:cNvSpPr>
              <a:spLocks noChangeShapeType="1"/>
            </p:cNvSpPr>
            <p:nvPr/>
          </p:nvSpPr>
          <p:spPr bwMode="auto">
            <a:xfrm flipH="1" flipV="1">
              <a:off x="2968756" y="3545345"/>
              <a:ext cx="646242" cy="33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70" name="Text Box 35"/>
            <p:cNvSpPr txBox="1">
              <a:spLocks noChangeArrowheads="1"/>
            </p:cNvSpPr>
            <p:nvPr/>
          </p:nvSpPr>
          <p:spPr bwMode="auto">
            <a:xfrm>
              <a:off x="2401907" y="3026249"/>
              <a:ext cx="312799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7671" name="Text Box 36"/>
            <p:cNvSpPr txBox="1">
              <a:spLocks noChangeArrowheads="1"/>
            </p:cNvSpPr>
            <p:nvPr/>
          </p:nvSpPr>
          <p:spPr bwMode="auto">
            <a:xfrm>
              <a:off x="2903656" y="3051648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7672" name="Text Box 37"/>
            <p:cNvSpPr txBox="1">
              <a:spLocks noChangeArrowheads="1"/>
            </p:cNvSpPr>
            <p:nvPr/>
          </p:nvSpPr>
          <p:spPr bwMode="auto">
            <a:xfrm>
              <a:off x="3125951" y="3710440"/>
              <a:ext cx="322326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7673" name="Text Box 38"/>
            <p:cNvSpPr txBox="1">
              <a:spLocks noChangeArrowheads="1"/>
            </p:cNvSpPr>
            <p:nvPr/>
          </p:nvSpPr>
          <p:spPr bwMode="auto">
            <a:xfrm>
              <a:off x="2640079" y="3654879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7674" name="Text Box 39"/>
            <p:cNvSpPr txBox="1">
              <a:spLocks noChangeArrowheads="1"/>
            </p:cNvSpPr>
            <p:nvPr/>
          </p:nvSpPr>
          <p:spPr bwMode="auto">
            <a:xfrm>
              <a:off x="2070052" y="3704090"/>
              <a:ext cx="323914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67675" name="Text Box 40"/>
            <p:cNvSpPr txBox="1">
              <a:spLocks noChangeArrowheads="1"/>
            </p:cNvSpPr>
            <p:nvPr/>
          </p:nvSpPr>
          <p:spPr bwMode="auto">
            <a:xfrm>
              <a:off x="2039884" y="3080222"/>
              <a:ext cx="319151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6</a:t>
              </a:r>
            </a:p>
          </p:txBody>
        </p:sp>
      </p:grp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141288"/>
            <a:ext cx="7508875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Self-learning, forwarding: example</a:t>
            </a:r>
          </a:p>
        </p:txBody>
      </p:sp>
      <p:grpSp>
        <p:nvGrpSpPr>
          <p:cNvPr id="685088" name="Group 32"/>
          <p:cNvGrpSpPr>
            <a:grpSpLocks/>
          </p:cNvGrpSpPr>
          <p:nvPr/>
        </p:nvGrpSpPr>
        <p:grpSpPr bwMode="auto">
          <a:xfrm>
            <a:off x="6778625" y="1223963"/>
            <a:ext cx="1428750" cy="369887"/>
            <a:chOff x="1750" y="3514"/>
            <a:chExt cx="900" cy="233"/>
          </a:xfrm>
        </p:grpSpPr>
        <p:sp>
          <p:nvSpPr>
            <p:cNvPr id="67646" name="Rectangle 33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47" name="Text Box 34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48" name="Line 35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9" name="Line 36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093" name="Group 37"/>
          <p:cNvGrpSpPr>
            <a:grpSpLocks/>
          </p:cNvGrpSpPr>
          <p:nvPr/>
        </p:nvGrpSpPr>
        <p:grpSpPr bwMode="auto">
          <a:xfrm>
            <a:off x="6994525" y="525463"/>
            <a:ext cx="1450975" cy="714375"/>
            <a:chOff x="4406" y="331"/>
            <a:chExt cx="914" cy="450"/>
          </a:xfrm>
        </p:grpSpPr>
        <p:sp>
          <p:nvSpPr>
            <p:cNvPr id="67642" name="Line 38"/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3" name="Line 39"/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4" name="Text Box 40"/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Source: A</a:t>
              </a:r>
            </a:p>
          </p:txBody>
        </p:sp>
        <p:sp>
          <p:nvSpPr>
            <p:cNvPr id="67645" name="Text Box 41"/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Dest: A</a:t>
              </a:r>
              <a:r>
                <a:rPr lang="ja-JP" altLang="en-US" sz="16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sz="16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685098" name="Group 42"/>
          <p:cNvGrpSpPr>
            <a:grpSpLocks/>
          </p:cNvGrpSpPr>
          <p:nvPr/>
        </p:nvGrpSpPr>
        <p:grpSpPr bwMode="auto">
          <a:xfrm>
            <a:off x="3336925" y="4937125"/>
            <a:ext cx="3017838" cy="1444625"/>
            <a:chOff x="3441" y="3154"/>
            <a:chExt cx="1901" cy="910"/>
          </a:xfrm>
        </p:grpSpPr>
        <p:sp>
          <p:nvSpPr>
            <p:cNvPr id="67637" name="Rectangle 43"/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38" name="Text Box 44"/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67639" name="Line 45"/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0" name="Line 46"/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1" name="Line 47"/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685104" name="Text Box 48"/>
          <p:cNvSpPr txBox="1">
            <a:spLocks noChangeArrowheads="1"/>
          </p:cNvSpPr>
          <p:nvPr/>
        </p:nvSpPr>
        <p:spPr bwMode="auto">
          <a:xfrm>
            <a:off x="6437313" y="5326063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685105" name="Group 49"/>
          <p:cNvGrpSpPr>
            <a:grpSpLocks/>
          </p:cNvGrpSpPr>
          <p:nvPr/>
        </p:nvGrpSpPr>
        <p:grpSpPr bwMode="auto">
          <a:xfrm>
            <a:off x="3771900" y="5370513"/>
            <a:ext cx="2471738" cy="376237"/>
            <a:chOff x="2376" y="3383"/>
            <a:chExt cx="1557" cy="237"/>
          </a:xfrm>
        </p:grpSpPr>
        <p:sp>
          <p:nvSpPr>
            <p:cNvPr id="67634" name="Text Box 50"/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7635" name="Text Box 51"/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7636" name="Text Box 52"/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685115" name="Group 59"/>
          <p:cNvGrpSpPr>
            <a:grpSpLocks/>
          </p:cNvGrpSpPr>
          <p:nvPr/>
        </p:nvGrpSpPr>
        <p:grpSpPr bwMode="auto">
          <a:xfrm>
            <a:off x="5799138" y="2881313"/>
            <a:ext cx="1428750" cy="369887"/>
            <a:chOff x="1750" y="3514"/>
            <a:chExt cx="900" cy="233"/>
          </a:xfrm>
        </p:grpSpPr>
        <p:sp>
          <p:nvSpPr>
            <p:cNvPr id="67630" name="Rectangle 6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31" name="Text Box 61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32" name="Line 6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33" name="Line 6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120" name="Group 64"/>
          <p:cNvGrpSpPr>
            <a:grpSpLocks/>
          </p:cNvGrpSpPr>
          <p:nvPr/>
        </p:nvGrpSpPr>
        <p:grpSpPr bwMode="auto">
          <a:xfrm>
            <a:off x="5799138" y="2879725"/>
            <a:ext cx="1428750" cy="369888"/>
            <a:chOff x="1750" y="3514"/>
            <a:chExt cx="900" cy="233"/>
          </a:xfrm>
        </p:grpSpPr>
        <p:sp>
          <p:nvSpPr>
            <p:cNvPr id="67626" name="Rectangle 6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7" name="Text Box 66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8" name="Line 6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29" name="Line 6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125" name="Group 69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67622" name="Rectangle 7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3" name="Text Box 71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4" name="Line 7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25" name="Line 7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130" name="Group 74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67618" name="Rectangle 7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19" name="Text Box 76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0" name="Line 7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21" name="Line 7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135" name="Group 79"/>
          <p:cNvGrpSpPr>
            <a:grpSpLocks/>
          </p:cNvGrpSpPr>
          <p:nvPr/>
        </p:nvGrpSpPr>
        <p:grpSpPr bwMode="auto">
          <a:xfrm>
            <a:off x="5795963" y="2879725"/>
            <a:ext cx="1428750" cy="369888"/>
            <a:chOff x="1750" y="3514"/>
            <a:chExt cx="900" cy="233"/>
          </a:xfrm>
        </p:grpSpPr>
        <p:sp>
          <p:nvSpPr>
            <p:cNvPr id="67614" name="Rectangle 8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15" name="Text Box 81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16" name="Line 8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17" name="Line 8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685140" name="Rectangle 84"/>
          <p:cNvSpPr>
            <a:spLocks noGrp="1" noChangeArrowheads="1"/>
          </p:cNvSpPr>
          <p:nvPr>
            <p:ph type="body" idx="1"/>
          </p:nvPr>
        </p:nvSpPr>
        <p:spPr>
          <a:xfrm>
            <a:off x="285750" y="1508125"/>
            <a:ext cx="4044950" cy="9445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frame destination, A’, location unknown:</a:t>
            </a:r>
            <a:endParaRPr lang="en-US" i="1" dirty="0">
              <a:latin typeface="Gill Sans MT" charset="0"/>
              <a:cs typeface="+mn-cs"/>
            </a:endParaRPr>
          </a:p>
        </p:txBody>
      </p:sp>
      <p:sp>
        <p:nvSpPr>
          <p:cNvPr id="685142" name="Text Box 86"/>
          <p:cNvSpPr txBox="1">
            <a:spLocks noChangeArrowheads="1"/>
          </p:cNvSpPr>
          <p:nvPr/>
        </p:nvSpPr>
        <p:spPr bwMode="auto">
          <a:xfrm>
            <a:off x="3349625" y="1847850"/>
            <a:ext cx="8382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flood</a:t>
            </a:r>
          </a:p>
        </p:txBody>
      </p:sp>
      <p:grpSp>
        <p:nvGrpSpPr>
          <p:cNvPr id="685148" name="Group 92"/>
          <p:cNvGrpSpPr>
            <a:grpSpLocks/>
          </p:cNvGrpSpPr>
          <p:nvPr/>
        </p:nvGrpSpPr>
        <p:grpSpPr bwMode="auto">
          <a:xfrm>
            <a:off x="6130925" y="3981450"/>
            <a:ext cx="1428750" cy="369888"/>
            <a:chOff x="730" y="2472"/>
            <a:chExt cx="900" cy="233"/>
          </a:xfrm>
        </p:grpSpPr>
        <p:sp>
          <p:nvSpPr>
            <p:cNvPr id="67610" name="Rectangle 88"/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11" name="Text Box 89"/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 A</a:t>
              </a:r>
            </a:p>
          </p:txBody>
        </p:sp>
        <p:sp>
          <p:nvSpPr>
            <p:cNvPr id="67612" name="Line 90"/>
            <p:cNvSpPr>
              <a:spLocks noChangeShapeType="1"/>
            </p:cNvSpPr>
            <p:nvPr/>
          </p:nvSpPr>
          <p:spPr bwMode="auto">
            <a:xfrm>
              <a:off x="937" y="2493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13" name="Line 91"/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685149" name="Rectangle 93"/>
          <p:cNvSpPr>
            <a:spLocks noChangeArrowheads="1"/>
          </p:cNvSpPr>
          <p:nvPr/>
        </p:nvSpPr>
        <p:spPr bwMode="auto">
          <a:xfrm>
            <a:off x="300038" y="242570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indent="-279400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destination A location known:</a:t>
            </a:r>
            <a:endParaRPr lang="en-US" sz="2800" dirty="0">
              <a:solidFill>
                <a:srgbClr val="FF0000"/>
              </a:solidFill>
              <a:latin typeface="Gill Sans MT" charset="0"/>
              <a:cs typeface="+mn-cs"/>
            </a:endParaRPr>
          </a:p>
        </p:txBody>
      </p:sp>
      <p:grpSp>
        <p:nvGrpSpPr>
          <p:cNvPr id="685150" name="Group 94"/>
          <p:cNvGrpSpPr>
            <a:grpSpLocks/>
          </p:cNvGrpSpPr>
          <p:nvPr/>
        </p:nvGrpSpPr>
        <p:grpSpPr bwMode="auto">
          <a:xfrm>
            <a:off x="3768725" y="5656263"/>
            <a:ext cx="2471738" cy="374650"/>
            <a:chOff x="2376" y="3383"/>
            <a:chExt cx="1557" cy="236"/>
          </a:xfrm>
        </p:grpSpPr>
        <p:sp>
          <p:nvSpPr>
            <p:cNvPr id="67607" name="Text Box 95"/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08" name="Text Box 96"/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7609" name="Text Box 97"/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685154" name="Rectangle 98"/>
          <p:cNvSpPr>
            <a:spLocks noChangeArrowheads="1"/>
          </p:cNvSpPr>
          <p:nvPr/>
        </p:nvSpPr>
        <p:spPr bwMode="auto">
          <a:xfrm>
            <a:off x="619121" y="2884488"/>
            <a:ext cx="372903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            selectively send </a:t>
            </a:r>
          </a:p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on just one link</a:t>
            </a:r>
          </a:p>
        </p:txBody>
      </p:sp>
      <p:pic>
        <p:nvPicPr>
          <p:cNvPr id="171029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19955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92</a:t>
            </a:fld>
            <a:endParaRPr lang="en-US" sz="1200" dirty="0">
              <a:latin typeface="Tahoma" charset="0"/>
            </a:endParaRP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96436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8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85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63E-6 L -0.12118 -0.09814 " pathEditMode="relative" ptsTypes="AA">
                                      <p:cBhvr>
                                        <p:cTn id="42" dur="2000" fill="hold"/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-0.09532 0.1435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717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0348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16163 0.0666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3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1545 -0.102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8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509 L -0.03767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8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11 -0.1588 L -0.03472 -0.32871 " pathEditMode="relative" ptsTypes="AA">
                                      <p:cBhvr>
                                        <p:cTn id="95" dur="2000" fill="hold"/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104" grpId="0"/>
      <p:bldP spid="685140" grpId="0" build="p"/>
      <p:bldP spid="685142" grpId="0"/>
      <p:bldP spid="685149" grpId="0" build="p"/>
      <p:bldP spid="685154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Interconnecting switches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98500" y="1320800"/>
            <a:ext cx="7881938" cy="6826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self-learning switches can be connected together:</a:t>
            </a:r>
          </a:p>
        </p:txBody>
      </p:sp>
      <p:sp>
        <p:nvSpPr>
          <p:cNvPr id="681030" name="Rectangle 70"/>
          <p:cNvSpPr>
            <a:spLocks noChangeArrowheads="1"/>
          </p:cNvSpPr>
          <p:nvPr/>
        </p:nvSpPr>
        <p:spPr bwMode="auto">
          <a:xfrm>
            <a:off x="690563" y="4535488"/>
            <a:ext cx="7881937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2800" i="1" u="sng" dirty="0">
                <a:solidFill>
                  <a:srgbClr val="CC0000"/>
                </a:solidFill>
                <a:latin typeface="Gill Sans MT" charset="0"/>
                <a:cs typeface="+mn-cs"/>
              </a:rPr>
              <a:t>Q:</a:t>
            </a:r>
            <a:r>
              <a:rPr lang="en-US" sz="2800" i="1" dirty="0">
                <a:solidFill>
                  <a:srgbClr val="000000"/>
                </a:solidFill>
                <a:latin typeface="Gill Sans MT" charset="0"/>
                <a:cs typeface="+mn-cs"/>
              </a:rPr>
              <a:t> 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sending from A to G - how does S</a:t>
            </a:r>
            <a:r>
              <a:rPr lang="en-US" sz="2800" i="0" baseline="-25000" dirty="0">
                <a:solidFill>
                  <a:srgbClr val="000000"/>
                </a:solidFill>
                <a:latin typeface="Gill Sans MT" charset="0"/>
                <a:cs typeface="+mn-cs"/>
              </a:rPr>
              <a:t>1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 know to forward frame destined to G via S</a:t>
            </a:r>
            <a:r>
              <a:rPr lang="en-US" sz="2800" i="0" baseline="-25000" dirty="0">
                <a:solidFill>
                  <a:srgbClr val="000000"/>
                </a:solidFill>
                <a:latin typeface="Gill Sans MT" charset="0"/>
                <a:cs typeface="+mn-cs"/>
              </a:rPr>
              <a:t>4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 and S</a:t>
            </a:r>
            <a:r>
              <a:rPr lang="en-US" sz="2800" i="0" baseline="-25000" dirty="0">
                <a:solidFill>
                  <a:srgbClr val="000000"/>
                </a:solidFill>
                <a:latin typeface="Gill Sans MT" charset="0"/>
                <a:cs typeface="+mn-cs"/>
              </a:rPr>
              <a:t>3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?</a:t>
            </a:r>
          </a:p>
          <a:p>
            <a:pPr marL="457200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1" u="sng" dirty="0">
                <a:solidFill>
                  <a:srgbClr val="CC0000"/>
                </a:solidFill>
                <a:latin typeface="Gill Sans MT" charset="0"/>
                <a:cs typeface="+mn-cs"/>
              </a:rPr>
              <a:t>A: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self learning! (works 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  <a:cs typeface="+mn-cs"/>
              </a:rPr>
              <a:t>exactly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 the same as in single-switch case!)</a:t>
            </a:r>
          </a:p>
        </p:txBody>
      </p:sp>
      <p:grpSp>
        <p:nvGrpSpPr>
          <p:cNvPr id="173062" name="Group 1"/>
          <p:cNvGrpSpPr>
            <a:grpSpLocks/>
          </p:cNvGrpSpPr>
          <p:nvPr/>
        </p:nvGrpSpPr>
        <p:grpSpPr bwMode="auto">
          <a:xfrm>
            <a:off x="958850" y="2444750"/>
            <a:ext cx="2047875" cy="1358900"/>
            <a:chOff x="958850" y="2444750"/>
            <a:chExt cx="2048416" cy="1358710"/>
          </a:xfrm>
        </p:grpSpPr>
        <p:sp>
          <p:nvSpPr>
            <p:cNvPr id="68657" name="Line 20"/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58" name="Line 21"/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59" name="Line 22"/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60" name="Text Box 64"/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50931" cy="366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8661" name="Text Box 65"/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38226" cy="369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8662" name="Text Box 73"/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423975" cy="369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8663" name="Text Box 66"/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50930" cy="369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73111" name="Group 44"/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173119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20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112" name="Group 44"/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173117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18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113" name="Group 44"/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17311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1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68667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379663" y="1984375"/>
            <a:ext cx="4856162" cy="2044700"/>
            <a:chOff x="2379663" y="1984375"/>
            <a:chExt cx="4855711" cy="2044145"/>
          </a:xfrm>
        </p:grpSpPr>
        <p:sp>
          <p:nvSpPr>
            <p:cNvPr id="68618" name="Line 23"/>
            <p:cNvSpPr>
              <a:spLocks noChangeShapeType="1"/>
            </p:cNvSpPr>
            <p:nvPr/>
          </p:nvSpPr>
          <p:spPr bwMode="auto">
            <a:xfrm flipH="1">
              <a:off x="3635258" y="3068344"/>
              <a:ext cx="346043" cy="215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19" name="Line 24"/>
            <p:cNvSpPr>
              <a:spLocks noChangeShapeType="1"/>
            </p:cNvSpPr>
            <p:nvPr/>
          </p:nvSpPr>
          <p:spPr bwMode="auto">
            <a:xfrm flipH="1">
              <a:off x="3949554" y="3087389"/>
              <a:ext cx="125401" cy="587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0" name="Line 25"/>
            <p:cNvSpPr>
              <a:spLocks noChangeShapeType="1"/>
            </p:cNvSpPr>
            <p:nvPr/>
          </p:nvSpPr>
          <p:spPr bwMode="auto">
            <a:xfrm>
              <a:off x="4254326" y="3030254"/>
              <a:ext cx="230167" cy="3618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1" name="Line 26"/>
            <p:cNvSpPr>
              <a:spLocks noChangeShapeType="1"/>
            </p:cNvSpPr>
            <p:nvPr/>
          </p:nvSpPr>
          <p:spPr bwMode="auto">
            <a:xfrm flipH="1">
              <a:off x="5532145" y="3106433"/>
              <a:ext cx="428585" cy="244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2" name="Line 27"/>
            <p:cNvSpPr>
              <a:spLocks noChangeShapeType="1"/>
            </p:cNvSpPr>
            <p:nvPr/>
          </p:nvSpPr>
          <p:spPr bwMode="auto">
            <a:xfrm flipH="1">
              <a:off x="6035335" y="3077866"/>
              <a:ext cx="9524" cy="469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3" name="Line 35"/>
            <p:cNvSpPr>
              <a:spLocks noChangeShapeType="1"/>
            </p:cNvSpPr>
            <p:nvPr/>
          </p:nvSpPr>
          <p:spPr bwMode="auto">
            <a:xfrm flipH="1">
              <a:off x="2379663" y="2355749"/>
              <a:ext cx="1517509" cy="5364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4" name="Line 36"/>
            <p:cNvSpPr>
              <a:spLocks noChangeShapeType="1"/>
            </p:cNvSpPr>
            <p:nvPr/>
          </p:nvSpPr>
          <p:spPr bwMode="auto">
            <a:xfrm>
              <a:off x="4200356" y="2322421"/>
              <a:ext cx="0" cy="599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5" name="Line 37"/>
            <p:cNvSpPr>
              <a:spLocks noChangeShapeType="1"/>
            </p:cNvSpPr>
            <p:nvPr/>
          </p:nvSpPr>
          <p:spPr bwMode="auto">
            <a:xfrm flipH="1" flipV="1">
              <a:off x="4449571" y="2306551"/>
              <a:ext cx="1406394" cy="6840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6" name="Line 63"/>
            <p:cNvSpPr>
              <a:spLocks noChangeShapeType="1"/>
            </p:cNvSpPr>
            <p:nvPr/>
          </p:nvSpPr>
          <p:spPr bwMode="auto">
            <a:xfrm>
              <a:off x="6411539" y="3131826"/>
              <a:ext cx="285723" cy="1587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7" name="Text Box 67"/>
            <p:cNvSpPr txBox="1">
              <a:spLocks noChangeArrowheads="1"/>
            </p:cNvSpPr>
            <p:nvPr/>
          </p:nvSpPr>
          <p:spPr bwMode="auto">
            <a:xfrm>
              <a:off x="3620973" y="3222289"/>
              <a:ext cx="349218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68628" name="Text Box 68"/>
            <p:cNvSpPr txBox="1">
              <a:spLocks noChangeArrowheads="1"/>
            </p:cNvSpPr>
            <p:nvPr/>
          </p:nvSpPr>
          <p:spPr bwMode="auto">
            <a:xfrm>
              <a:off x="4094004" y="3658733"/>
              <a:ext cx="338106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E</a:t>
              </a:r>
            </a:p>
          </p:txBody>
        </p:sp>
        <p:sp>
          <p:nvSpPr>
            <p:cNvPr id="68629" name="Text Box 69"/>
            <p:cNvSpPr txBox="1">
              <a:spLocks noChangeArrowheads="1"/>
            </p:cNvSpPr>
            <p:nvPr/>
          </p:nvSpPr>
          <p:spPr bwMode="auto">
            <a:xfrm>
              <a:off x="4567035" y="3057234"/>
              <a:ext cx="325407" cy="369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F</a:t>
              </a:r>
            </a:p>
          </p:txBody>
        </p:sp>
        <p:sp>
          <p:nvSpPr>
            <p:cNvPr id="68630" name="Text Box 74"/>
            <p:cNvSpPr txBox="1">
              <a:spLocks noChangeArrowheads="1"/>
            </p:cNvSpPr>
            <p:nvPr/>
          </p:nvSpPr>
          <p:spPr bwMode="auto">
            <a:xfrm>
              <a:off x="3408267" y="2768387"/>
              <a:ext cx="436521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8631" name="Text Box 75"/>
            <p:cNvSpPr txBox="1">
              <a:spLocks noChangeArrowheads="1"/>
            </p:cNvSpPr>
            <p:nvPr/>
          </p:nvSpPr>
          <p:spPr bwMode="auto">
            <a:xfrm>
              <a:off x="4635290" y="1984375"/>
              <a:ext cx="436522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8632" name="Text Box 76"/>
            <p:cNvSpPr txBox="1">
              <a:spLocks noChangeArrowheads="1"/>
            </p:cNvSpPr>
            <p:nvPr/>
          </p:nvSpPr>
          <p:spPr bwMode="auto">
            <a:xfrm>
              <a:off x="6009938" y="2570004"/>
              <a:ext cx="436522" cy="366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8633" name="Text Box 78"/>
            <p:cNvSpPr txBox="1">
              <a:spLocks noChangeArrowheads="1"/>
            </p:cNvSpPr>
            <p:nvPr/>
          </p:nvSpPr>
          <p:spPr bwMode="auto">
            <a:xfrm>
              <a:off x="6240104" y="3541290"/>
              <a:ext cx="360329" cy="366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H</a:t>
              </a:r>
            </a:p>
          </p:txBody>
        </p:sp>
        <p:sp>
          <p:nvSpPr>
            <p:cNvPr id="68634" name="Text Box 79"/>
            <p:cNvSpPr txBox="1">
              <a:spLocks noChangeArrowheads="1"/>
            </p:cNvSpPr>
            <p:nvPr/>
          </p:nvSpPr>
          <p:spPr bwMode="auto">
            <a:xfrm>
              <a:off x="6986160" y="3179439"/>
              <a:ext cx="249214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</a:p>
          </p:txBody>
        </p:sp>
        <p:sp>
          <p:nvSpPr>
            <p:cNvPr id="68635" name="Text Box 80"/>
            <p:cNvSpPr txBox="1">
              <a:spLocks noChangeArrowheads="1"/>
            </p:cNvSpPr>
            <p:nvPr/>
          </p:nvSpPr>
          <p:spPr bwMode="auto">
            <a:xfrm>
              <a:off x="5103560" y="3595251"/>
              <a:ext cx="365091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G</a:t>
              </a:r>
            </a:p>
          </p:txBody>
        </p:sp>
        <p:pic>
          <p:nvPicPr>
            <p:cNvPr id="68636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899" y="2930268"/>
              <a:ext cx="677799" cy="299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73084" name="Group 44"/>
            <p:cNvGrpSpPr>
              <a:grpSpLocks/>
            </p:cNvGrpSpPr>
            <p:nvPr/>
          </p:nvGrpSpPr>
          <p:grpSpPr bwMode="auto">
            <a:xfrm>
              <a:off x="3139440" y="3180080"/>
              <a:ext cx="568960" cy="481140"/>
              <a:chOff x="-44" y="1473"/>
              <a:chExt cx="981" cy="1105"/>
            </a:xfrm>
          </p:grpSpPr>
          <p:pic>
            <p:nvPicPr>
              <p:cNvPr id="17310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0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5" name="Group 44"/>
            <p:cNvGrpSpPr>
              <a:grpSpLocks/>
            </p:cNvGrpSpPr>
            <p:nvPr/>
          </p:nvGrpSpPr>
          <p:grpSpPr bwMode="auto">
            <a:xfrm>
              <a:off x="3576320" y="3525520"/>
              <a:ext cx="568960" cy="481140"/>
              <a:chOff x="-44" y="1473"/>
              <a:chExt cx="981" cy="1105"/>
            </a:xfrm>
          </p:grpSpPr>
          <p:pic>
            <p:nvPicPr>
              <p:cNvPr id="17310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0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6" name="Group 44"/>
            <p:cNvGrpSpPr>
              <a:grpSpLocks/>
            </p:cNvGrpSpPr>
            <p:nvPr/>
          </p:nvGrpSpPr>
          <p:grpSpPr bwMode="auto">
            <a:xfrm>
              <a:off x="4135120" y="3281680"/>
              <a:ext cx="568960" cy="481140"/>
              <a:chOff x="-44" y="1473"/>
              <a:chExt cx="981" cy="1105"/>
            </a:xfrm>
          </p:grpSpPr>
          <p:pic>
            <p:nvPicPr>
              <p:cNvPr id="17309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7" name="Group 44"/>
            <p:cNvGrpSpPr>
              <a:grpSpLocks/>
            </p:cNvGrpSpPr>
            <p:nvPr/>
          </p:nvGrpSpPr>
          <p:grpSpPr bwMode="auto">
            <a:xfrm>
              <a:off x="5049520" y="3261360"/>
              <a:ext cx="568960" cy="481140"/>
              <a:chOff x="-44" y="1473"/>
              <a:chExt cx="981" cy="1105"/>
            </a:xfrm>
          </p:grpSpPr>
          <p:pic>
            <p:nvPicPr>
              <p:cNvPr id="17309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8" name="Group 44"/>
            <p:cNvGrpSpPr>
              <a:grpSpLocks/>
            </p:cNvGrpSpPr>
            <p:nvPr/>
          </p:nvGrpSpPr>
          <p:grpSpPr bwMode="auto">
            <a:xfrm>
              <a:off x="5588000" y="3434080"/>
              <a:ext cx="568960" cy="481140"/>
              <a:chOff x="-44" y="1473"/>
              <a:chExt cx="981" cy="1105"/>
            </a:xfrm>
          </p:grpSpPr>
          <p:pic>
            <p:nvPicPr>
              <p:cNvPr id="17309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9" name="Group 44"/>
            <p:cNvGrpSpPr>
              <a:grpSpLocks/>
            </p:cNvGrpSpPr>
            <p:nvPr/>
          </p:nvGrpSpPr>
          <p:grpSpPr bwMode="auto">
            <a:xfrm>
              <a:off x="6380480" y="3149600"/>
              <a:ext cx="568960" cy="481140"/>
              <a:chOff x="-44" y="1473"/>
              <a:chExt cx="981" cy="1105"/>
            </a:xfrm>
          </p:grpSpPr>
          <p:pic>
            <p:nvPicPr>
              <p:cNvPr id="17309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68643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313" y="2847741"/>
              <a:ext cx="677800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8644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949" y="2116102"/>
              <a:ext cx="676212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73064" name="Picture 20" descr="underline_base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798513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93</a:t>
            </a:fld>
            <a:endParaRPr lang="en-US" sz="1200" dirty="0">
              <a:latin typeface="Tahoma" charset="0"/>
            </a:endParaRPr>
          </a:p>
        </p:txBody>
      </p:sp>
      <p:sp>
        <p:nvSpPr>
          <p:cNvPr id="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39604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03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5-</a:t>
            </a:r>
            <a:fld id="{E4B7B2EA-8CD7-4D6B-8A7E-A57A69179D7F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i="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Exercise</a:t>
            </a: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auto">
          <a:xfrm>
            <a:off x="633312" y="1137972"/>
            <a:ext cx="8243839" cy="94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0" dirty="0">
                <a:latin typeface="Arial"/>
                <a:cs typeface="Arial"/>
              </a:rPr>
              <a:t>Suppose A sends frame to G, G responds to 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Show the switch tables in S</a:t>
            </a:r>
            <a:r>
              <a:rPr lang="en-US" altLang="en-US" sz="2200" i="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, S</a:t>
            </a:r>
            <a:r>
              <a:rPr lang="en-US" altLang="en-US" sz="2200" i="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, S</a:t>
            </a:r>
            <a:r>
              <a:rPr lang="en-US" altLang="en-US" sz="2200" i="0" baseline="-25000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70" name="Rectangle 65"/>
          <p:cNvSpPr>
            <a:spLocks noChangeArrowheads="1"/>
          </p:cNvSpPr>
          <p:nvPr/>
        </p:nvSpPr>
        <p:spPr bwMode="auto">
          <a:xfrm>
            <a:off x="378329" y="2447694"/>
            <a:ext cx="2148347" cy="219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2200" u="sng" dirty="0">
                <a:solidFill>
                  <a:srgbClr val="CC0000"/>
                </a:solidFill>
                <a:latin typeface="Arial"/>
                <a:cs typeface="Arial"/>
              </a:rPr>
              <a:t>Solution:</a:t>
            </a:r>
            <a:r>
              <a:rPr lang="en-US" altLang="en-US" sz="2200" i="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self learning! (works 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cs typeface="Arial"/>
              </a:rPr>
              <a:t>exactly</a:t>
            </a: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 the same as in single-switch case!)</a:t>
            </a:r>
          </a:p>
        </p:txBody>
      </p:sp>
      <p:grpSp>
        <p:nvGrpSpPr>
          <p:cNvPr id="85" name="Group 1"/>
          <p:cNvGrpSpPr>
            <a:grpSpLocks/>
          </p:cNvGrpSpPr>
          <p:nvPr/>
        </p:nvGrpSpPr>
        <p:grpSpPr bwMode="auto">
          <a:xfrm>
            <a:off x="2884244" y="2863554"/>
            <a:ext cx="1696003" cy="1732454"/>
            <a:chOff x="1127760" y="2498783"/>
            <a:chExt cx="1696451" cy="1732215"/>
          </a:xfrm>
        </p:grpSpPr>
        <p:sp>
          <p:nvSpPr>
            <p:cNvPr id="86" name="Line 20"/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7" name="Line 21"/>
            <p:cNvSpPr>
              <a:spLocks noChangeShapeType="1"/>
            </p:cNvSpPr>
            <p:nvPr/>
          </p:nvSpPr>
          <p:spPr bwMode="auto">
            <a:xfrm flipH="1">
              <a:off x="1969557" y="3078074"/>
              <a:ext cx="272331" cy="430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8" name="Line 22"/>
            <p:cNvSpPr>
              <a:spLocks noChangeShapeType="1"/>
            </p:cNvSpPr>
            <p:nvPr/>
          </p:nvSpPr>
          <p:spPr bwMode="auto">
            <a:xfrm>
              <a:off x="2389566" y="3106645"/>
              <a:ext cx="251866" cy="4015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Text Box 64"/>
            <p:cNvSpPr txBox="1">
              <a:spLocks noChangeArrowheads="1"/>
            </p:cNvSpPr>
            <p:nvPr/>
          </p:nvSpPr>
          <p:spPr bwMode="auto">
            <a:xfrm>
              <a:off x="1189807" y="3191073"/>
              <a:ext cx="350931" cy="366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90" name="Text Box 65"/>
            <p:cNvSpPr txBox="1">
              <a:spLocks noChangeArrowheads="1"/>
            </p:cNvSpPr>
            <p:nvPr/>
          </p:nvSpPr>
          <p:spPr bwMode="auto">
            <a:xfrm>
              <a:off x="1712674" y="3852372"/>
              <a:ext cx="338226" cy="369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91" name="Text Box 73"/>
            <p:cNvSpPr txBox="1">
              <a:spLocks noChangeArrowheads="1"/>
            </p:cNvSpPr>
            <p:nvPr/>
          </p:nvSpPr>
          <p:spPr bwMode="auto">
            <a:xfrm>
              <a:off x="2073426" y="2498783"/>
              <a:ext cx="423975" cy="369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en-US" sz="1800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2" name="Text Box 66"/>
            <p:cNvSpPr txBox="1">
              <a:spLocks noChangeArrowheads="1"/>
            </p:cNvSpPr>
            <p:nvPr/>
          </p:nvSpPr>
          <p:spPr bwMode="auto">
            <a:xfrm>
              <a:off x="2473281" y="3861162"/>
              <a:ext cx="350930" cy="369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93" name="Group 44"/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10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 flipH="1">
                <a:off x="374" y="1627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9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13281" y="3470363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51553" y="3469056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" name="Group 2"/>
          <p:cNvGrpSpPr>
            <a:grpSpLocks/>
          </p:cNvGrpSpPr>
          <p:nvPr/>
        </p:nvGrpSpPr>
        <p:grpSpPr bwMode="auto">
          <a:xfrm>
            <a:off x="4366030" y="2104512"/>
            <a:ext cx="4340363" cy="2835137"/>
            <a:chOff x="2609480" y="1739809"/>
            <a:chExt cx="4339960" cy="2834362"/>
          </a:xfrm>
        </p:grpSpPr>
        <p:sp>
          <p:nvSpPr>
            <p:cNvPr id="104" name="Line 23"/>
            <p:cNvSpPr>
              <a:spLocks noChangeShapeType="1"/>
            </p:cNvSpPr>
            <p:nvPr/>
          </p:nvSpPr>
          <p:spPr bwMode="auto">
            <a:xfrm flipH="1">
              <a:off x="3561798" y="3351666"/>
              <a:ext cx="346043" cy="215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Line 24"/>
            <p:cNvSpPr>
              <a:spLocks noChangeShapeType="1"/>
            </p:cNvSpPr>
            <p:nvPr/>
          </p:nvSpPr>
          <p:spPr bwMode="auto">
            <a:xfrm flipH="1">
              <a:off x="3949554" y="3297252"/>
              <a:ext cx="125401" cy="587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6" name="Line 25"/>
            <p:cNvSpPr>
              <a:spLocks noChangeShapeType="1"/>
            </p:cNvSpPr>
            <p:nvPr/>
          </p:nvSpPr>
          <p:spPr bwMode="auto">
            <a:xfrm>
              <a:off x="4317290" y="3313567"/>
              <a:ext cx="244127" cy="467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7" name="Line 26"/>
            <p:cNvSpPr>
              <a:spLocks noChangeShapeType="1"/>
            </p:cNvSpPr>
            <p:nvPr/>
          </p:nvSpPr>
          <p:spPr bwMode="auto">
            <a:xfrm flipH="1">
              <a:off x="5532145" y="3106433"/>
              <a:ext cx="428585" cy="244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8" name="Line 27"/>
            <p:cNvSpPr>
              <a:spLocks noChangeShapeType="1"/>
            </p:cNvSpPr>
            <p:nvPr/>
          </p:nvSpPr>
          <p:spPr bwMode="auto">
            <a:xfrm flipH="1">
              <a:off x="6030620" y="3203627"/>
              <a:ext cx="0" cy="514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" name="Line 35"/>
            <p:cNvSpPr>
              <a:spLocks noChangeShapeType="1"/>
            </p:cNvSpPr>
            <p:nvPr/>
          </p:nvSpPr>
          <p:spPr bwMode="auto">
            <a:xfrm flipH="1">
              <a:off x="2609480" y="2355749"/>
              <a:ext cx="1287692" cy="5120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0" name="Line 36"/>
            <p:cNvSpPr>
              <a:spLocks noChangeShapeType="1"/>
            </p:cNvSpPr>
            <p:nvPr/>
          </p:nvSpPr>
          <p:spPr bwMode="auto">
            <a:xfrm>
              <a:off x="4204614" y="2353663"/>
              <a:ext cx="0" cy="7974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1" name="Line 37"/>
            <p:cNvSpPr>
              <a:spLocks noChangeShapeType="1"/>
            </p:cNvSpPr>
            <p:nvPr/>
          </p:nvSpPr>
          <p:spPr bwMode="auto">
            <a:xfrm flipH="1" flipV="1">
              <a:off x="4449571" y="2306551"/>
              <a:ext cx="1406394" cy="6840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" name="Line 63"/>
            <p:cNvSpPr>
              <a:spLocks noChangeShapeType="1"/>
            </p:cNvSpPr>
            <p:nvPr/>
          </p:nvSpPr>
          <p:spPr bwMode="auto">
            <a:xfrm>
              <a:off x="6411539" y="3131826"/>
              <a:ext cx="285723" cy="1587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3" name="Text Box 67"/>
            <p:cNvSpPr txBox="1">
              <a:spLocks noChangeArrowheads="1"/>
            </p:cNvSpPr>
            <p:nvPr/>
          </p:nvSpPr>
          <p:spPr bwMode="auto">
            <a:xfrm>
              <a:off x="3285156" y="3851886"/>
              <a:ext cx="349218" cy="36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114" name="Text Box 68"/>
            <p:cNvSpPr txBox="1">
              <a:spLocks noChangeArrowheads="1"/>
            </p:cNvSpPr>
            <p:nvPr/>
          </p:nvSpPr>
          <p:spPr bwMode="auto">
            <a:xfrm>
              <a:off x="3747692" y="4204384"/>
              <a:ext cx="338106" cy="369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E</a:t>
              </a:r>
            </a:p>
          </p:txBody>
        </p:sp>
        <p:sp>
          <p:nvSpPr>
            <p:cNvPr id="115" name="Text Box 69"/>
            <p:cNvSpPr txBox="1">
              <a:spLocks noChangeArrowheads="1"/>
            </p:cNvSpPr>
            <p:nvPr/>
          </p:nvSpPr>
          <p:spPr bwMode="auto">
            <a:xfrm>
              <a:off x="4462092" y="4106569"/>
              <a:ext cx="325407" cy="3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F</a:t>
              </a:r>
            </a:p>
          </p:txBody>
        </p:sp>
        <p:sp>
          <p:nvSpPr>
            <p:cNvPr id="116" name="Text Box 74"/>
            <p:cNvSpPr txBox="1">
              <a:spLocks noChangeArrowheads="1"/>
            </p:cNvSpPr>
            <p:nvPr/>
          </p:nvSpPr>
          <p:spPr bwMode="auto">
            <a:xfrm>
              <a:off x="3618147" y="2768387"/>
              <a:ext cx="436521" cy="36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en-US" sz="1800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117" name="Text Box 75"/>
            <p:cNvSpPr txBox="1">
              <a:spLocks noChangeArrowheads="1"/>
            </p:cNvSpPr>
            <p:nvPr/>
          </p:nvSpPr>
          <p:spPr bwMode="auto">
            <a:xfrm>
              <a:off x="4013813" y="1739809"/>
              <a:ext cx="436522" cy="36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en-US" sz="1800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118" name="Text Box 76"/>
            <p:cNvSpPr txBox="1">
              <a:spLocks noChangeArrowheads="1"/>
            </p:cNvSpPr>
            <p:nvPr/>
          </p:nvSpPr>
          <p:spPr bwMode="auto">
            <a:xfrm>
              <a:off x="6009938" y="2570004"/>
              <a:ext cx="436522" cy="366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en-US" sz="1800" i="0" baseline="-25000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119" name="Text Box 78"/>
            <p:cNvSpPr txBox="1">
              <a:spLocks noChangeArrowheads="1"/>
            </p:cNvSpPr>
            <p:nvPr/>
          </p:nvSpPr>
          <p:spPr bwMode="auto">
            <a:xfrm>
              <a:off x="5787155" y="4060031"/>
              <a:ext cx="360329" cy="366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H</a:t>
              </a:r>
            </a:p>
          </p:txBody>
        </p:sp>
        <p:sp>
          <p:nvSpPr>
            <p:cNvPr id="120" name="Text Box 79"/>
            <p:cNvSpPr txBox="1">
              <a:spLocks noChangeArrowheads="1"/>
            </p:cNvSpPr>
            <p:nvPr/>
          </p:nvSpPr>
          <p:spPr bwMode="auto">
            <a:xfrm>
              <a:off x="6620181" y="3526032"/>
              <a:ext cx="300054" cy="369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J</a:t>
              </a:r>
            </a:p>
          </p:txBody>
        </p:sp>
        <p:sp>
          <p:nvSpPr>
            <p:cNvPr id="121" name="Text Box 80"/>
            <p:cNvSpPr txBox="1">
              <a:spLocks noChangeArrowheads="1"/>
            </p:cNvSpPr>
            <p:nvPr/>
          </p:nvSpPr>
          <p:spPr bwMode="auto">
            <a:xfrm>
              <a:off x="5187515" y="3626732"/>
              <a:ext cx="365091" cy="369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G</a:t>
              </a:r>
            </a:p>
          </p:txBody>
        </p:sp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899" y="2930268"/>
              <a:ext cx="677799" cy="29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39440" y="3483130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6320" y="3828570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08777" y="3741917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6" name="Group 44"/>
            <p:cNvGrpSpPr>
              <a:grpSpLocks/>
            </p:cNvGrpSpPr>
            <p:nvPr/>
          </p:nvGrpSpPr>
          <p:grpSpPr bwMode="auto">
            <a:xfrm>
              <a:off x="5049520" y="3261360"/>
              <a:ext cx="568960" cy="481140"/>
              <a:chOff x="-44" y="1473"/>
              <a:chExt cx="981" cy="1105"/>
            </a:xfrm>
          </p:grpSpPr>
          <p:pic>
            <p:nvPicPr>
              <p:cNvPr id="13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Freeform 46"/>
              <p:cNvSpPr>
                <a:spLocks/>
              </p:cNvSpPr>
              <p:nvPr/>
            </p:nvSpPr>
            <p:spPr bwMode="auto">
              <a:xfrm flipH="1">
                <a:off x="374" y="1627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3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88000" y="3674430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80480" y="3149600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313" y="3152043"/>
              <a:ext cx="677800" cy="30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949" y="2116102"/>
              <a:ext cx="676212" cy="30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" name="TextBox 142"/>
          <p:cNvSpPr txBox="1"/>
          <p:nvPr/>
        </p:nvSpPr>
        <p:spPr>
          <a:xfrm>
            <a:off x="5337102" y="240477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962409" y="271929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489780" y="3097574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303972" y="245288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340597" y="2989494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12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408571" y="3097574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312128" y="3559927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574416" y="3470394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004720" y="3501884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211678" y="3522879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710418" y="3832723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151228" y="3769746"/>
            <a:ext cx="397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725515" y="3549325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14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145324" y="3265925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15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5914860" y="3186998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36816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802858" y="5462824"/>
          <a:ext cx="2259076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Mac </a:t>
                      </a:r>
                      <a:r>
                        <a:rPr lang="en-US" b="0" dirty="0" err="1">
                          <a:latin typeface="Arial"/>
                          <a:cs typeface="Arial"/>
                        </a:rPr>
                        <a:t>addr</a:t>
                      </a:r>
                      <a:r>
                        <a:rPr lang="en-US" b="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Interface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/>
        </p:nvGraphicFramePr>
        <p:xfrm>
          <a:off x="3400864" y="5466614"/>
          <a:ext cx="2259076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Mac </a:t>
                      </a:r>
                      <a:r>
                        <a:rPr lang="en-US" b="0" dirty="0" err="1">
                          <a:latin typeface="Arial"/>
                          <a:cs typeface="Arial"/>
                        </a:rPr>
                        <a:t>addr</a:t>
                      </a:r>
                      <a:r>
                        <a:rPr lang="en-US" b="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Interface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/>
        </p:nvGraphicFramePr>
        <p:xfrm>
          <a:off x="6072397" y="5462824"/>
          <a:ext cx="2259076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Mac </a:t>
                      </a:r>
                      <a:r>
                        <a:rPr lang="en-US" b="0" dirty="0" err="1">
                          <a:latin typeface="Arial"/>
                          <a:cs typeface="Arial"/>
                        </a:rPr>
                        <a:t>addr</a:t>
                      </a:r>
                      <a:r>
                        <a:rPr lang="en-US" b="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Interface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i="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Solution</a:t>
            </a: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auto">
          <a:xfrm>
            <a:off x="633312" y="1137972"/>
            <a:ext cx="8243839" cy="94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0" dirty="0">
                <a:latin typeface="Arial"/>
                <a:cs typeface="Arial"/>
              </a:rPr>
              <a:t>Suppose A sends frame to G, G responds to 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Show the switch tables in S</a:t>
            </a:r>
            <a:r>
              <a:rPr lang="en-US" altLang="en-US" sz="2200" i="0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, S</a:t>
            </a:r>
            <a:r>
              <a:rPr lang="en-US" altLang="en-US" sz="2200" i="0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, S</a:t>
            </a:r>
            <a:r>
              <a:rPr lang="en-US" altLang="en-US" sz="2200" i="0" baseline="-25000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70" name="Rectangle 65"/>
          <p:cNvSpPr>
            <a:spLocks noChangeArrowheads="1"/>
          </p:cNvSpPr>
          <p:nvPr/>
        </p:nvSpPr>
        <p:spPr bwMode="auto">
          <a:xfrm>
            <a:off x="378329" y="2447694"/>
            <a:ext cx="2148347" cy="219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2200" u="sng" dirty="0">
                <a:solidFill>
                  <a:srgbClr val="CC0000"/>
                </a:solidFill>
                <a:latin typeface="Arial"/>
                <a:cs typeface="Arial"/>
              </a:rPr>
              <a:t>Solution:</a:t>
            </a:r>
            <a:r>
              <a:rPr lang="en-US" altLang="en-US" sz="2200" i="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self learning! (works </a:t>
            </a:r>
            <a:r>
              <a:rPr lang="en-US" altLang="en-US" sz="2200" dirty="0">
                <a:solidFill>
                  <a:srgbClr val="000000"/>
                </a:solidFill>
                <a:latin typeface="Arial"/>
                <a:cs typeface="Arial"/>
              </a:rPr>
              <a:t>exactly</a:t>
            </a:r>
            <a:r>
              <a:rPr lang="en-US" altLang="en-US" sz="2200" i="0" dirty="0">
                <a:solidFill>
                  <a:srgbClr val="000000"/>
                </a:solidFill>
                <a:latin typeface="Arial"/>
                <a:cs typeface="Arial"/>
              </a:rPr>
              <a:t> the same as in single-switch case!)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07883" y="5457368"/>
          <a:ext cx="2259076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Mac </a:t>
                      </a:r>
                      <a:r>
                        <a:rPr lang="en-US" b="0" dirty="0" err="1">
                          <a:latin typeface="Arial"/>
                          <a:cs typeface="Arial"/>
                        </a:rPr>
                        <a:t>addr</a:t>
                      </a:r>
                      <a:r>
                        <a:rPr lang="en-US" b="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Interface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G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83676" y="5006066"/>
            <a:ext cx="22076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0" dirty="0">
                <a:latin typeface="Arial"/>
                <a:cs typeface="Arial"/>
              </a:rPr>
              <a:t>Switch table S</a:t>
            </a:r>
            <a:r>
              <a:rPr lang="en-US" sz="2200" i="0" baseline="-25000" dirty="0">
                <a:latin typeface="Arial"/>
                <a:cs typeface="Arial"/>
              </a:rPr>
              <a:t>1</a:t>
            </a:r>
            <a:r>
              <a:rPr lang="en-US" sz="2200" i="0" dirty="0">
                <a:latin typeface="Arial"/>
                <a:cs typeface="Arial"/>
              </a:rPr>
              <a:t>: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3405889" y="5461158"/>
          <a:ext cx="2259076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Mac </a:t>
                      </a:r>
                      <a:r>
                        <a:rPr lang="en-US" b="0" dirty="0" err="1">
                          <a:latin typeface="Arial"/>
                          <a:cs typeface="Arial"/>
                        </a:rPr>
                        <a:t>addr</a:t>
                      </a:r>
                      <a:r>
                        <a:rPr lang="en-US" b="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Interface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A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3381682" y="5009856"/>
            <a:ext cx="215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0" dirty="0">
                <a:latin typeface="Arial"/>
                <a:cs typeface="Arial"/>
              </a:rPr>
              <a:t>Switch table S</a:t>
            </a:r>
            <a:r>
              <a:rPr lang="en-US" sz="2200" i="0" baseline="-25000" dirty="0">
                <a:latin typeface="Arial"/>
                <a:cs typeface="Arial"/>
              </a:rPr>
              <a:t>4</a:t>
            </a:r>
            <a:r>
              <a:rPr lang="en-US" sz="2200" i="0" dirty="0">
                <a:latin typeface="Arial"/>
                <a:cs typeface="Arial"/>
              </a:rPr>
              <a:t>:</a:t>
            </a:r>
          </a:p>
        </p:txBody>
      </p:sp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6077422" y="5457368"/>
          <a:ext cx="2259076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Mac </a:t>
                      </a:r>
                      <a:r>
                        <a:rPr lang="en-US" b="0" dirty="0" err="1">
                          <a:latin typeface="Arial"/>
                          <a:cs typeface="Arial"/>
                        </a:rPr>
                        <a:t>addr</a:t>
                      </a:r>
                      <a:r>
                        <a:rPr lang="en-US" b="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/>
                          <a:cs typeface="Arial"/>
                        </a:rPr>
                        <a:t>Interface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A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G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6053215" y="5006066"/>
            <a:ext cx="2155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0" dirty="0">
                <a:latin typeface="Arial"/>
                <a:cs typeface="Arial"/>
              </a:rPr>
              <a:t>Switch table S</a:t>
            </a:r>
            <a:r>
              <a:rPr lang="en-US" sz="2200" i="0" baseline="-25000" dirty="0">
                <a:latin typeface="Arial"/>
                <a:cs typeface="Arial"/>
              </a:rPr>
              <a:t>3</a:t>
            </a:r>
            <a:r>
              <a:rPr lang="en-US" sz="2200" i="0" dirty="0">
                <a:latin typeface="Arial"/>
                <a:cs typeface="Arial"/>
              </a:rPr>
              <a:t>:</a:t>
            </a:r>
          </a:p>
        </p:txBody>
      </p:sp>
      <p:grpSp>
        <p:nvGrpSpPr>
          <p:cNvPr id="159" name="Group 1"/>
          <p:cNvGrpSpPr>
            <a:grpSpLocks/>
          </p:cNvGrpSpPr>
          <p:nvPr/>
        </p:nvGrpSpPr>
        <p:grpSpPr bwMode="auto">
          <a:xfrm>
            <a:off x="2884244" y="2863554"/>
            <a:ext cx="1696003" cy="1732454"/>
            <a:chOff x="1127760" y="2498783"/>
            <a:chExt cx="1696451" cy="1732215"/>
          </a:xfrm>
        </p:grpSpPr>
        <p:sp>
          <p:nvSpPr>
            <p:cNvPr id="160" name="Line 20"/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1" name="Line 21"/>
            <p:cNvSpPr>
              <a:spLocks noChangeShapeType="1"/>
            </p:cNvSpPr>
            <p:nvPr/>
          </p:nvSpPr>
          <p:spPr bwMode="auto">
            <a:xfrm flipH="1">
              <a:off x="1969557" y="3078074"/>
              <a:ext cx="272331" cy="430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2" name="Line 22"/>
            <p:cNvSpPr>
              <a:spLocks noChangeShapeType="1"/>
            </p:cNvSpPr>
            <p:nvPr/>
          </p:nvSpPr>
          <p:spPr bwMode="auto">
            <a:xfrm>
              <a:off x="2389566" y="3106645"/>
              <a:ext cx="251866" cy="4015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3" name="Text Box 64"/>
            <p:cNvSpPr txBox="1">
              <a:spLocks noChangeArrowheads="1"/>
            </p:cNvSpPr>
            <p:nvPr/>
          </p:nvSpPr>
          <p:spPr bwMode="auto">
            <a:xfrm>
              <a:off x="1189807" y="3191073"/>
              <a:ext cx="350931" cy="366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64" name="Text Box 65"/>
            <p:cNvSpPr txBox="1">
              <a:spLocks noChangeArrowheads="1"/>
            </p:cNvSpPr>
            <p:nvPr/>
          </p:nvSpPr>
          <p:spPr bwMode="auto">
            <a:xfrm>
              <a:off x="1712674" y="3852372"/>
              <a:ext cx="338226" cy="369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165" name="Text Box 73"/>
            <p:cNvSpPr txBox="1">
              <a:spLocks noChangeArrowheads="1"/>
            </p:cNvSpPr>
            <p:nvPr/>
          </p:nvSpPr>
          <p:spPr bwMode="auto">
            <a:xfrm>
              <a:off x="2073426" y="2498783"/>
              <a:ext cx="423975" cy="369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en-US" sz="1800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66" name="Text Box 66"/>
            <p:cNvSpPr txBox="1">
              <a:spLocks noChangeArrowheads="1"/>
            </p:cNvSpPr>
            <p:nvPr/>
          </p:nvSpPr>
          <p:spPr bwMode="auto">
            <a:xfrm>
              <a:off x="2473281" y="3861162"/>
              <a:ext cx="350930" cy="369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67" name="Group 44"/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17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2" name="Freeform 46"/>
              <p:cNvSpPr>
                <a:spLocks/>
              </p:cNvSpPr>
              <p:nvPr/>
            </p:nvSpPr>
            <p:spPr bwMode="auto">
              <a:xfrm flipH="1">
                <a:off x="374" y="1627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68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13281" y="3470363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51553" y="3469056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3" name="Group 2"/>
          <p:cNvGrpSpPr>
            <a:grpSpLocks/>
          </p:cNvGrpSpPr>
          <p:nvPr/>
        </p:nvGrpSpPr>
        <p:grpSpPr bwMode="auto">
          <a:xfrm>
            <a:off x="4366030" y="2104512"/>
            <a:ext cx="4340363" cy="2835137"/>
            <a:chOff x="2609480" y="1739809"/>
            <a:chExt cx="4339960" cy="2834362"/>
          </a:xfrm>
        </p:grpSpPr>
        <p:sp>
          <p:nvSpPr>
            <p:cNvPr id="174" name="Line 23"/>
            <p:cNvSpPr>
              <a:spLocks noChangeShapeType="1"/>
            </p:cNvSpPr>
            <p:nvPr/>
          </p:nvSpPr>
          <p:spPr bwMode="auto">
            <a:xfrm flipH="1">
              <a:off x="3561798" y="3351666"/>
              <a:ext cx="346043" cy="215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5" name="Line 24"/>
            <p:cNvSpPr>
              <a:spLocks noChangeShapeType="1"/>
            </p:cNvSpPr>
            <p:nvPr/>
          </p:nvSpPr>
          <p:spPr bwMode="auto">
            <a:xfrm flipH="1">
              <a:off x="3949554" y="3297252"/>
              <a:ext cx="125401" cy="587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" name="Line 25"/>
            <p:cNvSpPr>
              <a:spLocks noChangeShapeType="1"/>
            </p:cNvSpPr>
            <p:nvPr/>
          </p:nvSpPr>
          <p:spPr bwMode="auto">
            <a:xfrm>
              <a:off x="4317290" y="3313567"/>
              <a:ext cx="244127" cy="467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7" name="Line 26"/>
            <p:cNvSpPr>
              <a:spLocks noChangeShapeType="1"/>
            </p:cNvSpPr>
            <p:nvPr/>
          </p:nvSpPr>
          <p:spPr bwMode="auto">
            <a:xfrm flipH="1">
              <a:off x="5532145" y="3106433"/>
              <a:ext cx="428585" cy="244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8" name="Line 27"/>
            <p:cNvSpPr>
              <a:spLocks noChangeShapeType="1"/>
            </p:cNvSpPr>
            <p:nvPr/>
          </p:nvSpPr>
          <p:spPr bwMode="auto">
            <a:xfrm flipH="1">
              <a:off x="6030620" y="3203627"/>
              <a:ext cx="0" cy="514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9" name="Line 35"/>
            <p:cNvSpPr>
              <a:spLocks noChangeShapeType="1"/>
            </p:cNvSpPr>
            <p:nvPr/>
          </p:nvSpPr>
          <p:spPr bwMode="auto">
            <a:xfrm flipH="1">
              <a:off x="2609480" y="2355749"/>
              <a:ext cx="1287692" cy="5120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0" name="Line 36"/>
            <p:cNvSpPr>
              <a:spLocks noChangeShapeType="1"/>
            </p:cNvSpPr>
            <p:nvPr/>
          </p:nvSpPr>
          <p:spPr bwMode="auto">
            <a:xfrm>
              <a:off x="4204614" y="2353663"/>
              <a:ext cx="0" cy="7974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" name="Line 37"/>
            <p:cNvSpPr>
              <a:spLocks noChangeShapeType="1"/>
            </p:cNvSpPr>
            <p:nvPr/>
          </p:nvSpPr>
          <p:spPr bwMode="auto">
            <a:xfrm flipH="1" flipV="1">
              <a:off x="4449571" y="2306551"/>
              <a:ext cx="1406394" cy="6840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" name="Line 63"/>
            <p:cNvSpPr>
              <a:spLocks noChangeShapeType="1"/>
            </p:cNvSpPr>
            <p:nvPr/>
          </p:nvSpPr>
          <p:spPr bwMode="auto">
            <a:xfrm>
              <a:off x="6411539" y="3131826"/>
              <a:ext cx="285723" cy="1587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3" name="Text Box 67"/>
            <p:cNvSpPr txBox="1">
              <a:spLocks noChangeArrowheads="1"/>
            </p:cNvSpPr>
            <p:nvPr/>
          </p:nvSpPr>
          <p:spPr bwMode="auto">
            <a:xfrm>
              <a:off x="3285156" y="3851886"/>
              <a:ext cx="349218" cy="36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184" name="Text Box 68"/>
            <p:cNvSpPr txBox="1">
              <a:spLocks noChangeArrowheads="1"/>
            </p:cNvSpPr>
            <p:nvPr/>
          </p:nvSpPr>
          <p:spPr bwMode="auto">
            <a:xfrm>
              <a:off x="3747692" y="4204384"/>
              <a:ext cx="338106" cy="369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E</a:t>
              </a:r>
            </a:p>
          </p:txBody>
        </p:sp>
        <p:sp>
          <p:nvSpPr>
            <p:cNvPr id="185" name="Text Box 69"/>
            <p:cNvSpPr txBox="1">
              <a:spLocks noChangeArrowheads="1"/>
            </p:cNvSpPr>
            <p:nvPr/>
          </p:nvSpPr>
          <p:spPr bwMode="auto">
            <a:xfrm>
              <a:off x="4462092" y="4106569"/>
              <a:ext cx="325407" cy="3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F</a:t>
              </a:r>
            </a:p>
          </p:txBody>
        </p:sp>
        <p:sp>
          <p:nvSpPr>
            <p:cNvPr id="186" name="Text Box 74"/>
            <p:cNvSpPr txBox="1">
              <a:spLocks noChangeArrowheads="1"/>
            </p:cNvSpPr>
            <p:nvPr/>
          </p:nvSpPr>
          <p:spPr bwMode="auto">
            <a:xfrm>
              <a:off x="3618147" y="2768387"/>
              <a:ext cx="436521" cy="36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en-US" sz="1800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187" name="Text Box 75"/>
            <p:cNvSpPr txBox="1">
              <a:spLocks noChangeArrowheads="1"/>
            </p:cNvSpPr>
            <p:nvPr/>
          </p:nvSpPr>
          <p:spPr bwMode="auto">
            <a:xfrm>
              <a:off x="4013813" y="1739809"/>
              <a:ext cx="436522" cy="36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en-US" sz="1800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188" name="Text Box 76"/>
            <p:cNvSpPr txBox="1">
              <a:spLocks noChangeArrowheads="1"/>
            </p:cNvSpPr>
            <p:nvPr/>
          </p:nvSpPr>
          <p:spPr bwMode="auto">
            <a:xfrm>
              <a:off x="6009938" y="2570004"/>
              <a:ext cx="436522" cy="366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altLang="en-US" sz="1800" i="0" baseline="-25000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189" name="Text Box 78"/>
            <p:cNvSpPr txBox="1">
              <a:spLocks noChangeArrowheads="1"/>
            </p:cNvSpPr>
            <p:nvPr/>
          </p:nvSpPr>
          <p:spPr bwMode="auto">
            <a:xfrm>
              <a:off x="5787155" y="4060031"/>
              <a:ext cx="360329" cy="366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H</a:t>
              </a:r>
            </a:p>
          </p:txBody>
        </p:sp>
        <p:sp>
          <p:nvSpPr>
            <p:cNvPr id="190" name="Text Box 79"/>
            <p:cNvSpPr txBox="1">
              <a:spLocks noChangeArrowheads="1"/>
            </p:cNvSpPr>
            <p:nvPr/>
          </p:nvSpPr>
          <p:spPr bwMode="auto">
            <a:xfrm>
              <a:off x="6620181" y="3526032"/>
              <a:ext cx="300054" cy="369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J</a:t>
              </a:r>
            </a:p>
          </p:txBody>
        </p:sp>
        <p:sp>
          <p:nvSpPr>
            <p:cNvPr id="191" name="Text Box 80"/>
            <p:cNvSpPr txBox="1">
              <a:spLocks noChangeArrowheads="1"/>
            </p:cNvSpPr>
            <p:nvPr/>
          </p:nvSpPr>
          <p:spPr bwMode="auto">
            <a:xfrm>
              <a:off x="5187515" y="3626732"/>
              <a:ext cx="365091" cy="369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G</a:t>
              </a:r>
            </a:p>
          </p:txBody>
        </p:sp>
        <p:pic>
          <p:nvPicPr>
            <p:cNvPr id="192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899" y="2930268"/>
              <a:ext cx="677799" cy="29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39440" y="3483130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6320" y="3828570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08777" y="3741917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6" name="Group 44"/>
            <p:cNvGrpSpPr>
              <a:grpSpLocks/>
            </p:cNvGrpSpPr>
            <p:nvPr/>
          </p:nvGrpSpPr>
          <p:grpSpPr bwMode="auto">
            <a:xfrm>
              <a:off x="5049520" y="3261360"/>
              <a:ext cx="568960" cy="481140"/>
              <a:chOff x="-44" y="1473"/>
              <a:chExt cx="981" cy="1105"/>
            </a:xfrm>
          </p:grpSpPr>
          <p:pic>
            <p:nvPicPr>
              <p:cNvPr id="20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2" name="Freeform 46"/>
              <p:cNvSpPr>
                <a:spLocks/>
              </p:cNvSpPr>
              <p:nvPr/>
            </p:nvSpPr>
            <p:spPr bwMode="auto">
              <a:xfrm flipH="1">
                <a:off x="374" y="1627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9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88000" y="3674430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8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80480" y="3149600"/>
              <a:ext cx="568960" cy="48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9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313" y="3152043"/>
              <a:ext cx="677800" cy="30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949" y="2116102"/>
              <a:ext cx="676212" cy="30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3" name="TextBox 202"/>
          <p:cNvSpPr txBox="1"/>
          <p:nvPr/>
        </p:nvSpPr>
        <p:spPr>
          <a:xfrm>
            <a:off x="5337102" y="240477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5962409" y="271929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489780" y="3097574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303972" y="245288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40597" y="2989494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4408571" y="3097574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312128" y="3559927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3574416" y="3470394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004720" y="3501884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5211678" y="3522879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5710418" y="3832723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6151228" y="3769746"/>
            <a:ext cx="397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11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7725515" y="3549325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14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8145324" y="3265925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15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914860" y="3186998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3272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Institutional network</a:t>
            </a:r>
          </a:p>
        </p:txBody>
      </p:sp>
      <p:sp>
        <p:nvSpPr>
          <p:cNvPr id="177156" name="Freeform 81"/>
          <p:cNvSpPr>
            <a:spLocks/>
          </p:cNvSpPr>
          <p:nvPr/>
        </p:nvSpPr>
        <p:spPr bwMode="auto">
          <a:xfrm rot="5400000">
            <a:off x="2179637" y="24447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0662" name="Line 33"/>
          <p:cNvSpPr>
            <a:spLocks noChangeShapeType="1"/>
          </p:cNvSpPr>
          <p:nvPr/>
        </p:nvSpPr>
        <p:spPr bwMode="auto">
          <a:xfrm flipH="1">
            <a:off x="2151063" y="3387725"/>
            <a:ext cx="2047875" cy="141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3" name="Line 34"/>
          <p:cNvSpPr>
            <a:spLocks noChangeShapeType="1"/>
          </p:cNvSpPr>
          <p:nvPr/>
        </p:nvSpPr>
        <p:spPr bwMode="auto">
          <a:xfrm>
            <a:off x="4391025" y="3375025"/>
            <a:ext cx="0" cy="146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4" name="Line 35"/>
          <p:cNvSpPr>
            <a:spLocks noChangeShapeType="1"/>
          </p:cNvSpPr>
          <p:nvPr/>
        </p:nvSpPr>
        <p:spPr bwMode="auto">
          <a:xfrm flipH="1" flipV="1">
            <a:off x="4584700" y="3309938"/>
            <a:ext cx="1841500" cy="162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5" name="Line 59"/>
          <p:cNvSpPr>
            <a:spLocks noChangeShapeType="1"/>
          </p:cNvSpPr>
          <p:nvPr/>
        </p:nvSpPr>
        <p:spPr bwMode="auto">
          <a:xfrm flipV="1">
            <a:off x="4687888" y="2692400"/>
            <a:ext cx="1223962" cy="423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6" name="Line 60"/>
          <p:cNvSpPr>
            <a:spLocks noChangeShapeType="1"/>
          </p:cNvSpPr>
          <p:nvPr/>
        </p:nvSpPr>
        <p:spPr bwMode="auto">
          <a:xfrm flipV="1">
            <a:off x="4481513" y="2370138"/>
            <a:ext cx="669925" cy="758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7" name="Line 77"/>
          <p:cNvSpPr>
            <a:spLocks noChangeShapeType="1"/>
          </p:cNvSpPr>
          <p:nvPr/>
        </p:nvSpPr>
        <p:spPr bwMode="auto">
          <a:xfrm>
            <a:off x="3387725" y="2524125"/>
            <a:ext cx="862013" cy="64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8" name="Line 78"/>
          <p:cNvSpPr>
            <a:spLocks noChangeShapeType="1"/>
          </p:cNvSpPr>
          <p:nvPr/>
        </p:nvSpPr>
        <p:spPr bwMode="auto">
          <a:xfrm flipH="1">
            <a:off x="1995488" y="2420938"/>
            <a:ext cx="85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9" name="Text Box 79"/>
          <p:cNvSpPr txBox="1">
            <a:spLocks noChangeArrowheads="1"/>
          </p:cNvSpPr>
          <p:nvPr/>
        </p:nvSpPr>
        <p:spPr bwMode="auto">
          <a:xfrm>
            <a:off x="744538" y="204152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to external</a:t>
            </a:r>
          </a:p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</p:txBody>
      </p:sp>
      <p:sp>
        <p:nvSpPr>
          <p:cNvPr id="70670" name="Text Box 80"/>
          <p:cNvSpPr txBox="1">
            <a:spLocks noChangeArrowheads="1"/>
          </p:cNvSpPr>
          <p:nvPr/>
        </p:nvSpPr>
        <p:spPr bwMode="auto">
          <a:xfrm>
            <a:off x="2716213" y="260826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sp>
        <p:nvSpPr>
          <p:cNvPr id="70671" name="Text Box 82"/>
          <p:cNvSpPr txBox="1">
            <a:spLocks noChangeArrowheads="1"/>
          </p:cNvSpPr>
          <p:nvPr/>
        </p:nvSpPr>
        <p:spPr bwMode="auto">
          <a:xfrm>
            <a:off x="6435725" y="351631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IP subnet</a:t>
            </a:r>
          </a:p>
        </p:txBody>
      </p:sp>
      <p:sp>
        <p:nvSpPr>
          <p:cNvPr id="70672" name="Text Box 83"/>
          <p:cNvSpPr txBox="1">
            <a:spLocks noChangeArrowheads="1"/>
          </p:cNvSpPr>
          <p:nvPr/>
        </p:nvSpPr>
        <p:spPr bwMode="auto">
          <a:xfrm>
            <a:off x="5432425" y="183515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mail server</a:t>
            </a:r>
          </a:p>
        </p:txBody>
      </p:sp>
      <p:sp>
        <p:nvSpPr>
          <p:cNvPr id="70673" name="Text Box 84"/>
          <p:cNvSpPr txBox="1">
            <a:spLocks noChangeArrowheads="1"/>
          </p:cNvSpPr>
          <p:nvPr/>
        </p:nvSpPr>
        <p:spPr bwMode="auto">
          <a:xfrm>
            <a:off x="6230938" y="250507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web server</a:t>
            </a:r>
          </a:p>
        </p:txBody>
      </p:sp>
      <p:sp>
        <p:nvSpPr>
          <p:cNvPr id="70674" name="Line 20"/>
          <p:cNvSpPr>
            <a:spLocks noChangeShapeType="1"/>
          </p:cNvSpPr>
          <p:nvPr/>
        </p:nvSpPr>
        <p:spPr bwMode="auto">
          <a:xfrm flipH="1">
            <a:off x="1465263" y="4754563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75" name="Line 21"/>
          <p:cNvSpPr>
            <a:spLocks noChangeShapeType="1"/>
          </p:cNvSpPr>
          <p:nvPr/>
        </p:nvSpPr>
        <p:spPr bwMode="auto">
          <a:xfrm flipH="1">
            <a:off x="1852613" y="4802188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76" name="Line 22"/>
          <p:cNvSpPr>
            <a:spLocks noChangeShapeType="1"/>
          </p:cNvSpPr>
          <p:nvPr/>
        </p:nvSpPr>
        <p:spPr bwMode="auto">
          <a:xfrm>
            <a:off x="2271713" y="4830763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7172" name="Group 44"/>
          <p:cNvGrpSpPr>
            <a:grpSpLocks/>
          </p:cNvGrpSpPr>
          <p:nvPr/>
        </p:nvGrpSpPr>
        <p:grpSpPr bwMode="auto">
          <a:xfrm>
            <a:off x="1009650" y="4557713"/>
            <a:ext cx="568325" cy="481012"/>
            <a:chOff x="-44" y="1473"/>
            <a:chExt cx="981" cy="1105"/>
          </a:xfrm>
        </p:grpSpPr>
        <p:pic>
          <p:nvPicPr>
            <p:cNvPr id="17730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30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73" name="Group 44"/>
          <p:cNvGrpSpPr>
            <a:grpSpLocks/>
          </p:cNvGrpSpPr>
          <p:nvPr/>
        </p:nvGrpSpPr>
        <p:grpSpPr bwMode="auto">
          <a:xfrm>
            <a:off x="1416050" y="5014913"/>
            <a:ext cx="568325" cy="481012"/>
            <a:chOff x="-44" y="1473"/>
            <a:chExt cx="981" cy="1105"/>
          </a:xfrm>
        </p:grpSpPr>
        <p:pic>
          <p:nvPicPr>
            <p:cNvPr id="17729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30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74" name="Group 44"/>
          <p:cNvGrpSpPr>
            <a:grpSpLocks/>
          </p:cNvGrpSpPr>
          <p:nvPr/>
        </p:nvGrpSpPr>
        <p:grpSpPr bwMode="auto">
          <a:xfrm>
            <a:off x="1944688" y="5046663"/>
            <a:ext cx="568325" cy="481012"/>
            <a:chOff x="-44" y="1473"/>
            <a:chExt cx="981" cy="1105"/>
          </a:xfrm>
        </p:grpSpPr>
        <p:pic>
          <p:nvPicPr>
            <p:cNvPr id="17729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0680" name="Line 21"/>
          <p:cNvSpPr>
            <a:spLocks noChangeShapeType="1"/>
          </p:cNvSpPr>
          <p:nvPr/>
        </p:nvSpPr>
        <p:spPr bwMode="auto">
          <a:xfrm>
            <a:off x="2490788" y="4760913"/>
            <a:ext cx="3778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81" name="Line 22"/>
          <p:cNvSpPr>
            <a:spLocks noChangeShapeType="1"/>
          </p:cNvSpPr>
          <p:nvPr/>
        </p:nvSpPr>
        <p:spPr bwMode="auto">
          <a:xfrm flipH="1">
            <a:off x="2722563" y="5256213"/>
            <a:ext cx="120650" cy="293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82" name="Line 22"/>
          <p:cNvSpPr>
            <a:spLocks noChangeShapeType="1"/>
          </p:cNvSpPr>
          <p:nvPr/>
        </p:nvSpPr>
        <p:spPr bwMode="auto">
          <a:xfrm>
            <a:off x="3127375" y="5267325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83" name="Line 20"/>
          <p:cNvSpPr>
            <a:spLocks noChangeShapeType="1"/>
          </p:cNvSpPr>
          <p:nvPr/>
        </p:nvSpPr>
        <p:spPr bwMode="auto">
          <a:xfrm flipH="1">
            <a:off x="3025775" y="5148263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7179" name="Group 44"/>
          <p:cNvGrpSpPr>
            <a:grpSpLocks/>
          </p:cNvGrpSpPr>
          <p:nvPr/>
        </p:nvGrpSpPr>
        <p:grpSpPr bwMode="auto">
          <a:xfrm>
            <a:off x="2349500" y="5419725"/>
            <a:ext cx="568325" cy="481013"/>
            <a:chOff x="-44" y="1473"/>
            <a:chExt cx="981" cy="1105"/>
          </a:xfrm>
        </p:grpSpPr>
        <p:pic>
          <p:nvPicPr>
            <p:cNvPr id="17729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80" name="Group 44"/>
          <p:cNvGrpSpPr>
            <a:grpSpLocks/>
          </p:cNvGrpSpPr>
          <p:nvPr/>
        </p:nvGrpSpPr>
        <p:grpSpPr bwMode="auto">
          <a:xfrm>
            <a:off x="2806700" y="5487988"/>
            <a:ext cx="568325" cy="481012"/>
            <a:chOff x="-44" y="1473"/>
            <a:chExt cx="981" cy="1105"/>
          </a:xfrm>
        </p:grpSpPr>
        <p:pic>
          <p:nvPicPr>
            <p:cNvPr id="17729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068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4602163"/>
            <a:ext cx="6778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068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18088"/>
            <a:ext cx="677863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183" name="Group 44"/>
          <p:cNvGrpSpPr>
            <a:grpSpLocks/>
          </p:cNvGrpSpPr>
          <p:nvPr/>
        </p:nvGrpSpPr>
        <p:grpSpPr bwMode="auto">
          <a:xfrm>
            <a:off x="3232150" y="4946650"/>
            <a:ext cx="568325" cy="481013"/>
            <a:chOff x="-44" y="1473"/>
            <a:chExt cx="981" cy="1105"/>
          </a:xfrm>
        </p:grpSpPr>
        <p:pic>
          <p:nvPicPr>
            <p:cNvPr id="17729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0689" name="Line 20"/>
          <p:cNvSpPr>
            <a:spLocks noChangeShapeType="1"/>
          </p:cNvSpPr>
          <p:nvPr/>
        </p:nvSpPr>
        <p:spPr bwMode="auto">
          <a:xfrm flipH="1">
            <a:off x="5684838" y="5022850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90" name="Line 21"/>
          <p:cNvSpPr>
            <a:spLocks noChangeShapeType="1"/>
          </p:cNvSpPr>
          <p:nvPr/>
        </p:nvSpPr>
        <p:spPr bwMode="auto">
          <a:xfrm flipH="1">
            <a:off x="6072188" y="5070475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91" name="Line 22"/>
          <p:cNvSpPr>
            <a:spLocks noChangeShapeType="1"/>
          </p:cNvSpPr>
          <p:nvPr/>
        </p:nvSpPr>
        <p:spPr bwMode="auto">
          <a:xfrm>
            <a:off x="6491288" y="5099050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7187" name="Group 44"/>
          <p:cNvGrpSpPr>
            <a:grpSpLocks/>
          </p:cNvGrpSpPr>
          <p:nvPr/>
        </p:nvGrpSpPr>
        <p:grpSpPr bwMode="auto">
          <a:xfrm>
            <a:off x="5376863" y="4837113"/>
            <a:ext cx="568325" cy="481012"/>
            <a:chOff x="-44" y="1473"/>
            <a:chExt cx="981" cy="1105"/>
          </a:xfrm>
        </p:grpSpPr>
        <p:pic>
          <p:nvPicPr>
            <p:cNvPr id="17728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88" name="Group 44"/>
          <p:cNvGrpSpPr>
            <a:grpSpLocks/>
          </p:cNvGrpSpPr>
          <p:nvPr/>
        </p:nvGrpSpPr>
        <p:grpSpPr bwMode="auto">
          <a:xfrm>
            <a:off x="5635625" y="5283200"/>
            <a:ext cx="569913" cy="481013"/>
            <a:chOff x="-44" y="1473"/>
            <a:chExt cx="981" cy="1105"/>
          </a:xfrm>
        </p:grpSpPr>
        <p:pic>
          <p:nvPicPr>
            <p:cNvPr id="17728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89" name="Group 44"/>
          <p:cNvGrpSpPr>
            <a:grpSpLocks/>
          </p:cNvGrpSpPr>
          <p:nvPr/>
        </p:nvGrpSpPr>
        <p:grpSpPr bwMode="auto">
          <a:xfrm>
            <a:off x="6164263" y="5313363"/>
            <a:ext cx="568325" cy="482600"/>
            <a:chOff x="-44" y="1473"/>
            <a:chExt cx="981" cy="1105"/>
          </a:xfrm>
        </p:grpSpPr>
        <p:pic>
          <p:nvPicPr>
            <p:cNvPr id="17728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0695" name="Line 20"/>
          <p:cNvSpPr>
            <a:spLocks noChangeShapeType="1"/>
          </p:cNvSpPr>
          <p:nvPr/>
        </p:nvSpPr>
        <p:spPr bwMode="auto">
          <a:xfrm flipH="1" flipV="1">
            <a:off x="4659313" y="5068888"/>
            <a:ext cx="606425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96" name="Line 21"/>
          <p:cNvSpPr>
            <a:spLocks noChangeShapeType="1"/>
          </p:cNvSpPr>
          <p:nvPr/>
        </p:nvSpPr>
        <p:spPr bwMode="auto">
          <a:xfrm flipH="1">
            <a:off x="4195763" y="5022850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97" name="Line 22"/>
          <p:cNvSpPr>
            <a:spLocks noChangeShapeType="1"/>
          </p:cNvSpPr>
          <p:nvPr/>
        </p:nvSpPr>
        <p:spPr bwMode="auto">
          <a:xfrm>
            <a:off x="4614863" y="5051425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7193" name="Group 44"/>
          <p:cNvGrpSpPr>
            <a:grpSpLocks/>
          </p:cNvGrpSpPr>
          <p:nvPr/>
        </p:nvGrpSpPr>
        <p:grpSpPr bwMode="auto">
          <a:xfrm>
            <a:off x="4803775" y="5230813"/>
            <a:ext cx="569913" cy="481012"/>
            <a:chOff x="-44" y="1473"/>
            <a:chExt cx="981" cy="1105"/>
          </a:xfrm>
        </p:grpSpPr>
        <p:pic>
          <p:nvPicPr>
            <p:cNvPr id="17728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94" name="Group 44"/>
          <p:cNvGrpSpPr>
            <a:grpSpLocks/>
          </p:cNvGrpSpPr>
          <p:nvPr/>
        </p:nvGrpSpPr>
        <p:grpSpPr bwMode="auto">
          <a:xfrm>
            <a:off x="3759200" y="5235575"/>
            <a:ext cx="569913" cy="482600"/>
            <a:chOff x="-44" y="1473"/>
            <a:chExt cx="981" cy="1105"/>
          </a:xfrm>
        </p:grpSpPr>
        <p:pic>
          <p:nvPicPr>
            <p:cNvPr id="17728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95" name="Group 44"/>
          <p:cNvGrpSpPr>
            <a:grpSpLocks/>
          </p:cNvGrpSpPr>
          <p:nvPr/>
        </p:nvGrpSpPr>
        <p:grpSpPr bwMode="auto">
          <a:xfrm>
            <a:off x="4287838" y="5267325"/>
            <a:ext cx="569912" cy="481013"/>
            <a:chOff x="-44" y="1473"/>
            <a:chExt cx="981" cy="1105"/>
          </a:xfrm>
        </p:grpSpPr>
        <p:pic>
          <p:nvPicPr>
            <p:cNvPr id="17727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070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4822825"/>
            <a:ext cx="6778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702" name="Line 20"/>
          <p:cNvSpPr>
            <a:spLocks noChangeShapeType="1"/>
          </p:cNvSpPr>
          <p:nvPr/>
        </p:nvSpPr>
        <p:spPr bwMode="auto">
          <a:xfrm flipH="1">
            <a:off x="6519863" y="5100638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7070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8" y="4870450"/>
            <a:ext cx="6778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199" name="Group 44"/>
          <p:cNvGrpSpPr>
            <a:grpSpLocks/>
          </p:cNvGrpSpPr>
          <p:nvPr/>
        </p:nvGrpSpPr>
        <p:grpSpPr bwMode="auto">
          <a:xfrm>
            <a:off x="6684963" y="4884738"/>
            <a:ext cx="569912" cy="481012"/>
            <a:chOff x="-44" y="1473"/>
            <a:chExt cx="981" cy="1105"/>
          </a:xfrm>
        </p:grpSpPr>
        <p:pic>
          <p:nvPicPr>
            <p:cNvPr id="17727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7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0705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062288"/>
            <a:ext cx="935038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201" name="Group 906"/>
          <p:cNvGrpSpPr>
            <a:grpSpLocks/>
          </p:cNvGrpSpPr>
          <p:nvPr/>
        </p:nvGrpSpPr>
        <p:grpSpPr bwMode="auto">
          <a:xfrm>
            <a:off x="5140325" y="2111375"/>
            <a:ext cx="366713" cy="579438"/>
            <a:chOff x="4140" y="429"/>
            <a:chExt cx="1425" cy="2396"/>
          </a:xfrm>
        </p:grpSpPr>
        <p:sp>
          <p:nvSpPr>
            <p:cNvPr id="177245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51" name="Rectangle 908"/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47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248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54" name="Rectangle 911"/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50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0780" name="AutoShape 913"/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81" name="AutoShape 91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56" name="Rectangle 915"/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52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778" name="AutoShape 917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79" name="AutoShape 918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58" name="Rectangle 919"/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59" name="Rectangle 920"/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55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776" name="AutoShape 92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77" name="AutoShape 92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77256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77257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0774" name="AutoShape 926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75" name="AutoShape 927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63" name="Rectangle 928"/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59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260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66" name="Oval 931"/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62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68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69" name="AutoShape 934"/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70" name="Oval 935"/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71" name="Oval 936"/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i="0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72" name="Oval 937"/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73" name="Rectangle 938"/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77203" name="Group 906"/>
          <p:cNvGrpSpPr>
            <a:grpSpLocks/>
          </p:cNvGrpSpPr>
          <p:nvPr/>
        </p:nvGrpSpPr>
        <p:grpSpPr bwMode="auto">
          <a:xfrm>
            <a:off x="5745163" y="2620963"/>
            <a:ext cx="366712" cy="579437"/>
            <a:chOff x="4140" y="429"/>
            <a:chExt cx="1425" cy="2396"/>
          </a:xfrm>
        </p:grpSpPr>
        <p:sp>
          <p:nvSpPr>
            <p:cNvPr id="177205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11" name="Rectangle 908"/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07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208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14" name="Rectangle 911"/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10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0740" name="AutoShape 913"/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41" name="AutoShape 91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16" name="Rectangle 915"/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12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738" name="AutoShape 917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39" name="AutoShape 918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18" name="Rectangle 919"/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19" name="Rectangle 920"/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15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736" name="AutoShape 92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37" name="AutoShape 92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77216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77217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0734" name="AutoShape 926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35" name="AutoShape 927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23" name="Rectangle 928"/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19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220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26" name="Oval 931"/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22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28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29" name="AutoShape 934"/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30" name="Oval 935"/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31" name="Oval 936"/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i="0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32" name="Oval 937"/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33" name="Rectangle 938"/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pic>
        <p:nvPicPr>
          <p:cNvPr id="177204" name="Picture 21" descr="underline_base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03981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96</a:t>
            </a:fld>
            <a:endParaRPr lang="en-US" sz="1200" dirty="0">
              <a:latin typeface="Tahoma" charset="0"/>
            </a:endParaRPr>
          </a:p>
        </p:txBody>
      </p:sp>
      <p:sp>
        <p:nvSpPr>
          <p:cNvPr id="15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154" name="Group 347"/>
          <p:cNvGrpSpPr>
            <a:grpSpLocks/>
          </p:cNvGrpSpPr>
          <p:nvPr/>
        </p:nvGrpSpPr>
        <p:grpSpPr bwMode="auto">
          <a:xfrm>
            <a:off x="2751485" y="2148330"/>
            <a:ext cx="880316" cy="510540"/>
            <a:chOff x="1871277" y="1576300"/>
            <a:chExt cx="1128371" cy="437861"/>
          </a:xfrm>
        </p:grpSpPr>
        <p:sp>
          <p:nvSpPr>
            <p:cNvPr id="155" name="Oval 154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8" name="Freeform 157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9" name="Freeform 158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0" name="Freeform 159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62" name="Straight Connector 161"/>
            <p:cNvCxnSpPr>
              <a:endCxn id="15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737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39688"/>
            <a:ext cx="4560888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Switches vs. routers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341438"/>
            <a:ext cx="3967162" cy="4994275"/>
          </a:xfrm>
        </p:spPr>
        <p:txBody>
          <a:bodyPr/>
          <a:lstStyle/>
          <a:p>
            <a:pPr marL="0" indent="0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Gill Sans MT" charset="0"/>
                <a:cs typeface="+mn-cs"/>
              </a:rPr>
              <a:t>both are store-and-forward: 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routers: </a:t>
            </a:r>
            <a:r>
              <a:rPr lang="en-US" sz="2400" dirty="0">
                <a:latin typeface="Gill Sans MT" charset="0"/>
                <a:cs typeface="+mn-cs"/>
              </a:rPr>
              <a:t>network-layer devices (examine network-layer headers)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switches</a:t>
            </a:r>
            <a:r>
              <a:rPr lang="en-US" sz="2400" i="1" dirty="0">
                <a:latin typeface="Gill Sans MT" charset="0"/>
                <a:cs typeface="+mn-cs"/>
              </a:rPr>
              <a:t>: </a:t>
            </a:r>
            <a:r>
              <a:rPr lang="en-US" sz="2400" dirty="0">
                <a:latin typeface="Gill Sans MT" charset="0"/>
                <a:cs typeface="+mn-cs"/>
              </a:rPr>
              <a:t>link-layer devices (examine link-layer headers)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endParaRPr lang="en-US" sz="2400" i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Gill Sans MT" charset="0"/>
                <a:cs typeface="+mn-cs"/>
              </a:rPr>
              <a:t>both have forwarding tables: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routers: </a:t>
            </a:r>
            <a:r>
              <a:rPr lang="en-US" sz="2400" dirty="0">
                <a:latin typeface="Gill Sans MT" charset="0"/>
                <a:cs typeface="+mn-cs"/>
              </a:rPr>
              <a:t>compute tables using routing algorithms, IP addresses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switches: </a:t>
            </a:r>
            <a:r>
              <a:rPr lang="en-US" sz="2400" dirty="0">
                <a:latin typeface="Gill Sans MT" charset="0"/>
                <a:cs typeface="+mn-cs"/>
              </a:rPr>
              <a:t>learn forwarding table using flooding, learning, MAC addresses </a:t>
            </a:r>
          </a:p>
        </p:txBody>
      </p:sp>
      <p:sp>
        <p:nvSpPr>
          <p:cNvPr id="179205" name="Freeform 3"/>
          <p:cNvSpPr>
            <a:spLocks/>
          </p:cNvSpPr>
          <p:nvPr/>
        </p:nvSpPr>
        <p:spPr bwMode="auto">
          <a:xfrm flipH="1">
            <a:off x="6543675" y="2103438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206" name="Freeform 10"/>
          <p:cNvSpPr>
            <a:spLocks/>
          </p:cNvSpPr>
          <p:nvPr/>
        </p:nvSpPr>
        <p:spPr bwMode="auto">
          <a:xfrm>
            <a:off x="6530975" y="844550"/>
            <a:ext cx="360363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207" name="Rectangle 23"/>
          <p:cNvSpPr>
            <a:spLocks noChangeArrowheads="1"/>
          </p:cNvSpPr>
          <p:nvPr/>
        </p:nvSpPr>
        <p:spPr bwMode="auto">
          <a:xfrm>
            <a:off x="5307013" y="850900"/>
            <a:ext cx="1296987" cy="1546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9208" name="Rectangle 24"/>
          <p:cNvSpPr>
            <a:spLocks noChangeArrowheads="1"/>
          </p:cNvSpPr>
          <p:nvPr/>
        </p:nvSpPr>
        <p:spPr bwMode="auto">
          <a:xfrm>
            <a:off x="5259388" y="9223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9209" name="Line 25"/>
          <p:cNvSpPr>
            <a:spLocks noChangeShapeType="1"/>
          </p:cNvSpPr>
          <p:nvPr/>
        </p:nvSpPr>
        <p:spPr bwMode="auto">
          <a:xfrm>
            <a:off x="5259388" y="12398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10" name="Text Box 26"/>
          <p:cNvSpPr txBox="1">
            <a:spLocks noChangeArrowheads="1"/>
          </p:cNvSpPr>
          <p:nvPr/>
        </p:nvSpPr>
        <p:spPr bwMode="auto">
          <a:xfrm>
            <a:off x="5216525" y="8890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physical</a:t>
            </a:r>
          </a:p>
        </p:txBody>
      </p:sp>
      <p:sp>
        <p:nvSpPr>
          <p:cNvPr id="179211" name="Line 27"/>
          <p:cNvSpPr>
            <a:spLocks noChangeShapeType="1"/>
          </p:cNvSpPr>
          <p:nvPr/>
        </p:nvSpPr>
        <p:spPr bwMode="auto">
          <a:xfrm>
            <a:off x="5267325" y="15605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12" name="Line 28"/>
          <p:cNvSpPr>
            <a:spLocks noChangeShapeType="1"/>
          </p:cNvSpPr>
          <p:nvPr/>
        </p:nvSpPr>
        <p:spPr bwMode="auto">
          <a:xfrm>
            <a:off x="5272088" y="18415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13" name="Line 29"/>
          <p:cNvSpPr>
            <a:spLocks noChangeShapeType="1"/>
          </p:cNvSpPr>
          <p:nvPr/>
        </p:nvSpPr>
        <p:spPr bwMode="auto">
          <a:xfrm>
            <a:off x="5272088" y="21177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79214" name="Group 88"/>
          <p:cNvGrpSpPr>
            <a:grpSpLocks/>
          </p:cNvGrpSpPr>
          <p:nvPr/>
        </p:nvGrpSpPr>
        <p:grpSpPr bwMode="auto">
          <a:xfrm>
            <a:off x="6716713" y="3525838"/>
            <a:ext cx="1387475" cy="1035050"/>
            <a:chOff x="3601" y="168"/>
            <a:chExt cx="874" cy="652"/>
          </a:xfrm>
        </p:grpSpPr>
        <p:sp>
          <p:nvSpPr>
            <p:cNvPr id="179263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64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65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9266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physical</a:t>
              </a:r>
            </a:p>
          </p:txBody>
        </p:sp>
        <p:sp>
          <p:nvSpPr>
            <p:cNvPr id="179267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79215" name="Group 94"/>
          <p:cNvGrpSpPr>
            <a:grpSpLocks/>
          </p:cNvGrpSpPr>
          <p:nvPr/>
        </p:nvGrpSpPr>
        <p:grpSpPr bwMode="auto">
          <a:xfrm>
            <a:off x="7054850" y="2100263"/>
            <a:ext cx="1387475" cy="733425"/>
            <a:chOff x="4696" y="597"/>
            <a:chExt cx="874" cy="462"/>
          </a:xfrm>
        </p:grpSpPr>
        <p:sp>
          <p:nvSpPr>
            <p:cNvPr id="179259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60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61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9262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179216" name="Text Box 167"/>
          <p:cNvSpPr txBox="1">
            <a:spLocks noChangeArrowheads="1"/>
          </p:cNvSpPr>
          <p:nvPr/>
        </p:nvSpPr>
        <p:spPr bwMode="auto">
          <a:xfrm>
            <a:off x="5854700" y="3003550"/>
            <a:ext cx="903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0" dirty="0">
                <a:solidFill>
                  <a:srgbClr val="000000"/>
                </a:solidFill>
                <a:latin typeface="Arial" charset="0"/>
                <a:cs typeface="Arial" charset="0"/>
              </a:rPr>
              <a:t>switch</a:t>
            </a:r>
          </a:p>
        </p:txBody>
      </p:sp>
      <p:grpSp>
        <p:nvGrpSpPr>
          <p:cNvPr id="179217" name="Group 39"/>
          <p:cNvGrpSpPr>
            <a:grpSpLocks/>
          </p:cNvGrpSpPr>
          <p:nvPr/>
        </p:nvGrpSpPr>
        <p:grpSpPr bwMode="auto">
          <a:xfrm>
            <a:off x="4408488" y="1562100"/>
            <a:ext cx="962025" cy="304800"/>
            <a:chOff x="1070" y="918"/>
            <a:chExt cx="606" cy="192"/>
          </a:xfrm>
        </p:grpSpPr>
        <p:sp>
          <p:nvSpPr>
            <p:cNvPr id="71738" name="Rectangle 40"/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8" name="Text Box 4"/>
            <p:cNvSpPr txBox="1">
              <a:spLocks noChangeArrowheads="1"/>
            </p:cNvSpPr>
            <p:nvPr/>
          </p:nvSpPr>
          <p:spPr bwMode="auto">
            <a:xfrm>
              <a:off x="1070" y="918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179218" name="Rectangle 57"/>
          <p:cNvSpPr>
            <a:spLocks noChangeArrowheads="1"/>
          </p:cNvSpPr>
          <p:nvPr/>
        </p:nvSpPr>
        <p:spPr bwMode="auto">
          <a:xfrm>
            <a:off x="5208588" y="4594225"/>
            <a:ext cx="1296987" cy="1546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9219" name="Rectangle 58"/>
          <p:cNvSpPr>
            <a:spLocks noChangeArrowheads="1"/>
          </p:cNvSpPr>
          <p:nvPr/>
        </p:nvSpPr>
        <p:spPr bwMode="auto">
          <a:xfrm>
            <a:off x="5160963" y="4665663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9220" name="Line 59"/>
          <p:cNvSpPr>
            <a:spLocks noChangeShapeType="1"/>
          </p:cNvSpPr>
          <p:nvPr/>
        </p:nvSpPr>
        <p:spPr bwMode="auto">
          <a:xfrm>
            <a:off x="5160963" y="498316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21" name="Text Box 60"/>
          <p:cNvSpPr txBox="1">
            <a:spLocks noChangeArrowheads="1"/>
          </p:cNvSpPr>
          <p:nvPr/>
        </p:nvSpPr>
        <p:spPr bwMode="auto">
          <a:xfrm>
            <a:off x="5118100" y="4632325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physical</a:t>
            </a:r>
          </a:p>
        </p:txBody>
      </p:sp>
      <p:sp>
        <p:nvSpPr>
          <p:cNvPr id="179222" name="Line 61"/>
          <p:cNvSpPr>
            <a:spLocks noChangeShapeType="1"/>
          </p:cNvSpPr>
          <p:nvPr/>
        </p:nvSpPr>
        <p:spPr bwMode="auto">
          <a:xfrm>
            <a:off x="5168900" y="53038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23" name="Line 62"/>
          <p:cNvSpPr>
            <a:spLocks noChangeShapeType="1"/>
          </p:cNvSpPr>
          <p:nvPr/>
        </p:nvSpPr>
        <p:spPr bwMode="auto">
          <a:xfrm>
            <a:off x="5173663" y="55848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24" name="Line 63"/>
          <p:cNvSpPr>
            <a:spLocks noChangeShapeType="1"/>
          </p:cNvSpPr>
          <p:nvPr/>
        </p:nvSpPr>
        <p:spPr bwMode="auto">
          <a:xfrm>
            <a:off x="5173663" y="586105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25" name="Freeform 49"/>
          <p:cNvSpPr>
            <a:spLocks/>
          </p:cNvSpPr>
          <p:nvPr/>
        </p:nvSpPr>
        <p:spPr bwMode="auto">
          <a:xfrm>
            <a:off x="6472238" y="4600575"/>
            <a:ext cx="381000" cy="1857375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179226" name="Group 50"/>
          <p:cNvGrpSpPr>
            <a:grpSpLocks/>
          </p:cNvGrpSpPr>
          <p:nvPr/>
        </p:nvGrpSpPr>
        <p:grpSpPr bwMode="auto">
          <a:xfrm>
            <a:off x="4294188" y="1814513"/>
            <a:ext cx="1095375" cy="338137"/>
            <a:chOff x="998" y="1077"/>
            <a:chExt cx="690" cy="213"/>
          </a:xfrm>
        </p:grpSpPr>
        <p:sp>
          <p:nvSpPr>
            <p:cNvPr id="71736" name="Rectangle 51"/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6" name="Text Box 7"/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frame</a:t>
              </a:r>
            </a:p>
          </p:txBody>
        </p:sp>
      </p:grpSp>
      <p:sp>
        <p:nvSpPr>
          <p:cNvPr id="179227" name="Freeform 53"/>
          <p:cNvSpPr>
            <a:spLocks/>
          </p:cNvSpPr>
          <p:nvPr/>
        </p:nvSpPr>
        <p:spPr bwMode="auto">
          <a:xfrm>
            <a:off x="5281613" y="723900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179228" name="Group 54"/>
          <p:cNvGrpSpPr>
            <a:grpSpLocks/>
          </p:cNvGrpSpPr>
          <p:nvPr/>
        </p:nvGrpSpPr>
        <p:grpSpPr bwMode="auto">
          <a:xfrm>
            <a:off x="8066088" y="2166938"/>
            <a:ext cx="1095375" cy="338137"/>
            <a:chOff x="998" y="1077"/>
            <a:chExt cx="690" cy="213"/>
          </a:xfrm>
        </p:grpSpPr>
        <p:sp>
          <p:nvSpPr>
            <p:cNvPr id="71734" name="Rectangle 55"/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4" name="Text Box 7"/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179229" name="Group 57"/>
          <p:cNvGrpSpPr>
            <a:grpSpLocks/>
          </p:cNvGrpSpPr>
          <p:nvPr/>
        </p:nvGrpSpPr>
        <p:grpSpPr bwMode="auto">
          <a:xfrm>
            <a:off x="7742238" y="3919538"/>
            <a:ext cx="1095375" cy="338137"/>
            <a:chOff x="998" y="1077"/>
            <a:chExt cx="690" cy="213"/>
          </a:xfrm>
        </p:grpSpPr>
        <p:sp>
          <p:nvSpPr>
            <p:cNvPr id="71732" name="Rectangle 58"/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2" name="Text Box 7"/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179230" name="Group 60"/>
          <p:cNvGrpSpPr>
            <a:grpSpLocks/>
          </p:cNvGrpSpPr>
          <p:nvPr/>
        </p:nvGrpSpPr>
        <p:grpSpPr bwMode="auto">
          <a:xfrm>
            <a:off x="7808913" y="3638550"/>
            <a:ext cx="962025" cy="304800"/>
            <a:chOff x="1070" y="918"/>
            <a:chExt cx="606" cy="192"/>
          </a:xfrm>
        </p:grpSpPr>
        <p:sp>
          <p:nvSpPr>
            <p:cNvPr id="71730" name="Rectangle 61"/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0" name="Text Box 4"/>
            <p:cNvSpPr txBox="1">
              <a:spLocks noChangeArrowheads="1"/>
            </p:cNvSpPr>
            <p:nvPr/>
          </p:nvSpPr>
          <p:spPr bwMode="auto">
            <a:xfrm>
              <a:off x="1070" y="918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179231" name="Freeform 63"/>
          <p:cNvSpPr>
            <a:spLocks/>
          </p:cNvSpPr>
          <p:nvPr/>
        </p:nvSpPr>
        <p:spPr bwMode="auto">
          <a:xfrm>
            <a:off x="6424613" y="3533775"/>
            <a:ext cx="361950" cy="9239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000099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179232" name="Group 44"/>
          <p:cNvGrpSpPr>
            <a:grpSpLocks/>
          </p:cNvGrpSpPr>
          <p:nvPr/>
        </p:nvGrpSpPr>
        <p:grpSpPr bwMode="auto">
          <a:xfrm>
            <a:off x="6481763" y="1347788"/>
            <a:ext cx="762000" cy="693737"/>
            <a:chOff x="-44" y="1473"/>
            <a:chExt cx="981" cy="1105"/>
          </a:xfrm>
        </p:grpSpPr>
        <p:pic>
          <p:nvPicPr>
            <p:cNvPr id="17924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924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9233" name="Group 44"/>
          <p:cNvGrpSpPr>
            <a:grpSpLocks/>
          </p:cNvGrpSpPr>
          <p:nvPr/>
        </p:nvGrpSpPr>
        <p:grpSpPr bwMode="auto">
          <a:xfrm>
            <a:off x="6461125" y="6002338"/>
            <a:ext cx="762000" cy="693737"/>
            <a:chOff x="-44" y="1473"/>
            <a:chExt cx="981" cy="1105"/>
          </a:xfrm>
        </p:grpSpPr>
        <p:pic>
          <p:nvPicPr>
            <p:cNvPr id="17924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924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171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2671763"/>
            <a:ext cx="877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9236" name="Picture 23" descr="underline_base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8477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97</a:t>
            </a:fld>
            <a:endParaRPr lang="en-US" sz="1200" dirty="0">
              <a:latin typeface="Tahoma" charset="0"/>
            </a:endParaRPr>
          </a:p>
        </p:txBody>
      </p:sp>
      <p:sp>
        <p:nvSpPr>
          <p:cNvPr id="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71" name="Group 347"/>
          <p:cNvGrpSpPr>
            <a:grpSpLocks/>
          </p:cNvGrpSpPr>
          <p:nvPr/>
        </p:nvGrpSpPr>
        <p:grpSpPr bwMode="auto">
          <a:xfrm>
            <a:off x="5807754" y="3834926"/>
            <a:ext cx="781085" cy="431171"/>
            <a:chOff x="1871277" y="1576300"/>
            <a:chExt cx="1128371" cy="437861"/>
          </a:xfrm>
        </p:grpSpPr>
        <p:sp>
          <p:nvSpPr>
            <p:cNvPr id="72" name="Oval 7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4" name="Oval 7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9" name="Straight Connector 78"/>
            <p:cNvCxnSpPr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9210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8" name="Freeform 81"/>
          <p:cNvSpPr>
            <a:spLocks/>
          </p:cNvSpPr>
          <p:nvPr/>
        </p:nvSpPr>
        <p:spPr bwMode="auto">
          <a:xfrm rot="5400000">
            <a:off x="1193801" y="808038"/>
            <a:ext cx="2789237" cy="4313238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2717" name="Line 33"/>
          <p:cNvSpPr>
            <a:spLocks noChangeShapeType="1"/>
          </p:cNvSpPr>
          <p:nvPr/>
        </p:nvSpPr>
        <p:spPr bwMode="auto">
          <a:xfrm flipH="1">
            <a:off x="1325563" y="2581275"/>
            <a:ext cx="11811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18" name="Line 34"/>
          <p:cNvSpPr>
            <a:spLocks noChangeShapeType="1"/>
          </p:cNvSpPr>
          <p:nvPr/>
        </p:nvSpPr>
        <p:spPr bwMode="auto">
          <a:xfrm>
            <a:off x="2617788" y="2573338"/>
            <a:ext cx="0" cy="946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19" name="Line 35"/>
          <p:cNvSpPr>
            <a:spLocks noChangeShapeType="1"/>
          </p:cNvSpPr>
          <p:nvPr/>
        </p:nvSpPr>
        <p:spPr bwMode="auto">
          <a:xfrm flipH="1" flipV="1">
            <a:off x="2728913" y="2530475"/>
            <a:ext cx="1063625" cy="1047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20" name="Line 59"/>
          <p:cNvSpPr>
            <a:spLocks noChangeShapeType="1"/>
          </p:cNvSpPr>
          <p:nvPr/>
        </p:nvSpPr>
        <p:spPr bwMode="auto">
          <a:xfrm flipV="1">
            <a:off x="2789238" y="2132013"/>
            <a:ext cx="706437" cy="274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21" name="Line 60"/>
          <p:cNvSpPr>
            <a:spLocks noChangeShapeType="1"/>
          </p:cNvSpPr>
          <p:nvPr/>
        </p:nvSpPr>
        <p:spPr bwMode="auto">
          <a:xfrm flipV="1">
            <a:off x="2670175" y="1924050"/>
            <a:ext cx="385763" cy="490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22" name="Line 77"/>
          <p:cNvSpPr>
            <a:spLocks noChangeShapeType="1"/>
          </p:cNvSpPr>
          <p:nvPr/>
        </p:nvSpPr>
        <p:spPr bwMode="auto">
          <a:xfrm>
            <a:off x="2038350" y="2024063"/>
            <a:ext cx="498475" cy="415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23" name="Line 78"/>
          <p:cNvSpPr>
            <a:spLocks noChangeShapeType="1"/>
          </p:cNvSpPr>
          <p:nvPr/>
        </p:nvSpPr>
        <p:spPr bwMode="auto">
          <a:xfrm flipH="1">
            <a:off x="1235075" y="1957388"/>
            <a:ext cx="490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24" name="Line 20"/>
          <p:cNvSpPr>
            <a:spLocks noChangeShapeType="1"/>
          </p:cNvSpPr>
          <p:nvPr/>
        </p:nvSpPr>
        <p:spPr bwMode="auto">
          <a:xfrm flipH="1">
            <a:off x="928688" y="3463925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25" name="Line 21"/>
          <p:cNvSpPr>
            <a:spLocks noChangeShapeType="1"/>
          </p:cNvSpPr>
          <p:nvPr/>
        </p:nvSpPr>
        <p:spPr bwMode="auto">
          <a:xfrm flipH="1">
            <a:off x="1152525" y="3494088"/>
            <a:ext cx="157163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26" name="Line 22"/>
          <p:cNvSpPr>
            <a:spLocks noChangeShapeType="1"/>
          </p:cNvSpPr>
          <p:nvPr/>
        </p:nvSpPr>
        <p:spPr bwMode="auto">
          <a:xfrm>
            <a:off x="1393825" y="3513138"/>
            <a:ext cx="42863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81269" name="Group 44"/>
          <p:cNvGrpSpPr>
            <a:grpSpLocks/>
          </p:cNvGrpSpPr>
          <p:nvPr/>
        </p:nvGrpSpPr>
        <p:grpSpPr bwMode="auto">
          <a:xfrm>
            <a:off x="666187" y="3337113"/>
            <a:ext cx="328359" cy="310623"/>
            <a:chOff x="-44" y="1473"/>
            <a:chExt cx="981" cy="1105"/>
          </a:xfrm>
        </p:grpSpPr>
        <p:pic>
          <p:nvPicPr>
            <p:cNvPr id="18139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9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1270" name="Group 44"/>
          <p:cNvGrpSpPr>
            <a:grpSpLocks/>
          </p:cNvGrpSpPr>
          <p:nvPr/>
        </p:nvGrpSpPr>
        <p:grpSpPr bwMode="auto">
          <a:xfrm>
            <a:off x="900729" y="3632280"/>
            <a:ext cx="328359" cy="310623"/>
            <a:chOff x="-44" y="1473"/>
            <a:chExt cx="981" cy="1105"/>
          </a:xfrm>
        </p:grpSpPr>
        <p:pic>
          <p:nvPicPr>
            <p:cNvPr id="18139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9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1271" name="Group 44"/>
          <p:cNvGrpSpPr>
            <a:grpSpLocks/>
          </p:cNvGrpSpPr>
          <p:nvPr/>
        </p:nvGrpSpPr>
        <p:grpSpPr bwMode="auto">
          <a:xfrm>
            <a:off x="1205633" y="3651958"/>
            <a:ext cx="328359" cy="310623"/>
            <a:chOff x="-44" y="1473"/>
            <a:chExt cx="981" cy="1105"/>
          </a:xfrm>
        </p:grpSpPr>
        <p:pic>
          <p:nvPicPr>
            <p:cNvPr id="18139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9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2730" name="Line 21"/>
          <p:cNvSpPr>
            <a:spLocks noChangeShapeType="1"/>
          </p:cNvSpPr>
          <p:nvPr/>
        </p:nvSpPr>
        <p:spPr bwMode="auto">
          <a:xfrm>
            <a:off x="1520825" y="3468688"/>
            <a:ext cx="219075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31" name="Line 22"/>
          <p:cNvSpPr>
            <a:spLocks noChangeShapeType="1"/>
          </p:cNvSpPr>
          <p:nvPr/>
        </p:nvSpPr>
        <p:spPr bwMode="auto">
          <a:xfrm flipH="1">
            <a:off x="1654175" y="3787775"/>
            <a:ext cx="69850" cy="188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32" name="Line 22"/>
          <p:cNvSpPr>
            <a:spLocks noChangeShapeType="1"/>
          </p:cNvSpPr>
          <p:nvPr/>
        </p:nvSpPr>
        <p:spPr bwMode="auto">
          <a:xfrm>
            <a:off x="1889125" y="3794125"/>
            <a:ext cx="41275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33" name="Line 20"/>
          <p:cNvSpPr>
            <a:spLocks noChangeShapeType="1"/>
          </p:cNvSpPr>
          <p:nvPr/>
        </p:nvSpPr>
        <p:spPr bwMode="auto">
          <a:xfrm flipH="1">
            <a:off x="1828800" y="3717925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81276" name="Group 44"/>
          <p:cNvGrpSpPr>
            <a:grpSpLocks/>
          </p:cNvGrpSpPr>
          <p:nvPr/>
        </p:nvGrpSpPr>
        <p:grpSpPr bwMode="auto">
          <a:xfrm>
            <a:off x="1439164" y="3892842"/>
            <a:ext cx="328359" cy="310623"/>
            <a:chOff x="-44" y="1473"/>
            <a:chExt cx="981" cy="1105"/>
          </a:xfrm>
        </p:grpSpPr>
        <p:pic>
          <p:nvPicPr>
            <p:cNvPr id="18139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9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1277" name="Group 44"/>
          <p:cNvGrpSpPr>
            <a:grpSpLocks/>
          </p:cNvGrpSpPr>
          <p:nvPr/>
        </p:nvGrpSpPr>
        <p:grpSpPr bwMode="auto">
          <a:xfrm>
            <a:off x="1703023" y="3936948"/>
            <a:ext cx="328359" cy="310623"/>
            <a:chOff x="-44" y="1473"/>
            <a:chExt cx="981" cy="1105"/>
          </a:xfrm>
        </p:grpSpPr>
        <p:pic>
          <p:nvPicPr>
            <p:cNvPr id="18138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9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2736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3365500"/>
            <a:ext cx="390525" cy="19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273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3633788"/>
            <a:ext cx="392112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81280" name="Group 44"/>
          <p:cNvGrpSpPr>
            <a:grpSpLocks/>
          </p:cNvGrpSpPr>
          <p:nvPr/>
        </p:nvGrpSpPr>
        <p:grpSpPr bwMode="auto">
          <a:xfrm>
            <a:off x="1948686" y="3587498"/>
            <a:ext cx="328359" cy="310623"/>
            <a:chOff x="-44" y="1473"/>
            <a:chExt cx="981" cy="1105"/>
          </a:xfrm>
        </p:grpSpPr>
        <p:pic>
          <p:nvPicPr>
            <p:cNvPr id="18138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8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2739" name="Line 20"/>
          <p:cNvSpPr>
            <a:spLocks noChangeShapeType="1"/>
          </p:cNvSpPr>
          <p:nvPr/>
        </p:nvSpPr>
        <p:spPr bwMode="auto">
          <a:xfrm flipH="1">
            <a:off x="3363913" y="3636963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40" name="Line 21"/>
          <p:cNvSpPr>
            <a:spLocks noChangeShapeType="1"/>
          </p:cNvSpPr>
          <p:nvPr/>
        </p:nvSpPr>
        <p:spPr bwMode="auto">
          <a:xfrm flipH="1">
            <a:off x="3587750" y="3667125"/>
            <a:ext cx="157163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41" name="Line 22"/>
          <p:cNvSpPr>
            <a:spLocks noChangeShapeType="1"/>
          </p:cNvSpPr>
          <p:nvPr/>
        </p:nvSpPr>
        <p:spPr bwMode="auto">
          <a:xfrm>
            <a:off x="3829050" y="3686175"/>
            <a:ext cx="42863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81284" name="Group 44"/>
          <p:cNvGrpSpPr>
            <a:grpSpLocks/>
          </p:cNvGrpSpPr>
          <p:nvPr/>
        </p:nvGrpSpPr>
        <p:grpSpPr bwMode="auto">
          <a:xfrm>
            <a:off x="3186502" y="3516927"/>
            <a:ext cx="328359" cy="310623"/>
            <a:chOff x="-44" y="1473"/>
            <a:chExt cx="981" cy="1105"/>
          </a:xfrm>
        </p:grpSpPr>
        <p:pic>
          <p:nvPicPr>
            <p:cNvPr id="18138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8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1285" name="Group 44"/>
          <p:cNvGrpSpPr>
            <a:grpSpLocks/>
          </p:cNvGrpSpPr>
          <p:nvPr/>
        </p:nvGrpSpPr>
        <p:grpSpPr bwMode="auto">
          <a:xfrm>
            <a:off x="3336123" y="3805310"/>
            <a:ext cx="328359" cy="310623"/>
            <a:chOff x="-44" y="1473"/>
            <a:chExt cx="981" cy="1105"/>
          </a:xfrm>
        </p:grpSpPr>
        <p:pic>
          <p:nvPicPr>
            <p:cNvPr id="18138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8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1286" name="Group 44"/>
          <p:cNvGrpSpPr>
            <a:grpSpLocks/>
          </p:cNvGrpSpPr>
          <p:nvPr/>
        </p:nvGrpSpPr>
        <p:grpSpPr bwMode="auto">
          <a:xfrm>
            <a:off x="3641028" y="3824987"/>
            <a:ext cx="328359" cy="310623"/>
            <a:chOff x="-44" y="1473"/>
            <a:chExt cx="981" cy="1105"/>
          </a:xfrm>
        </p:grpSpPr>
        <p:pic>
          <p:nvPicPr>
            <p:cNvPr id="18138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8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2745" name="Line 20"/>
          <p:cNvSpPr>
            <a:spLocks noChangeShapeType="1"/>
          </p:cNvSpPr>
          <p:nvPr/>
        </p:nvSpPr>
        <p:spPr bwMode="auto">
          <a:xfrm flipH="1" flipV="1">
            <a:off x="2773363" y="3667125"/>
            <a:ext cx="349250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46" name="Line 21"/>
          <p:cNvSpPr>
            <a:spLocks noChangeShapeType="1"/>
          </p:cNvSpPr>
          <p:nvPr/>
        </p:nvSpPr>
        <p:spPr bwMode="auto">
          <a:xfrm flipH="1">
            <a:off x="2505075" y="3636963"/>
            <a:ext cx="157163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2747" name="Line 22"/>
          <p:cNvSpPr>
            <a:spLocks noChangeShapeType="1"/>
          </p:cNvSpPr>
          <p:nvPr/>
        </p:nvSpPr>
        <p:spPr bwMode="auto">
          <a:xfrm>
            <a:off x="2746375" y="3656013"/>
            <a:ext cx="42863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81290" name="Group 44"/>
          <p:cNvGrpSpPr>
            <a:grpSpLocks/>
          </p:cNvGrpSpPr>
          <p:nvPr/>
        </p:nvGrpSpPr>
        <p:grpSpPr bwMode="auto">
          <a:xfrm>
            <a:off x="2855919" y="3771381"/>
            <a:ext cx="328359" cy="310623"/>
            <a:chOff x="-44" y="1473"/>
            <a:chExt cx="981" cy="1105"/>
          </a:xfrm>
        </p:grpSpPr>
        <p:pic>
          <p:nvPicPr>
            <p:cNvPr id="18137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8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1291" name="Group 44"/>
          <p:cNvGrpSpPr>
            <a:grpSpLocks/>
          </p:cNvGrpSpPr>
          <p:nvPr/>
        </p:nvGrpSpPr>
        <p:grpSpPr bwMode="auto">
          <a:xfrm>
            <a:off x="2253389" y="3774775"/>
            <a:ext cx="328359" cy="310623"/>
            <a:chOff x="-44" y="1473"/>
            <a:chExt cx="981" cy="1105"/>
          </a:xfrm>
        </p:grpSpPr>
        <p:pic>
          <p:nvPicPr>
            <p:cNvPr id="18137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7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1292" name="Group 44"/>
          <p:cNvGrpSpPr>
            <a:grpSpLocks/>
          </p:cNvGrpSpPr>
          <p:nvPr/>
        </p:nvGrpSpPr>
        <p:grpSpPr bwMode="auto">
          <a:xfrm>
            <a:off x="2558293" y="3794453"/>
            <a:ext cx="328359" cy="310623"/>
            <a:chOff x="-44" y="1473"/>
            <a:chExt cx="981" cy="1105"/>
          </a:xfrm>
        </p:grpSpPr>
        <p:pic>
          <p:nvPicPr>
            <p:cNvPr id="18137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7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27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475" y="3508375"/>
            <a:ext cx="392113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752" name="Line 20"/>
          <p:cNvSpPr>
            <a:spLocks noChangeShapeType="1"/>
          </p:cNvSpPr>
          <p:nvPr/>
        </p:nvSpPr>
        <p:spPr bwMode="auto">
          <a:xfrm flipH="1">
            <a:off x="3846513" y="3687763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7275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3538538"/>
            <a:ext cx="392113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81296" name="Group 44"/>
          <p:cNvGrpSpPr>
            <a:grpSpLocks/>
          </p:cNvGrpSpPr>
          <p:nvPr/>
        </p:nvGrpSpPr>
        <p:grpSpPr bwMode="auto">
          <a:xfrm>
            <a:off x="3941686" y="3547462"/>
            <a:ext cx="328359" cy="310623"/>
            <a:chOff x="-44" y="1473"/>
            <a:chExt cx="981" cy="1105"/>
          </a:xfrm>
        </p:grpSpPr>
        <p:pic>
          <p:nvPicPr>
            <p:cNvPr id="18137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37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275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2371725"/>
            <a:ext cx="53975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81298" name="Group 906"/>
          <p:cNvGrpSpPr>
            <a:grpSpLocks/>
          </p:cNvGrpSpPr>
          <p:nvPr/>
        </p:nvGrpSpPr>
        <p:grpSpPr bwMode="auto">
          <a:xfrm>
            <a:off x="3049940" y="1757677"/>
            <a:ext cx="211953" cy="373659"/>
            <a:chOff x="4140" y="429"/>
            <a:chExt cx="1425" cy="2396"/>
          </a:xfrm>
        </p:grpSpPr>
        <p:sp>
          <p:nvSpPr>
            <p:cNvPr id="181341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00" name="Rectangle 908"/>
            <p:cNvSpPr>
              <a:spLocks noChangeArrowheads="1"/>
            </p:cNvSpPr>
            <p:nvPr/>
          </p:nvSpPr>
          <p:spPr bwMode="auto">
            <a:xfrm>
              <a:off x="4202" y="427"/>
              <a:ext cx="1057" cy="2290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1343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344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03" name="Rectangle 911"/>
            <p:cNvSpPr>
              <a:spLocks noChangeArrowheads="1"/>
            </p:cNvSpPr>
            <p:nvPr/>
          </p:nvSpPr>
          <p:spPr bwMode="auto">
            <a:xfrm>
              <a:off x="4212" y="692"/>
              <a:ext cx="598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1346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829" name="AutoShape 913"/>
              <p:cNvSpPr>
                <a:spLocks noChangeArrowheads="1"/>
              </p:cNvSpPr>
              <p:nvPr/>
            </p:nvSpPr>
            <p:spPr bwMode="auto">
              <a:xfrm>
                <a:off x="610" y="2571"/>
                <a:ext cx="73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830" name="AutoShape 914"/>
              <p:cNvSpPr>
                <a:spLocks noChangeArrowheads="1"/>
              </p:cNvSpPr>
              <p:nvPr/>
            </p:nvSpPr>
            <p:spPr bwMode="auto">
              <a:xfrm>
                <a:off x="624" y="2591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2805" name="Rectangle 915"/>
            <p:cNvSpPr>
              <a:spLocks noChangeArrowheads="1"/>
            </p:cNvSpPr>
            <p:nvPr/>
          </p:nvSpPr>
          <p:spPr bwMode="auto">
            <a:xfrm>
              <a:off x="4223" y="1017"/>
              <a:ext cx="598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1348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827" name="AutoShape 917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7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828" name="AutoShape 918"/>
              <p:cNvSpPr>
                <a:spLocks noChangeArrowheads="1"/>
              </p:cNvSpPr>
              <p:nvPr/>
            </p:nvSpPr>
            <p:spPr bwMode="auto">
              <a:xfrm>
                <a:off x="626" y="2582"/>
                <a:ext cx="706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2807" name="Rectangle 919"/>
            <p:cNvSpPr>
              <a:spLocks noChangeArrowheads="1"/>
            </p:cNvSpPr>
            <p:nvPr/>
          </p:nvSpPr>
          <p:spPr bwMode="auto">
            <a:xfrm>
              <a:off x="4212" y="1363"/>
              <a:ext cx="598" cy="4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808" name="Rectangle 920"/>
            <p:cNvSpPr>
              <a:spLocks noChangeArrowheads="1"/>
            </p:cNvSpPr>
            <p:nvPr/>
          </p:nvSpPr>
          <p:spPr bwMode="auto">
            <a:xfrm>
              <a:off x="4223" y="1659"/>
              <a:ext cx="598" cy="4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1351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825" name="AutoShape 922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826" name="AutoShape 923"/>
              <p:cNvSpPr>
                <a:spLocks noChangeArrowheads="1"/>
              </p:cNvSpPr>
              <p:nvPr/>
            </p:nvSpPr>
            <p:spPr bwMode="auto">
              <a:xfrm>
                <a:off x="628" y="2588"/>
                <a:ext cx="74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81352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1353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2823" name="AutoShape 926"/>
              <p:cNvSpPr>
                <a:spLocks noChangeArrowheads="1"/>
              </p:cNvSpPr>
              <p:nvPr/>
            </p:nvSpPr>
            <p:spPr bwMode="auto">
              <a:xfrm>
                <a:off x="609" y="2564"/>
                <a:ext cx="731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824" name="AutoShape 927"/>
              <p:cNvSpPr>
                <a:spLocks noChangeArrowheads="1"/>
              </p:cNvSpPr>
              <p:nvPr/>
            </p:nvSpPr>
            <p:spPr bwMode="auto">
              <a:xfrm>
                <a:off x="623" y="2584"/>
                <a:ext cx="705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2812" name="Rectangle 928"/>
            <p:cNvSpPr>
              <a:spLocks noChangeArrowheads="1"/>
            </p:cNvSpPr>
            <p:nvPr/>
          </p:nvSpPr>
          <p:spPr bwMode="auto">
            <a:xfrm>
              <a:off x="5248" y="427"/>
              <a:ext cx="7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1355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356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15" name="Oval 931"/>
            <p:cNvSpPr>
              <a:spLocks noChangeArrowheads="1"/>
            </p:cNvSpPr>
            <p:nvPr/>
          </p:nvSpPr>
          <p:spPr bwMode="auto">
            <a:xfrm>
              <a:off x="5514" y="2616"/>
              <a:ext cx="53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1358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17" name="AutoShape 933"/>
            <p:cNvSpPr>
              <a:spLocks noChangeArrowheads="1"/>
            </p:cNvSpPr>
            <p:nvPr/>
          </p:nvSpPr>
          <p:spPr bwMode="auto">
            <a:xfrm>
              <a:off x="4138" y="2687"/>
              <a:ext cx="1206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818" name="AutoShape 934"/>
            <p:cNvSpPr>
              <a:spLocks noChangeArrowheads="1"/>
            </p:cNvSpPr>
            <p:nvPr/>
          </p:nvSpPr>
          <p:spPr bwMode="auto">
            <a:xfrm>
              <a:off x="4202" y="2717"/>
              <a:ext cx="1078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819" name="Oval 935"/>
            <p:cNvSpPr>
              <a:spLocks noChangeArrowheads="1"/>
            </p:cNvSpPr>
            <p:nvPr/>
          </p:nvSpPr>
          <p:spPr bwMode="auto">
            <a:xfrm>
              <a:off x="4308" y="2381"/>
              <a:ext cx="160" cy="15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820" name="Oval 936"/>
            <p:cNvSpPr>
              <a:spLocks noChangeArrowheads="1"/>
            </p:cNvSpPr>
            <p:nvPr/>
          </p:nvSpPr>
          <p:spPr bwMode="auto">
            <a:xfrm>
              <a:off x="4490" y="239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i="0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821" name="Oval 937"/>
            <p:cNvSpPr>
              <a:spLocks noChangeArrowheads="1"/>
            </p:cNvSpPr>
            <p:nvPr/>
          </p:nvSpPr>
          <p:spPr bwMode="auto">
            <a:xfrm>
              <a:off x="4661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822" name="Rectangle 938"/>
            <p:cNvSpPr>
              <a:spLocks noChangeArrowheads="1"/>
            </p:cNvSpPr>
            <p:nvPr/>
          </p:nvSpPr>
          <p:spPr bwMode="auto">
            <a:xfrm>
              <a:off x="5066" y="1832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81300" name="Group 906"/>
          <p:cNvGrpSpPr>
            <a:grpSpLocks/>
          </p:cNvGrpSpPr>
          <p:nvPr/>
        </p:nvGrpSpPr>
        <p:grpSpPr bwMode="auto">
          <a:xfrm>
            <a:off x="3398720" y="2086772"/>
            <a:ext cx="211953" cy="373659"/>
            <a:chOff x="4140" y="429"/>
            <a:chExt cx="1425" cy="2396"/>
          </a:xfrm>
        </p:grpSpPr>
        <p:sp>
          <p:nvSpPr>
            <p:cNvPr id="181301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60" name="Rectangle 908"/>
            <p:cNvSpPr>
              <a:spLocks noChangeArrowheads="1"/>
            </p:cNvSpPr>
            <p:nvPr/>
          </p:nvSpPr>
          <p:spPr bwMode="auto">
            <a:xfrm>
              <a:off x="4205" y="434"/>
              <a:ext cx="1046" cy="2280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1303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304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63" name="Rectangle 911"/>
            <p:cNvSpPr>
              <a:spLocks noChangeArrowheads="1"/>
            </p:cNvSpPr>
            <p:nvPr/>
          </p:nvSpPr>
          <p:spPr bwMode="auto">
            <a:xfrm>
              <a:off x="4216" y="699"/>
              <a:ext cx="587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1306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789" name="AutoShape 91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19" cy="17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790" name="AutoShape 914"/>
              <p:cNvSpPr>
                <a:spLocks noChangeArrowheads="1"/>
              </p:cNvSpPr>
              <p:nvPr/>
            </p:nvSpPr>
            <p:spPr bwMode="auto">
              <a:xfrm>
                <a:off x="628" y="2588"/>
                <a:ext cx="693" cy="13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2765" name="Rectangle 915"/>
            <p:cNvSpPr>
              <a:spLocks noChangeArrowheads="1"/>
            </p:cNvSpPr>
            <p:nvPr/>
          </p:nvSpPr>
          <p:spPr bwMode="auto">
            <a:xfrm>
              <a:off x="4226" y="1024"/>
              <a:ext cx="587" cy="4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1308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787" name="AutoShape 917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19" cy="18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788" name="AutoShape 918"/>
              <p:cNvSpPr>
                <a:spLocks noChangeArrowheads="1"/>
              </p:cNvSpPr>
              <p:nvPr/>
            </p:nvSpPr>
            <p:spPr bwMode="auto">
              <a:xfrm>
                <a:off x="630" y="2589"/>
                <a:ext cx="693" cy="13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2767" name="Rectangle 919"/>
            <p:cNvSpPr>
              <a:spLocks noChangeArrowheads="1"/>
            </p:cNvSpPr>
            <p:nvPr/>
          </p:nvSpPr>
          <p:spPr bwMode="auto">
            <a:xfrm>
              <a:off x="4216" y="1360"/>
              <a:ext cx="598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768" name="Rectangle 920"/>
            <p:cNvSpPr>
              <a:spLocks noChangeArrowheads="1"/>
            </p:cNvSpPr>
            <p:nvPr/>
          </p:nvSpPr>
          <p:spPr bwMode="auto">
            <a:xfrm>
              <a:off x="4226" y="1656"/>
              <a:ext cx="598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81311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785" name="AutoShape 922"/>
              <p:cNvSpPr>
                <a:spLocks noChangeArrowheads="1"/>
              </p:cNvSpPr>
              <p:nvPr/>
            </p:nvSpPr>
            <p:spPr bwMode="auto">
              <a:xfrm>
                <a:off x="618" y="2604"/>
                <a:ext cx="718" cy="10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786" name="AutoShape 923"/>
              <p:cNvSpPr>
                <a:spLocks noChangeArrowheads="1"/>
              </p:cNvSpPr>
              <p:nvPr/>
            </p:nvSpPr>
            <p:spPr bwMode="auto">
              <a:xfrm>
                <a:off x="632" y="2622"/>
                <a:ext cx="691" cy="6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81312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1313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2783" name="AutoShape 926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678" cy="17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784" name="AutoShape 927"/>
              <p:cNvSpPr>
                <a:spLocks noChangeArrowheads="1"/>
              </p:cNvSpPr>
              <p:nvPr/>
            </p:nvSpPr>
            <p:spPr bwMode="auto">
              <a:xfrm>
                <a:off x="627" y="2591"/>
                <a:ext cx="651" cy="13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2772" name="Rectangle 928"/>
            <p:cNvSpPr>
              <a:spLocks noChangeArrowheads="1"/>
            </p:cNvSpPr>
            <p:nvPr/>
          </p:nvSpPr>
          <p:spPr bwMode="auto">
            <a:xfrm>
              <a:off x="5251" y="434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1315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316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75" name="Oval 931"/>
            <p:cNvSpPr>
              <a:spLocks noChangeArrowheads="1"/>
            </p:cNvSpPr>
            <p:nvPr/>
          </p:nvSpPr>
          <p:spPr bwMode="auto">
            <a:xfrm>
              <a:off x="5518" y="2612"/>
              <a:ext cx="43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1318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77" name="AutoShape 933"/>
            <p:cNvSpPr>
              <a:spLocks noChangeArrowheads="1"/>
            </p:cNvSpPr>
            <p:nvPr/>
          </p:nvSpPr>
          <p:spPr bwMode="auto">
            <a:xfrm>
              <a:off x="4141" y="2684"/>
              <a:ext cx="1195" cy="14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778" name="AutoShape 934"/>
            <p:cNvSpPr>
              <a:spLocks noChangeArrowheads="1"/>
            </p:cNvSpPr>
            <p:nvPr/>
          </p:nvSpPr>
          <p:spPr bwMode="auto">
            <a:xfrm>
              <a:off x="4205" y="2714"/>
              <a:ext cx="1067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779" name="Oval 935"/>
            <p:cNvSpPr>
              <a:spLocks noChangeArrowheads="1"/>
            </p:cNvSpPr>
            <p:nvPr/>
          </p:nvSpPr>
          <p:spPr bwMode="auto">
            <a:xfrm>
              <a:off x="4312" y="2389"/>
              <a:ext cx="14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780" name="Oval 936"/>
            <p:cNvSpPr>
              <a:spLocks noChangeArrowheads="1"/>
            </p:cNvSpPr>
            <p:nvPr/>
          </p:nvSpPr>
          <p:spPr bwMode="auto">
            <a:xfrm>
              <a:off x="4482" y="2389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i="0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781" name="Oval 937"/>
            <p:cNvSpPr>
              <a:spLocks noChangeArrowheads="1"/>
            </p:cNvSpPr>
            <p:nvPr/>
          </p:nvSpPr>
          <p:spPr bwMode="auto">
            <a:xfrm>
              <a:off x="4664" y="2378"/>
              <a:ext cx="14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782" name="Rectangle 938"/>
            <p:cNvSpPr>
              <a:spLocks noChangeArrowheads="1"/>
            </p:cNvSpPr>
            <p:nvPr/>
          </p:nvSpPr>
          <p:spPr bwMode="auto">
            <a:xfrm>
              <a:off x="5059" y="1839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8572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VLANs: motivation</a:t>
            </a:r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78413" y="1365250"/>
            <a:ext cx="3911600" cy="389572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000099"/>
                </a:solidFill>
                <a:latin typeface="Gill Sans MT" charset="0"/>
                <a:cs typeface="+mn-cs"/>
              </a:rPr>
              <a:t>consider</a:t>
            </a:r>
            <a:r>
              <a:rPr lang="en-US" i="1" dirty="0">
                <a:latin typeface="Gill Sans MT" charset="0"/>
                <a:cs typeface="+mn-cs"/>
              </a:rPr>
              <a:t>: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CS user moves office to EE, but wants connect to CS switch?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single broadcast domain:</a:t>
            </a:r>
          </a:p>
          <a:p>
            <a:pPr marL="681038" lvl="1" indent="-223838">
              <a:defRPr/>
            </a:pPr>
            <a:r>
              <a:rPr lang="en-US" dirty="0">
                <a:latin typeface="Gill Sans MT" charset="0"/>
              </a:rPr>
              <a:t>all layer-2 broadcast traffic (ARP, DHCP, unknown location of destination MAC address) must cross entire LAN </a:t>
            </a:r>
          </a:p>
          <a:p>
            <a:pPr marL="681038" lvl="1" indent="-223838">
              <a:defRPr/>
            </a:pPr>
            <a:r>
              <a:rPr lang="en-US" dirty="0">
                <a:latin typeface="Gill Sans MT" charset="0"/>
              </a:rPr>
              <a:t>security/privacy, efficiency issues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72711" name="Text Box 86"/>
          <p:cNvSpPr txBox="1">
            <a:spLocks noChangeArrowheads="1"/>
          </p:cNvSpPr>
          <p:nvPr/>
        </p:nvSpPr>
        <p:spPr bwMode="auto">
          <a:xfrm>
            <a:off x="346075" y="3976688"/>
            <a:ext cx="1019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Computer </a:t>
            </a:r>
          </a:p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Science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2712" name="Text Box 87"/>
          <p:cNvSpPr txBox="1">
            <a:spLocks noChangeArrowheads="1"/>
          </p:cNvSpPr>
          <p:nvPr/>
        </p:nvSpPr>
        <p:spPr bwMode="auto">
          <a:xfrm>
            <a:off x="2009775" y="4227513"/>
            <a:ext cx="1141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Electrical</a:t>
            </a:r>
          </a:p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Engineering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2713" name="Text Box 88"/>
          <p:cNvSpPr txBox="1">
            <a:spLocks noChangeArrowheads="1"/>
          </p:cNvSpPr>
          <p:nvPr/>
        </p:nvSpPr>
        <p:spPr bwMode="auto">
          <a:xfrm>
            <a:off x="3500438" y="4068763"/>
            <a:ext cx="1139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Computer</a:t>
            </a:r>
          </a:p>
          <a:p>
            <a:pPr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Arial" charset="0"/>
              </a:rPr>
              <a:t>Engineering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81257" name="Picture 23" descr="underline_base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906463"/>
            <a:ext cx="4113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98</a:t>
            </a:fld>
            <a:endParaRPr lang="en-US" sz="1200" dirty="0">
              <a:latin typeface="Tahoma" charset="0"/>
            </a:endParaRPr>
          </a:p>
        </p:txBody>
      </p:sp>
      <p:sp>
        <p:nvSpPr>
          <p:cNvPr id="15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154" name="Group 347"/>
          <p:cNvGrpSpPr>
            <a:grpSpLocks/>
          </p:cNvGrpSpPr>
          <p:nvPr/>
        </p:nvGrpSpPr>
        <p:grpSpPr bwMode="auto">
          <a:xfrm>
            <a:off x="1620192" y="1815942"/>
            <a:ext cx="518892" cy="300522"/>
            <a:chOff x="1871277" y="1576300"/>
            <a:chExt cx="1128371" cy="437861"/>
          </a:xfrm>
        </p:grpSpPr>
        <p:sp>
          <p:nvSpPr>
            <p:cNvPr id="155" name="Oval 154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8" name="Freeform 157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9" name="Freeform 158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0" name="Freeform 159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62" name="Straight Connector 161"/>
            <p:cNvCxnSpPr>
              <a:endCxn id="15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14357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13"/>
          <p:cNvSpPr>
            <a:spLocks noChangeArrowheads="1"/>
          </p:cNvSpPr>
          <p:nvPr/>
        </p:nvSpPr>
        <p:spPr bwMode="auto">
          <a:xfrm>
            <a:off x="7543800" y="2105025"/>
            <a:ext cx="2794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3736" name="Rectangle 212"/>
          <p:cNvSpPr>
            <a:spLocks noChangeArrowheads="1"/>
          </p:cNvSpPr>
          <p:nvPr/>
        </p:nvSpPr>
        <p:spPr bwMode="auto">
          <a:xfrm>
            <a:off x="5470525" y="1889125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37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VLANs</a:t>
            </a:r>
          </a:p>
        </p:txBody>
      </p:sp>
      <p:sp>
        <p:nvSpPr>
          <p:cNvPr id="737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97338" y="355600"/>
            <a:ext cx="4926012" cy="1625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port-based VLAN: </a:t>
            </a:r>
            <a:r>
              <a:rPr lang="en-US" sz="2400" dirty="0">
                <a:latin typeface="Gill Sans MT" charset="0"/>
                <a:cs typeface="+mn-cs"/>
              </a:rPr>
              <a:t>switch ports grouped (by switch management software) so that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single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physical switch ……</a:t>
            </a:r>
          </a:p>
          <a:p>
            <a:pPr>
              <a:defRPr/>
            </a:pPr>
            <a:endParaRPr lang="en-US" sz="2000" dirty="0">
              <a:latin typeface="Gill Sans MT" charset="0"/>
              <a:cs typeface="+mn-cs"/>
            </a:endParaRPr>
          </a:p>
        </p:txBody>
      </p:sp>
      <p:sp>
        <p:nvSpPr>
          <p:cNvPr id="73739" name="Text Box 85"/>
          <p:cNvSpPr txBox="1">
            <a:spLocks noChangeArrowheads="1"/>
          </p:cNvSpPr>
          <p:nvPr/>
        </p:nvSpPr>
        <p:spPr bwMode="auto">
          <a:xfrm>
            <a:off x="681038" y="2265363"/>
            <a:ext cx="2944812" cy="246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200" i="0" dirty="0">
                <a:solidFill>
                  <a:srgbClr val="000000"/>
                </a:solidFill>
                <a:latin typeface="Arial" charset="0"/>
                <a:cs typeface="Arial" charset="0"/>
              </a:rPr>
              <a:t>switch(es) supporting VLAN capabilities can be configured to define multiple </a:t>
            </a:r>
            <a:r>
              <a:rPr lang="en-US" sz="2200" b="1" u="sng" dirty="0">
                <a:solidFill>
                  <a:srgbClr val="CC0000"/>
                </a:solidFill>
                <a:latin typeface="Arial" charset="0"/>
                <a:cs typeface="Arial" charset="0"/>
              </a:rPr>
              <a:t>virtual</a:t>
            </a:r>
            <a:r>
              <a:rPr lang="en-US" sz="2200" i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Arial" charset="0"/>
                <a:cs typeface="Arial" charset="0"/>
              </a:rPr>
              <a:t>LANS over single physical LAN infrastructure.</a:t>
            </a:r>
          </a:p>
        </p:txBody>
      </p:sp>
      <p:sp>
        <p:nvSpPr>
          <p:cNvPr id="73740" name="Rectangle 86"/>
          <p:cNvSpPr>
            <a:spLocks noChangeArrowheads="1"/>
          </p:cNvSpPr>
          <p:nvPr/>
        </p:nvSpPr>
        <p:spPr bwMode="auto">
          <a:xfrm>
            <a:off x="482600" y="1919288"/>
            <a:ext cx="3216275" cy="28130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3741" name="Text Box 87"/>
          <p:cNvSpPr txBox="1">
            <a:spLocks noChangeArrowheads="1"/>
          </p:cNvSpPr>
          <p:nvPr/>
        </p:nvSpPr>
        <p:spPr bwMode="auto">
          <a:xfrm>
            <a:off x="642938" y="1543050"/>
            <a:ext cx="1836737" cy="708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1" dirty="0">
                <a:solidFill>
                  <a:srgbClr val="CC0000"/>
                </a:solidFill>
                <a:latin typeface="Arial" charset="0"/>
                <a:cs typeface="Arial" charset="0"/>
              </a:rPr>
              <a:t>Virtual Local </a:t>
            </a:r>
          </a:p>
          <a:p>
            <a:pPr>
              <a:defRPr/>
            </a:pPr>
            <a:r>
              <a:rPr lang="en-US" sz="2000" b="1" dirty="0">
                <a:solidFill>
                  <a:srgbClr val="CC0000"/>
                </a:solidFill>
                <a:latin typeface="Arial" charset="0"/>
                <a:cs typeface="Arial" charset="0"/>
              </a:rPr>
              <a:t>Area Network</a:t>
            </a:r>
          </a:p>
        </p:txBody>
      </p:sp>
      <p:sp>
        <p:nvSpPr>
          <p:cNvPr id="182282" name="Rectangle 80"/>
          <p:cNvSpPr>
            <a:spLocks noChangeArrowheads="1"/>
          </p:cNvSpPr>
          <p:nvPr/>
        </p:nvSpPr>
        <p:spPr bwMode="auto">
          <a:xfrm>
            <a:off x="5462588" y="2098675"/>
            <a:ext cx="290512" cy="24288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3" name="Rectangle 77"/>
          <p:cNvSpPr>
            <a:spLocks noChangeArrowheads="1"/>
          </p:cNvSpPr>
          <p:nvPr/>
        </p:nvSpPr>
        <p:spPr bwMode="auto">
          <a:xfrm>
            <a:off x="7534275" y="1879600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4" name="Rectangle 76"/>
          <p:cNvSpPr>
            <a:spLocks noChangeArrowheads="1"/>
          </p:cNvSpPr>
          <p:nvPr/>
        </p:nvSpPr>
        <p:spPr bwMode="auto">
          <a:xfrm>
            <a:off x="6643688" y="1884363"/>
            <a:ext cx="890587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5" name="Rectangle 75"/>
          <p:cNvSpPr>
            <a:spLocks noChangeArrowheads="1"/>
          </p:cNvSpPr>
          <p:nvPr/>
        </p:nvSpPr>
        <p:spPr bwMode="auto">
          <a:xfrm>
            <a:off x="5748338" y="1884363"/>
            <a:ext cx="900112" cy="45243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6" name="Rectangle 2"/>
          <p:cNvSpPr>
            <a:spLocks noChangeArrowheads="1"/>
          </p:cNvSpPr>
          <p:nvPr/>
        </p:nvSpPr>
        <p:spPr bwMode="auto">
          <a:xfrm>
            <a:off x="5462588" y="1876425"/>
            <a:ext cx="2370137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7" name="Line 3"/>
          <p:cNvSpPr>
            <a:spLocks noChangeShapeType="1"/>
          </p:cNvSpPr>
          <p:nvPr/>
        </p:nvSpPr>
        <p:spPr bwMode="auto">
          <a:xfrm>
            <a:off x="5464175" y="2092325"/>
            <a:ext cx="23510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88" name="Text Box 6"/>
          <p:cNvSpPr txBox="1">
            <a:spLocks noChangeArrowheads="1"/>
          </p:cNvSpPr>
          <p:nvPr/>
        </p:nvSpPr>
        <p:spPr bwMode="auto">
          <a:xfrm>
            <a:off x="5380038" y="18351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82289" name="Line 7"/>
          <p:cNvSpPr>
            <a:spLocks noChangeShapeType="1"/>
          </p:cNvSpPr>
          <p:nvPr/>
        </p:nvSpPr>
        <p:spPr bwMode="auto">
          <a:xfrm>
            <a:off x="6643688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0" name="AutoShape 8"/>
          <p:cNvSpPr>
            <a:spLocks noChangeArrowheads="1"/>
          </p:cNvSpPr>
          <p:nvPr/>
        </p:nvSpPr>
        <p:spPr bwMode="auto">
          <a:xfrm>
            <a:off x="5434013" y="161766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91" name="Freeform 9"/>
          <p:cNvSpPr>
            <a:spLocks/>
          </p:cNvSpPr>
          <p:nvPr/>
        </p:nvSpPr>
        <p:spPr bwMode="auto">
          <a:xfrm>
            <a:off x="7837488" y="1620838"/>
            <a:ext cx="763587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2" name="Freeform 10"/>
          <p:cNvSpPr>
            <a:spLocks/>
          </p:cNvSpPr>
          <p:nvPr/>
        </p:nvSpPr>
        <p:spPr bwMode="auto">
          <a:xfrm>
            <a:off x="5835650" y="1665288"/>
            <a:ext cx="2228850" cy="150812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3" name="Freeform 11"/>
          <p:cNvSpPr>
            <a:spLocks/>
          </p:cNvSpPr>
          <p:nvPr/>
        </p:nvSpPr>
        <p:spPr bwMode="auto">
          <a:xfrm>
            <a:off x="6308725" y="1665288"/>
            <a:ext cx="1420813" cy="166687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4" name="Line 17"/>
          <p:cNvSpPr>
            <a:spLocks noChangeShapeType="1"/>
          </p:cNvSpPr>
          <p:nvPr/>
        </p:nvSpPr>
        <p:spPr bwMode="auto">
          <a:xfrm>
            <a:off x="7243763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5" name="Line 18"/>
          <p:cNvSpPr>
            <a:spLocks noChangeShapeType="1"/>
          </p:cNvSpPr>
          <p:nvPr/>
        </p:nvSpPr>
        <p:spPr bwMode="auto">
          <a:xfrm>
            <a:off x="6043613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6" name="Line 21"/>
          <p:cNvSpPr>
            <a:spLocks noChangeShapeType="1"/>
          </p:cNvSpPr>
          <p:nvPr/>
        </p:nvSpPr>
        <p:spPr bwMode="auto">
          <a:xfrm>
            <a:off x="5753100" y="18780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7" name="Line 22"/>
          <p:cNvSpPr>
            <a:spLocks noChangeShapeType="1"/>
          </p:cNvSpPr>
          <p:nvPr/>
        </p:nvSpPr>
        <p:spPr bwMode="auto">
          <a:xfrm>
            <a:off x="5462588" y="18907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8" name="Line 23"/>
          <p:cNvSpPr>
            <a:spLocks noChangeShapeType="1"/>
          </p:cNvSpPr>
          <p:nvPr/>
        </p:nvSpPr>
        <p:spPr bwMode="auto">
          <a:xfrm>
            <a:off x="6324600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9" name="Line 24"/>
          <p:cNvSpPr>
            <a:spLocks noChangeShapeType="1"/>
          </p:cNvSpPr>
          <p:nvPr/>
        </p:nvSpPr>
        <p:spPr bwMode="auto">
          <a:xfrm>
            <a:off x="6948488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00" name="Line 25"/>
          <p:cNvSpPr>
            <a:spLocks noChangeShapeType="1"/>
          </p:cNvSpPr>
          <p:nvPr/>
        </p:nvSpPr>
        <p:spPr bwMode="auto">
          <a:xfrm>
            <a:off x="7539038" y="18764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01" name="Text Box 26"/>
          <p:cNvSpPr txBox="1">
            <a:spLocks noChangeArrowheads="1"/>
          </p:cNvSpPr>
          <p:nvPr/>
        </p:nvSpPr>
        <p:spPr bwMode="auto">
          <a:xfrm>
            <a:off x="6261100" y="204470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sp>
        <p:nvSpPr>
          <p:cNvPr id="182302" name="Text Box 27"/>
          <p:cNvSpPr txBox="1">
            <a:spLocks noChangeArrowheads="1"/>
          </p:cNvSpPr>
          <p:nvPr/>
        </p:nvSpPr>
        <p:spPr bwMode="auto">
          <a:xfrm>
            <a:off x="6580188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182303" name="Text Box 28"/>
          <p:cNvSpPr txBox="1">
            <a:spLocks noChangeArrowheads="1"/>
          </p:cNvSpPr>
          <p:nvPr/>
        </p:nvSpPr>
        <p:spPr bwMode="auto">
          <a:xfrm>
            <a:off x="7456488" y="204946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16</a:t>
            </a:r>
          </a:p>
        </p:txBody>
      </p:sp>
      <p:sp>
        <p:nvSpPr>
          <p:cNvPr id="182304" name="Text Box 29"/>
          <p:cNvSpPr txBox="1">
            <a:spLocks noChangeArrowheads="1"/>
          </p:cNvSpPr>
          <p:nvPr/>
        </p:nvSpPr>
        <p:spPr bwMode="auto">
          <a:xfrm>
            <a:off x="6561138" y="204946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10</a:t>
            </a:r>
          </a:p>
        </p:txBody>
      </p:sp>
      <p:sp>
        <p:nvSpPr>
          <p:cNvPr id="182305" name="Text Box 30"/>
          <p:cNvSpPr txBox="1">
            <a:spLocks noChangeArrowheads="1"/>
          </p:cNvSpPr>
          <p:nvPr/>
        </p:nvSpPr>
        <p:spPr bwMode="auto">
          <a:xfrm>
            <a:off x="5389563" y="2035175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82306" name="Text Box 57"/>
          <p:cNvSpPr txBox="1">
            <a:spLocks noChangeArrowheads="1"/>
          </p:cNvSpPr>
          <p:nvPr/>
        </p:nvSpPr>
        <p:spPr bwMode="auto">
          <a:xfrm>
            <a:off x="6256338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182307" name="Line 61"/>
          <p:cNvSpPr>
            <a:spLocks noChangeShapeType="1"/>
          </p:cNvSpPr>
          <p:nvPr/>
        </p:nvSpPr>
        <p:spPr bwMode="auto">
          <a:xfrm flipH="1">
            <a:off x="4702175" y="2211388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08" name="Line 62"/>
          <p:cNvSpPr>
            <a:spLocks noChangeShapeType="1"/>
          </p:cNvSpPr>
          <p:nvPr/>
        </p:nvSpPr>
        <p:spPr bwMode="auto">
          <a:xfrm flipH="1">
            <a:off x="5087938" y="2211388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09" name="Line 63"/>
          <p:cNvSpPr>
            <a:spLocks noChangeShapeType="1"/>
          </p:cNvSpPr>
          <p:nvPr/>
        </p:nvSpPr>
        <p:spPr bwMode="auto">
          <a:xfrm flipH="1">
            <a:off x="5807075" y="2227263"/>
            <a:ext cx="70961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10" name="Text Box 64"/>
          <p:cNvSpPr txBox="1">
            <a:spLocks noChangeArrowheads="1"/>
          </p:cNvSpPr>
          <p:nvPr/>
        </p:nvSpPr>
        <p:spPr bwMode="auto">
          <a:xfrm>
            <a:off x="7527925" y="2589213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182311" name="Line 69"/>
          <p:cNvSpPr>
            <a:spLocks noChangeShapeType="1"/>
          </p:cNvSpPr>
          <p:nvPr/>
        </p:nvSpPr>
        <p:spPr bwMode="auto">
          <a:xfrm>
            <a:off x="6815138" y="2214563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12" name="Line 70"/>
          <p:cNvSpPr>
            <a:spLocks noChangeShapeType="1"/>
          </p:cNvSpPr>
          <p:nvPr/>
        </p:nvSpPr>
        <p:spPr bwMode="auto">
          <a:xfrm>
            <a:off x="6805613" y="2012950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13" name="Line 71"/>
          <p:cNvSpPr>
            <a:spLocks noChangeShapeType="1"/>
          </p:cNvSpPr>
          <p:nvPr/>
        </p:nvSpPr>
        <p:spPr bwMode="auto">
          <a:xfrm>
            <a:off x="7661275" y="1957388"/>
            <a:ext cx="51435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14" name="Text Box 72"/>
          <p:cNvSpPr txBox="1">
            <a:spLocks noChangeArrowheads="1"/>
          </p:cNvSpPr>
          <p:nvPr/>
        </p:nvSpPr>
        <p:spPr bwMode="auto">
          <a:xfrm>
            <a:off x="4692650" y="3132138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Electrical Engineering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1-8)</a:t>
            </a:r>
          </a:p>
        </p:txBody>
      </p:sp>
      <p:sp>
        <p:nvSpPr>
          <p:cNvPr id="182315" name="Text Box 73"/>
          <p:cNvSpPr txBox="1">
            <a:spLocks noChangeArrowheads="1"/>
          </p:cNvSpPr>
          <p:nvPr/>
        </p:nvSpPr>
        <p:spPr bwMode="auto">
          <a:xfrm>
            <a:off x="6854825" y="3119438"/>
            <a:ext cx="1433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Computer Science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9-15)</a:t>
            </a:r>
          </a:p>
        </p:txBody>
      </p:sp>
      <p:sp>
        <p:nvSpPr>
          <p:cNvPr id="182316" name="Text Box 74"/>
          <p:cNvSpPr txBox="1">
            <a:spLocks noChangeArrowheads="1"/>
          </p:cNvSpPr>
          <p:nvPr/>
        </p:nvSpPr>
        <p:spPr bwMode="auto">
          <a:xfrm>
            <a:off x="7451725" y="1825625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15</a:t>
            </a:r>
          </a:p>
        </p:txBody>
      </p:sp>
      <p:sp>
        <p:nvSpPr>
          <p:cNvPr id="182317" name="Oval 81"/>
          <p:cNvSpPr>
            <a:spLocks noChangeArrowheads="1"/>
          </p:cNvSpPr>
          <p:nvPr/>
        </p:nvSpPr>
        <p:spPr bwMode="auto">
          <a:xfrm>
            <a:off x="5578475" y="2190750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18" name="Oval 82"/>
          <p:cNvSpPr>
            <a:spLocks noChangeArrowheads="1"/>
          </p:cNvSpPr>
          <p:nvPr/>
        </p:nvSpPr>
        <p:spPr bwMode="auto">
          <a:xfrm>
            <a:off x="5870575" y="218757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19" name="Oval 83"/>
          <p:cNvSpPr>
            <a:spLocks noChangeArrowheads="1"/>
          </p:cNvSpPr>
          <p:nvPr/>
        </p:nvSpPr>
        <p:spPr bwMode="auto">
          <a:xfrm>
            <a:off x="6457950" y="2192338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20" name="Oval 84"/>
          <p:cNvSpPr>
            <a:spLocks noChangeArrowheads="1"/>
          </p:cNvSpPr>
          <p:nvPr/>
        </p:nvSpPr>
        <p:spPr bwMode="auto">
          <a:xfrm>
            <a:off x="6789738" y="2189163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21" name="Oval 85"/>
          <p:cNvSpPr>
            <a:spLocks noChangeArrowheads="1"/>
          </p:cNvSpPr>
          <p:nvPr/>
        </p:nvSpPr>
        <p:spPr bwMode="auto">
          <a:xfrm>
            <a:off x="6777038" y="1974850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22" name="Oval 86"/>
          <p:cNvSpPr>
            <a:spLocks noChangeArrowheads="1"/>
          </p:cNvSpPr>
          <p:nvPr/>
        </p:nvSpPr>
        <p:spPr bwMode="auto">
          <a:xfrm>
            <a:off x="7651750" y="197167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23" name="Text Box 45"/>
          <p:cNvSpPr txBox="1">
            <a:spLocks noChangeArrowheads="1"/>
          </p:cNvSpPr>
          <p:nvPr/>
        </p:nvSpPr>
        <p:spPr bwMode="auto">
          <a:xfrm>
            <a:off x="5241925" y="255587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grpSp>
        <p:nvGrpSpPr>
          <p:cNvPr id="182324" name="Group 44"/>
          <p:cNvGrpSpPr>
            <a:grpSpLocks/>
          </p:cNvGrpSpPr>
          <p:nvPr/>
        </p:nvGrpSpPr>
        <p:grpSpPr bwMode="auto">
          <a:xfrm>
            <a:off x="4165600" y="2397125"/>
            <a:ext cx="609600" cy="558800"/>
            <a:chOff x="-44" y="1473"/>
            <a:chExt cx="981" cy="1105"/>
          </a:xfrm>
        </p:grpSpPr>
        <p:pic>
          <p:nvPicPr>
            <p:cNvPr id="182414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15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5" name="Group 44"/>
          <p:cNvGrpSpPr>
            <a:grpSpLocks/>
          </p:cNvGrpSpPr>
          <p:nvPr/>
        </p:nvGrpSpPr>
        <p:grpSpPr bwMode="auto">
          <a:xfrm>
            <a:off x="4694238" y="2489200"/>
            <a:ext cx="609600" cy="558800"/>
            <a:chOff x="-44" y="1473"/>
            <a:chExt cx="981" cy="1105"/>
          </a:xfrm>
        </p:grpSpPr>
        <p:pic>
          <p:nvPicPr>
            <p:cNvPr id="182412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13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6" name="Group 44"/>
          <p:cNvGrpSpPr>
            <a:grpSpLocks/>
          </p:cNvGrpSpPr>
          <p:nvPr/>
        </p:nvGrpSpPr>
        <p:grpSpPr bwMode="auto">
          <a:xfrm>
            <a:off x="5414963" y="2509838"/>
            <a:ext cx="609600" cy="558800"/>
            <a:chOff x="-44" y="1473"/>
            <a:chExt cx="981" cy="1105"/>
          </a:xfrm>
        </p:grpSpPr>
        <p:pic>
          <p:nvPicPr>
            <p:cNvPr id="182410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11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7" name="Group 44"/>
          <p:cNvGrpSpPr>
            <a:grpSpLocks/>
          </p:cNvGrpSpPr>
          <p:nvPr/>
        </p:nvGrpSpPr>
        <p:grpSpPr bwMode="auto">
          <a:xfrm>
            <a:off x="6430963" y="2530475"/>
            <a:ext cx="609600" cy="558800"/>
            <a:chOff x="-44" y="1473"/>
            <a:chExt cx="981" cy="1105"/>
          </a:xfrm>
        </p:grpSpPr>
        <p:pic>
          <p:nvPicPr>
            <p:cNvPr id="182408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09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8" name="Group 44"/>
          <p:cNvGrpSpPr>
            <a:grpSpLocks/>
          </p:cNvGrpSpPr>
          <p:nvPr/>
        </p:nvGrpSpPr>
        <p:grpSpPr bwMode="auto">
          <a:xfrm>
            <a:off x="6938963" y="2540000"/>
            <a:ext cx="609600" cy="558800"/>
            <a:chOff x="-44" y="1473"/>
            <a:chExt cx="981" cy="1105"/>
          </a:xfrm>
        </p:grpSpPr>
        <p:pic>
          <p:nvPicPr>
            <p:cNvPr id="18240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0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9" name="Group 44"/>
          <p:cNvGrpSpPr>
            <a:grpSpLocks/>
          </p:cNvGrpSpPr>
          <p:nvPr/>
        </p:nvGrpSpPr>
        <p:grpSpPr bwMode="auto">
          <a:xfrm>
            <a:off x="7802563" y="2357438"/>
            <a:ext cx="609600" cy="558800"/>
            <a:chOff x="-44" y="1473"/>
            <a:chExt cx="981" cy="1105"/>
          </a:xfrm>
        </p:grpSpPr>
        <p:pic>
          <p:nvPicPr>
            <p:cNvPr id="182404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05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902075" y="3695700"/>
            <a:ext cx="5334000" cy="2593975"/>
            <a:chOff x="3902075" y="3695700"/>
            <a:chExt cx="5334289" cy="2593975"/>
          </a:xfrm>
        </p:grpSpPr>
        <p:sp>
          <p:nvSpPr>
            <p:cNvPr id="182332" name="Cloud"/>
            <p:cNvSpPr>
              <a:spLocks noChangeAspect="1" noEditPoints="1" noChangeArrowheads="1"/>
            </p:cNvSpPr>
            <p:nvPr/>
          </p:nvSpPr>
          <p:spPr bwMode="auto">
            <a:xfrm>
              <a:off x="4560888" y="4090988"/>
              <a:ext cx="4516437" cy="121443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734" name="Rectangle 263"/>
            <p:cNvSpPr>
              <a:spLocks noChangeArrowheads="1"/>
            </p:cNvSpPr>
            <p:nvPr/>
          </p:nvSpPr>
          <p:spPr bwMode="auto">
            <a:xfrm>
              <a:off x="5135630" y="4583113"/>
              <a:ext cx="269890" cy="20478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3735" name="Rectangle 262"/>
            <p:cNvSpPr>
              <a:spLocks noChangeArrowheads="1"/>
            </p:cNvSpPr>
            <p:nvPr/>
          </p:nvSpPr>
          <p:spPr bwMode="auto">
            <a:xfrm>
              <a:off x="8064726" y="4811713"/>
              <a:ext cx="279415" cy="238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82335" name="Line 61"/>
            <p:cNvSpPr>
              <a:spLocks noChangeShapeType="1"/>
            </p:cNvSpPr>
            <p:nvPr/>
          </p:nvSpPr>
          <p:spPr bwMode="auto">
            <a:xfrm flipH="1">
              <a:off x="4364038" y="4911725"/>
              <a:ext cx="9017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36" name="Line 62"/>
            <p:cNvSpPr>
              <a:spLocks noChangeShapeType="1"/>
            </p:cNvSpPr>
            <p:nvPr/>
          </p:nvSpPr>
          <p:spPr bwMode="auto">
            <a:xfrm flipH="1">
              <a:off x="4749800" y="4911725"/>
              <a:ext cx="80645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37" name="Line 63"/>
            <p:cNvSpPr>
              <a:spLocks noChangeShapeType="1"/>
            </p:cNvSpPr>
            <p:nvPr/>
          </p:nvSpPr>
          <p:spPr bwMode="auto">
            <a:xfrm flipH="1">
              <a:off x="5468938" y="4921250"/>
              <a:ext cx="684212" cy="366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38" name="Text Box 72"/>
            <p:cNvSpPr txBox="1">
              <a:spLocks noChangeArrowheads="1"/>
            </p:cNvSpPr>
            <p:nvPr/>
          </p:nvSpPr>
          <p:spPr bwMode="auto">
            <a:xfrm>
              <a:off x="4354513" y="5832475"/>
              <a:ext cx="165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Electrical Engineering</a:t>
              </a:r>
            </a:p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(VLAN ports 1-8)</a:t>
              </a:r>
            </a:p>
          </p:txBody>
        </p:sp>
        <p:sp>
          <p:nvSpPr>
            <p:cNvPr id="182339" name="Text Box 45"/>
            <p:cNvSpPr txBox="1">
              <a:spLocks noChangeArrowheads="1"/>
            </p:cNvSpPr>
            <p:nvPr/>
          </p:nvSpPr>
          <p:spPr bwMode="auto">
            <a:xfrm>
              <a:off x="4903788" y="5256213"/>
              <a:ext cx="4127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0" dirty="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grpSp>
          <p:nvGrpSpPr>
            <p:cNvPr id="182340" name="Group 186"/>
            <p:cNvGrpSpPr>
              <a:grpSpLocks/>
            </p:cNvGrpSpPr>
            <p:nvPr/>
          </p:nvGrpSpPr>
          <p:grpSpPr bwMode="auto">
            <a:xfrm>
              <a:off x="5041900" y="4316413"/>
              <a:ext cx="1684338" cy="738187"/>
              <a:chOff x="3479" y="2610"/>
              <a:chExt cx="1061" cy="465"/>
            </a:xfrm>
          </p:grpSpPr>
          <p:sp>
            <p:nvSpPr>
              <p:cNvPr id="182385" name="Rectangle 80"/>
              <p:cNvSpPr>
                <a:spLocks noChangeArrowheads="1"/>
              </p:cNvSpPr>
              <p:nvPr/>
            </p:nvSpPr>
            <p:spPr bwMode="auto">
              <a:xfrm>
                <a:off x="3531" y="2914"/>
                <a:ext cx="183" cy="153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86" name="Rectangle 75"/>
              <p:cNvSpPr>
                <a:spLocks noChangeArrowheads="1"/>
              </p:cNvSpPr>
              <p:nvPr/>
            </p:nvSpPr>
            <p:spPr bwMode="auto">
              <a:xfrm>
                <a:off x="3711" y="2779"/>
                <a:ext cx="567" cy="285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87" name="Rectangle 2"/>
              <p:cNvSpPr>
                <a:spLocks noChangeArrowheads="1"/>
              </p:cNvSpPr>
              <p:nvPr/>
            </p:nvSpPr>
            <p:spPr bwMode="auto">
              <a:xfrm>
                <a:off x="3531" y="2774"/>
                <a:ext cx="745" cy="29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88" name="Line 3"/>
              <p:cNvSpPr>
                <a:spLocks noChangeShapeType="1"/>
              </p:cNvSpPr>
              <p:nvPr/>
            </p:nvSpPr>
            <p:spPr bwMode="auto">
              <a:xfrm>
                <a:off x="3532" y="2910"/>
                <a:ext cx="741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89" name="Text Box 6"/>
              <p:cNvSpPr txBox="1">
                <a:spLocks noChangeArrowheads="1"/>
              </p:cNvSpPr>
              <p:nvPr/>
            </p:nvSpPr>
            <p:spPr bwMode="auto">
              <a:xfrm>
                <a:off x="3479" y="2748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182390" name="AutoShape 8"/>
              <p:cNvSpPr>
                <a:spLocks noChangeArrowheads="1"/>
              </p:cNvSpPr>
              <p:nvPr/>
            </p:nvSpPr>
            <p:spPr bwMode="auto">
              <a:xfrm>
                <a:off x="3513" y="2611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91" name="Freeform 10"/>
              <p:cNvSpPr>
                <a:spLocks/>
              </p:cNvSpPr>
              <p:nvPr/>
            </p:nvSpPr>
            <p:spPr bwMode="auto">
              <a:xfrm>
                <a:off x="3628" y="2639"/>
                <a:ext cx="746" cy="105"/>
              </a:xfrm>
              <a:custGeom>
                <a:avLst/>
                <a:gdLst>
                  <a:gd name="T0" fmla="*/ 0 w 678"/>
                  <a:gd name="T1" fmla="*/ 83 h 110"/>
                  <a:gd name="T2" fmla="*/ 263 w 678"/>
                  <a:gd name="T3" fmla="*/ 82 h 110"/>
                  <a:gd name="T4" fmla="*/ 1007 w 678"/>
                  <a:gd name="T5" fmla="*/ 0 h 110"/>
                  <a:gd name="T6" fmla="*/ 1204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2" name="Line 18"/>
              <p:cNvSpPr>
                <a:spLocks noChangeShapeType="1"/>
              </p:cNvSpPr>
              <p:nvPr/>
            </p:nvSpPr>
            <p:spPr bwMode="auto">
              <a:xfrm>
                <a:off x="3897" y="2777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3" name="Line 21"/>
              <p:cNvSpPr>
                <a:spLocks noChangeShapeType="1"/>
              </p:cNvSpPr>
              <p:nvPr/>
            </p:nvSpPr>
            <p:spPr bwMode="auto">
              <a:xfrm>
                <a:off x="3714" y="2775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4" name="Line 22"/>
              <p:cNvSpPr>
                <a:spLocks noChangeShapeType="1"/>
              </p:cNvSpPr>
              <p:nvPr/>
            </p:nvSpPr>
            <p:spPr bwMode="auto">
              <a:xfrm>
                <a:off x="3531" y="2783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5" name="Line 23"/>
              <p:cNvSpPr>
                <a:spLocks noChangeShapeType="1"/>
              </p:cNvSpPr>
              <p:nvPr/>
            </p:nvSpPr>
            <p:spPr bwMode="auto">
              <a:xfrm>
                <a:off x="4074" y="2780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6" name="Text Box 26"/>
              <p:cNvSpPr txBox="1">
                <a:spLocks noChangeArrowheads="1"/>
              </p:cNvSpPr>
              <p:nvPr/>
            </p:nvSpPr>
            <p:spPr bwMode="auto">
              <a:xfrm>
                <a:off x="4034" y="2880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8</a:t>
                </a:r>
              </a:p>
            </p:txBody>
          </p:sp>
          <p:sp>
            <p:nvSpPr>
              <p:cNvPr id="182397" name="Text Box 30"/>
              <p:cNvSpPr txBox="1">
                <a:spLocks noChangeArrowheads="1"/>
              </p:cNvSpPr>
              <p:nvPr/>
            </p:nvSpPr>
            <p:spPr bwMode="auto">
              <a:xfrm>
                <a:off x="3485" y="2874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182398" name="Text Box 57"/>
              <p:cNvSpPr txBox="1">
                <a:spLocks noChangeArrowheads="1"/>
              </p:cNvSpPr>
              <p:nvPr/>
            </p:nvSpPr>
            <p:spPr bwMode="auto">
              <a:xfrm>
                <a:off x="4031" y="2745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7</a:t>
                </a:r>
              </a:p>
            </p:txBody>
          </p:sp>
          <p:sp>
            <p:nvSpPr>
              <p:cNvPr id="182399" name="Oval 81"/>
              <p:cNvSpPr>
                <a:spLocks noChangeArrowheads="1"/>
              </p:cNvSpPr>
              <p:nvPr/>
            </p:nvSpPr>
            <p:spPr bwMode="auto">
              <a:xfrm>
                <a:off x="3604" y="2972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400" name="Oval 82"/>
              <p:cNvSpPr>
                <a:spLocks noChangeArrowheads="1"/>
              </p:cNvSpPr>
              <p:nvPr/>
            </p:nvSpPr>
            <p:spPr bwMode="auto">
              <a:xfrm>
                <a:off x="3788" y="2970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401" name="Oval 83"/>
              <p:cNvSpPr>
                <a:spLocks noChangeArrowheads="1"/>
              </p:cNvSpPr>
              <p:nvPr/>
            </p:nvSpPr>
            <p:spPr bwMode="auto">
              <a:xfrm>
                <a:off x="4158" y="2973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402" name="Freeform 10"/>
              <p:cNvSpPr>
                <a:spLocks/>
              </p:cNvSpPr>
              <p:nvPr/>
            </p:nvSpPr>
            <p:spPr bwMode="auto">
              <a:xfrm flipV="1">
                <a:off x="3754" y="2639"/>
                <a:ext cx="550" cy="105"/>
              </a:xfrm>
              <a:custGeom>
                <a:avLst/>
                <a:gdLst>
                  <a:gd name="T0" fmla="*/ 0 w 678"/>
                  <a:gd name="T1" fmla="*/ 83 h 110"/>
                  <a:gd name="T2" fmla="*/ 42 w 678"/>
                  <a:gd name="T3" fmla="*/ 82 h 110"/>
                  <a:gd name="T4" fmla="*/ 162 w 678"/>
                  <a:gd name="T5" fmla="*/ 0 h 110"/>
                  <a:gd name="T6" fmla="*/ 193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en-US" dirty="0"/>
              </a:p>
            </p:txBody>
          </p:sp>
          <p:sp>
            <p:nvSpPr>
              <p:cNvPr id="182403" name="Freeform 185"/>
              <p:cNvSpPr>
                <a:spLocks/>
              </p:cNvSpPr>
              <p:nvPr/>
            </p:nvSpPr>
            <p:spPr bwMode="auto">
              <a:xfrm>
                <a:off x="4274" y="2610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41" name="Group 210"/>
            <p:cNvGrpSpPr>
              <a:grpSpLocks/>
            </p:cNvGrpSpPr>
            <p:nvPr/>
          </p:nvGrpSpPr>
          <p:grpSpPr bwMode="auto">
            <a:xfrm>
              <a:off x="7080250" y="4318000"/>
              <a:ext cx="1698625" cy="742950"/>
              <a:chOff x="1003" y="3585"/>
              <a:chExt cx="1070" cy="468"/>
            </a:xfrm>
          </p:grpSpPr>
          <p:grpSp>
            <p:nvGrpSpPr>
              <p:cNvPr id="182366" name="Group 207"/>
              <p:cNvGrpSpPr>
                <a:grpSpLocks/>
              </p:cNvGrpSpPr>
              <p:nvPr/>
            </p:nvGrpSpPr>
            <p:grpSpPr bwMode="auto">
              <a:xfrm>
                <a:off x="1003" y="3723"/>
                <a:ext cx="796" cy="330"/>
                <a:chOff x="2444" y="3759"/>
                <a:chExt cx="796" cy="330"/>
              </a:xfrm>
            </p:grpSpPr>
            <p:sp>
              <p:nvSpPr>
                <p:cNvPr id="182373" name="Rectangle 77"/>
                <p:cNvSpPr>
                  <a:spLocks noChangeArrowheads="1"/>
                </p:cNvSpPr>
                <p:nvPr/>
              </p:nvSpPr>
              <p:spPr bwMode="auto">
                <a:xfrm>
                  <a:off x="3057" y="3793"/>
                  <a:ext cx="183" cy="1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374" name="Rectangle 76"/>
                <p:cNvSpPr>
                  <a:spLocks noChangeArrowheads="1"/>
                </p:cNvSpPr>
                <p:nvPr/>
              </p:nvSpPr>
              <p:spPr bwMode="auto">
                <a:xfrm>
                  <a:off x="2496" y="3796"/>
                  <a:ext cx="561" cy="28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375" name="Line 17"/>
                <p:cNvSpPr>
                  <a:spLocks noChangeShapeType="1"/>
                </p:cNvSpPr>
                <p:nvPr/>
              </p:nvSpPr>
              <p:spPr bwMode="auto">
                <a:xfrm>
                  <a:off x="2874" y="3797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2376" name="Line 24"/>
                <p:cNvSpPr>
                  <a:spLocks noChangeShapeType="1"/>
                </p:cNvSpPr>
                <p:nvPr/>
              </p:nvSpPr>
              <p:spPr bwMode="auto">
                <a:xfrm>
                  <a:off x="2688" y="3794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2377" name="Line 25"/>
                <p:cNvSpPr>
                  <a:spLocks noChangeShapeType="1"/>
                </p:cNvSpPr>
                <p:nvPr/>
              </p:nvSpPr>
              <p:spPr bwMode="auto">
                <a:xfrm>
                  <a:off x="3060" y="3791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237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456" y="3762"/>
                  <a:ext cx="15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9</a:t>
                  </a:r>
                </a:p>
              </p:txBody>
            </p:sp>
            <p:sp>
              <p:nvSpPr>
                <p:cNvPr id="182379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008" y="3900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16</a:t>
                  </a:r>
                </a:p>
              </p:txBody>
            </p:sp>
            <p:sp>
              <p:nvSpPr>
                <p:cNvPr id="18238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444" y="3900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10</a:t>
                  </a:r>
                </a:p>
              </p:txBody>
            </p:sp>
            <p:sp>
              <p:nvSpPr>
                <p:cNvPr id="18238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005" y="3759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15</a:t>
                  </a:r>
                </a:p>
              </p:txBody>
            </p:sp>
            <p:sp>
              <p:nvSpPr>
                <p:cNvPr id="182382" name="Oval 84"/>
                <p:cNvSpPr>
                  <a:spLocks noChangeArrowheads="1"/>
                </p:cNvSpPr>
                <p:nvPr/>
              </p:nvSpPr>
              <p:spPr bwMode="auto">
                <a:xfrm>
                  <a:off x="2588" y="3988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383" name="Oval 85"/>
                <p:cNvSpPr>
                  <a:spLocks noChangeArrowheads="1"/>
                </p:cNvSpPr>
                <p:nvPr/>
              </p:nvSpPr>
              <p:spPr bwMode="auto">
                <a:xfrm>
                  <a:off x="2580" y="3853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384" name="Oval 86"/>
                <p:cNvSpPr>
                  <a:spLocks noChangeArrowheads="1"/>
                </p:cNvSpPr>
                <p:nvPr/>
              </p:nvSpPr>
              <p:spPr bwMode="auto">
                <a:xfrm>
                  <a:off x="3131" y="3851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2367" name="AutoShape 8"/>
              <p:cNvSpPr>
                <a:spLocks noChangeArrowheads="1"/>
              </p:cNvSpPr>
              <p:nvPr/>
            </p:nvSpPr>
            <p:spPr bwMode="auto">
              <a:xfrm>
                <a:off x="1046" y="3586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68" name="Freeform 10"/>
              <p:cNvSpPr>
                <a:spLocks/>
              </p:cNvSpPr>
              <p:nvPr/>
            </p:nvSpPr>
            <p:spPr bwMode="auto">
              <a:xfrm>
                <a:off x="1161" y="3614"/>
                <a:ext cx="746" cy="105"/>
              </a:xfrm>
              <a:custGeom>
                <a:avLst/>
                <a:gdLst>
                  <a:gd name="T0" fmla="*/ 0 w 678"/>
                  <a:gd name="T1" fmla="*/ 83 h 110"/>
                  <a:gd name="T2" fmla="*/ 263 w 678"/>
                  <a:gd name="T3" fmla="*/ 82 h 110"/>
                  <a:gd name="T4" fmla="*/ 1007 w 678"/>
                  <a:gd name="T5" fmla="*/ 0 h 110"/>
                  <a:gd name="T6" fmla="*/ 1204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69" name="Freeform 10"/>
              <p:cNvSpPr>
                <a:spLocks/>
              </p:cNvSpPr>
              <p:nvPr/>
            </p:nvSpPr>
            <p:spPr bwMode="auto">
              <a:xfrm flipV="1">
                <a:off x="1287" y="3614"/>
                <a:ext cx="550" cy="105"/>
              </a:xfrm>
              <a:custGeom>
                <a:avLst/>
                <a:gdLst>
                  <a:gd name="T0" fmla="*/ 0 w 678"/>
                  <a:gd name="T1" fmla="*/ 83 h 110"/>
                  <a:gd name="T2" fmla="*/ 42 w 678"/>
                  <a:gd name="T3" fmla="*/ 82 h 110"/>
                  <a:gd name="T4" fmla="*/ 162 w 678"/>
                  <a:gd name="T5" fmla="*/ 0 h 110"/>
                  <a:gd name="T6" fmla="*/ 193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en-US" dirty="0"/>
              </a:p>
            </p:txBody>
          </p:sp>
          <p:sp>
            <p:nvSpPr>
              <p:cNvPr id="182370" name="Freeform 206"/>
              <p:cNvSpPr>
                <a:spLocks/>
              </p:cNvSpPr>
              <p:nvPr/>
            </p:nvSpPr>
            <p:spPr bwMode="auto">
              <a:xfrm>
                <a:off x="1807" y="3585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82371" name="Freeform 208"/>
              <p:cNvSpPr>
                <a:spLocks/>
              </p:cNvSpPr>
              <p:nvPr/>
            </p:nvSpPr>
            <p:spPr bwMode="auto">
              <a:xfrm>
                <a:off x="1044" y="3747"/>
                <a:ext cx="762" cy="303"/>
              </a:xfrm>
              <a:custGeom>
                <a:avLst/>
                <a:gdLst>
                  <a:gd name="T0" fmla="*/ 0 w 762"/>
                  <a:gd name="T1" fmla="*/ 3 h 303"/>
                  <a:gd name="T2" fmla="*/ 0 w 762"/>
                  <a:gd name="T3" fmla="*/ 303 h 303"/>
                  <a:gd name="T4" fmla="*/ 762 w 762"/>
                  <a:gd name="T5" fmla="*/ 303 h 303"/>
                  <a:gd name="T6" fmla="*/ 762 w 762"/>
                  <a:gd name="T7" fmla="*/ 0 h 3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" h="303">
                    <a:moveTo>
                      <a:pt x="0" y="3"/>
                    </a:moveTo>
                    <a:lnTo>
                      <a:pt x="0" y="303"/>
                    </a:lnTo>
                    <a:lnTo>
                      <a:pt x="762" y="303"/>
                    </a:lnTo>
                    <a:lnTo>
                      <a:pt x="762" y="0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73840" name="Line 209"/>
              <p:cNvSpPr>
                <a:spLocks noChangeShapeType="1"/>
              </p:cNvSpPr>
              <p:nvPr/>
            </p:nvSpPr>
            <p:spPr bwMode="auto">
              <a:xfrm flipV="1">
                <a:off x="1044" y="3888"/>
                <a:ext cx="768" cy="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82342" name="Text Box 64"/>
            <p:cNvSpPr txBox="1">
              <a:spLocks noChangeArrowheads="1"/>
            </p:cNvSpPr>
            <p:nvPr/>
          </p:nvSpPr>
          <p:spPr bwMode="auto">
            <a:xfrm>
              <a:off x="8037513" y="5297488"/>
              <a:ext cx="4127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0" dirty="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182343" name="Line 69"/>
            <p:cNvSpPr>
              <a:spLocks noChangeShapeType="1"/>
            </p:cNvSpPr>
            <p:nvPr/>
          </p:nvSpPr>
          <p:spPr bwMode="auto">
            <a:xfrm>
              <a:off x="7324725" y="4922838"/>
              <a:ext cx="10160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44" name="Line 70"/>
            <p:cNvSpPr>
              <a:spLocks noChangeShapeType="1"/>
            </p:cNvSpPr>
            <p:nvPr/>
          </p:nvSpPr>
          <p:spPr bwMode="auto">
            <a:xfrm>
              <a:off x="7315200" y="4721225"/>
              <a:ext cx="479425" cy="603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45" name="Line 71"/>
            <p:cNvSpPr>
              <a:spLocks noChangeShapeType="1"/>
            </p:cNvSpPr>
            <p:nvPr/>
          </p:nvSpPr>
          <p:spPr bwMode="auto">
            <a:xfrm>
              <a:off x="8170863" y="4665663"/>
              <a:ext cx="514350" cy="484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46" name="Text Box 73"/>
            <p:cNvSpPr txBox="1">
              <a:spLocks noChangeArrowheads="1"/>
            </p:cNvSpPr>
            <p:nvPr/>
          </p:nvSpPr>
          <p:spPr bwMode="auto">
            <a:xfrm>
              <a:off x="7364413" y="5827713"/>
              <a:ext cx="14335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Computer Science</a:t>
              </a:r>
            </a:p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(VLAN ports 9-16)</a:t>
              </a:r>
            </a:p>
          </p:txBody>
        </p:sp>
        <p:sp>
          <p:nvSpPr>
            <p:cNvPr id="73796" name="Rectangle 211"/>
            <p:cNvSpPr>
              <a:spLocks noChangeArrowheads="1"/>
            </p:cNvSpPr>
            <p:nvPr/>
          </p:nvSpPr>
          <p:spPr bwMode="auto">
            <a:xfrm>
              <a:off x="4095760" y="3695700"/>
              <a:ext cx="5140604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0"/>
                <a:buNone/>
                <a:defRPr/>
              </a:pPr>
              <a:r>
                <a:rPr lang="en-US" sz="2400" i="0" dirty="0">
                  <a:solidFill>
                    <a:srgbClr val="000000"/>
                  </a:solidFill>
                  <a:latin typeface="Gill Sans MT" charset="0"/>
                  <a:cs typeface="+mn-cs"/>
                </a:rPr>
                <a:t>… operates as </a:t>
              </a:r>
              <a:r>
                <a:rPr lang="en-US" sz="2400" dirty="0">
                  <a:solidFill>
                    <a:srgbClr val="CC0000"/>
                  </a:solidFill>
                  <a:latin typeface="Gill Sans MT" charset="0"/>
                  <a:cs typeface="+mn-cs"/>
                </a:rPr>
                <a:t>multiple</a:t>
              </a:r>
              <a:r>
                <a:rPr lang="en-US" sz="2400" i="0" dirty="0">
                  <a:solidFill>
                    <a:srgbClr val="CC0000"/>
                  </a:solidFill>
                  <a:latin typeface="Gill Sans MT" charset="0"/>
                  <a:cs typeface="+mn-cs"/>
                </a:rPr>
                <a:t> </a:t>
              </a:r>
              <a:r>
                <a:rPr lang="en-US" sz="2400" i="0" dirty="0">
                  <a:solidFill>
                    <a:srgbClr val="000000"/>
                  </a:solidFill>
                  <a:latin typeface="Gill Sans MT" charset="0"/>
                  <a:cs typeface="+mn-cs"/>
                </a:rPr>
                <a:t>virtual switches</a:t>
              </a:r>
            </a:p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0"/>
                <a:buChar char="v"/>
                <a:defRPr/>
              </a:pPr>
              <a:endParaRPr lang="en-US" sz="2000" i="0" dirty="0">
                <a:solidFill>
                  <a:srgbClr val="000000"/>
                </a:solidFill>
                <a:latin typeface="Gill Sans MT" charset="0"/>
                <a:cs typeface="+mn-cs"/>
              </a:endParaRPr>
            </a:p>
          </p:txBody>
        </p:sp>
        <p:grpSp>
          <p:nvGrpSpPr>
            <p:cNvPr id="182348" name="Group 44"/>
            <p:cNvGrpSpPr>
              <a:grpSpLocks/>
            </p:cNvGrpSpPr>
            <p:nvPr/>
          </p:nvGrpSpPr>
          <p:grpSpPr bwMode="auto">
            <a:xfrm>
              <a:off x="3902075" y="5110163"/>
              <a:ext cx="609600" cy="558800"/>
              <a:chOff x="-44" y="1473"/>
              <a:chExt cx="981" cy="1105"/>
            </a:xfrm>
          </p:grpSpPr>
          <p:pic>
            <p:nvPicPr>
              <p:cNvPr id="18236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6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49" name="Group 44"/>
            <p:cNvGrpSpPr>
              <a:grpSpLocks/>
            </p:cNvGrpSpPr>
            <p:nvPr/>
          </p:nvGrpSpPr>
          <p:grpSpPr bwMode="auto">
            <a:xfrm>
              <a:off x="4429125" y="5202238"/>
              <a:ext cx="609600" cy="558800"/>
              <a:chOff x="-44" y="1473"/>
              <a:chExt cx="981" cy="1105"/>
            </a:xfrm>
          </p:grpSpPr>
          <p:pic>
            <p:nvPicPr>
              <p:cNvPr id="18236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6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50" name="Group 44"/>
            <p:cNvGrpSpPr>
              <a:grpSpLocks/>
            </p:cNvGrpSpPr>
            <p:nvPr/>
          </p:nvGrpSpPr>
          <p:grpSpPr bwMode="auto">
            <a:xfrm>
              <a:off x="5151438" y="5222875"/>
              <a:ext cx="609600" cy="558800"/>
              <a:chOff x="-44" y="1473"/>
              <a:chExt cx="981" cy="1105"/>
            </a:xfrm>
          </p:grpSpPr>
          <p:pic>
            <p:nvPicPr>
              <p:cNvPr id="18236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6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51" name="Group 44"/>
            <p:cNvGrpSpPr>
              <a:grpSpLocks/>
            </p:cNvGrpSpPr>
            <p:nvPr/>
          </p:nvGrpSpPr>
          <p:grpSpPr bwMode="auto">
            <a:xfrm>
              <a:off x="6969125" y="5253038"/>
              <a:ext cx="609600" cy="558800"/>
              <a:chOff x="-44" y="1473"/>
              <a:chExt cx="981" cy="1105"/>
            </a:xfrm>
          </p:grpSpPr>
          <p:pic>
            <p:nvPicPr>
              <p:cNvPr id="18235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5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52" name="Group 44"/>
            <p:cNvGrpSpPr>
              <a:grpSpLocks/>
            </p:cNvGrpSpPr>
            <p:nvPr/>
          </p:nvGrpSpPr>
          <p:grpSpPr bwMode="auto">
            <a:xfrm>
              <a:off x="7477125" y="5262563"/>
              <a:ext cx="609600" cy="558800"/>
              <a:chOff x="-44" y="1473"/>
              <a:chExt cx="981" cy="1105"/>
            </a:xfrm>
          </p:grpSpPr>
          <p:pic>
            <p:nvPicPr>
              <p:cNvPr id="18235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5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53" name="Group 44"/>
            <p:cNvGrpSpPr>
              <a:grpSpLocks/>
            </p:cNvGrpSpPr>
            <p:nvPr/>
          </p:nvGrpSpPr>
          <p:grpSpPr bwMode="auto">
            <a:xfrm>
              <a:off x="8340725" y="5080000"/>
              <a:ext cx="609600" cy="558800"/>
              <a:chOff x="-44" y="1473"/>
              <a:chExt cx="981" cy="1105"/>
            </a:xfrm>
          </p:grpSpPr>
          <p:pic>
            <p:nvPicPr>
              <p:cNvPr id="18235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5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182331" name="Picture 2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033463"/>
            <a:ext cx="16557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99</a:t>
            </a:fld>
            <a:endParaRPr lang="en-US" sz="1200" dirty="0">
              <a:latin typeface="Tahoma" charset="0"/>
            </a:endParaRPr>
          </a:p>
        </p:txBody>
      </p:sp>
      <p:sp>
        <p:nvSpPr>
          <p:cNvPr id="14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1885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bg1">
                <a:lumMod val="95000"/>
              </a:schemeClr>
            </a:gs>
            <a:gs pos="100000">
              <a:schemeClr val="accent5">
                <a:lumMod val="75000"/>
              </a:schemeClr>
            </a:gs>
          </a:gsLst>
        </a:gra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19619</TotalTime>
  <Words>8436</Words>
  <Application>Microsoft Office PowerPoint</Application>
  <PresentationFormat>On-screen Show (4:3)</PresentationFormat>
  <Paragraphs>2083</Paragraphs>
  <Slides>118</Slides>
  <Notes>86</Notes>
  <HiddenSlides>11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31" baseType="lpstr">
      <vt:lpstr>MS Mincho</vt:lpstr>
      <vt:lpstr>Arial</vt:lpstr>
      <vt:lpstr>Calibri</vt:lpstr>
      <vt:lpstr>Comic Sans MS</vt:lpstr>
      <vt:lpstr>Courier New</vt:lpstr>
      <vt:lpstr>Gill Sans MT</vt:lpstr>
      <vt:lpstr>Helvetica</vt:lpstr>
      <vt:lpstr>Tahoma</vt:lpstr>
      <vt:lpstr>Times New Roman</vt:lpstr>
      <vt:lpstr>Wingdings</vt:lpstr>
      <vt:lpstr>ZapfDingbats</vt:lpstr>
      <vt:lpstr>Default Design</vt:lpstr>
      <vt:lpstr>Equation</vt:lpstr>
      <vt:lpstr>PowerPoint Presentation</vt:lpstr>
      <vt:lpstr>Chapter 6: Link layer and LANs</vt:lpstr>
      <vt:lpstr>Link layer, LANs: outline</vt:lpstr>
      <vt:lpstr>Link layer: introduction</vt:lpstr>
      <vt:lpstr>PowerPoint Presentation</vt:lpstr>
      <vt:lpstr>Link layer: context</vt:lpstr>
      <vt:lpstr>PowerPoint Presentation</vt:lpstr>
      <vt:lpstr>Link layer services</vt:lpstr>
      <vt:lpstr>Link layer services (more)</vt:lpstr>
      <vt:lpstr>Where is the link layer implemented?</vt:lpstr>
      <vt:lpstr>Adaptors communicating</vt:lpstr>
      <vt:lpstr>Link layer, LANs: outline</vt:lpstr>
      <vt:lpstr>Error detection</vt:lpstr>
      <vt:lpstr>Parity checking</vt:lpstr>
      <vt:lpstr>PowerPoint Presentation</vt:lpstr>
      <vt:lpstr>PowerPoint Presentation</vt:lpstr>
      <vt:lpstr>Internet checksum (review)</vt:lpstr>
      <vt:lpstr>Cyclic redundancy check</vt:lpstr>
      <vt:lpstr>Cyclic redundancy check</vt:lpstr>
      <vt:lpstr>Cyclic redundancy check</vt:lpstr>
      <vt:lpstr>PowerPoint Presentation</vt:lpstr>
      <vt:lpstr>PowerPoint Presentation</vt:lpstr>
      <vt:lpstr>Link layer, LANs: outline</vt:lpstr>
      <vt:lpstr>Multiple access links, protocols</vt:lpstr>
      <vt:lpstr>PowerPoint Presentation</vt:lpstr>
      <vt:lpstr>Multiple access protocols</vt:lpstr>
      <vt:lpstr>Multiple access protocols</vt:lpstr>
      <vt:lpstr>An ideal multiple access protocol</vt:lpstr>
      <vt:lpstr>MAC protocols: taxonomy</vt:lpstr>
      <vt:lpstr>MAC protocols</vt:lpstr>
      <vt:lpstr>Channel partitioning MAC protocols: TDMA</vt:lpstr>
      <vt:lpstr>Channel partitioning MAC protocols: FDMA</vt:lpstr>
      <vt:lpstr>Channel partitioning MAC protocols: CDMA</vt:lpstr>
      <vt:lpstr>Random access protocols</vt:lpstr>
      <vt:lpstr>Random access protocols</vt:lpstr>
      <vt:lpstr>Slotted ALOHA</vt:lpstr>
      <vt:lpstr>PowerPoint Presentation</vt:lpstr>
      <vt:lpstr>Slotted ALOHA</vt:lpstr>
      <vt:lpstr>Slotted ALOHA: efficiency</vt:lpstr>
      <vt:lpstr>Pure (unslotted) ALOHA</vt:lpstr>
      <vt:lpstr>PowerPoint Presentation</vt:lpstr>
      <vt:lpstr>Pure ALOHA efficiency</vt:lpstr>
      <vt:lpstr>PowerPoint Presentation</vt:lpstr>
      <vt:lpstr>CSMA (carrier sense multiple access)</vt:lpstr>
      <vt:lpstr>PowerPoint Presentation</vt:lpstr>
      <vt:lpstr>CSMA collisions</vt:lpstr>
      <vt:lpstr>CSMA/CD (collision detection)</vt:lpstr>
      <vt:lpstr>CSMA/CD (collision detection)</vt:lpstr>
      <vt:lpstr>Ethernet CSMA/CD algorithm</vt:lpstr>
      <vt:lpstr>CSMA/CD efficiency</vt:lpstr>
      <vt:lpstr>“Taking turns” MAC protocols</vt:lpstr>
      <vt:lpstr>“Taking turns” MAC protocols</vt:lpstr>
      <vt:lpstr>“Taking turns” MAC protocols</vt:lpstr>
      <vt:lpstr>PowerPoint Presentation</vt:lpstr>
      <vt:lpstr>PowerPoint Presentation</vt:lpstr>
      <vt:lpstr> Summary of MAC protocols</vt:lpstr>
      <vt:lpstr>Link layer, LANs: outline</vt:lpstr>
      <vt:lpstr>PowerPoint Presentation</vt:lpstr>
      <vt:lpstr>MAC addresses and ARP</vt:lpstr>
      <vt:lpstr>LAN addresses and ARP</vt:lpstr>
      <vt:lpstr>PowerPoint Presentation</vt:lpstr>
      <vt:lpstr>LAN addresses (more)</vt:lpstr>
      <vt:lpstr>ARP: address resolution protocol</vt:lpstr>
      <vt:lpstr>ARP: address resolution protocol</vt:lpstr>
      <vt:lpstr>ARP protocol: same LAN</vt:lpstr>
      <vt:lpstr>PowerPoint Presentation</vt:lpstr>
      <vt:lpstr>PowerPoint Presentation</vt:lpstr>
      <vt:lpstr>PowerPoint Presentation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PowerPoint Presentation</vt:lpstr>
      <vt:lpstr>PowerPoint Presentation</vt:lpstr>
      <vt:lpstr>PowerPoint Presentation</vt:lpstr>
      <vt:lpstr>PowerPoint Presentation</vt:lpstr>
      <vt:lpstr>Link layer, LANs: outline</vt:lpstr>
      <vt:lpstr>Ethernet</vt:lpstr>
      <vt:lpstr>Ethernet: physical topology</vt:lpstr>
      <vt:lpstr>Ethernet frame structure</vt:lpstr>
      <vt:lpstr>Ethernet frame structure (more)</vt:lpstr>
      <vt:lpstr>Ethernet: unreliable, connectionless</vt:lpstr>
      <vt:lpstr>802.3 Ethernet standards: link &amp; physical layers</vt:lpstr>
      <vt:lpstr>Link layer, LANs: outline</vt:lpstr>
      <vt:lpstr>Ethernet switch</vt:lpstr>
      <vt:lpstr>Switch: multiple simultaneous transmissions</vt:lpstr>
      <vt:lpstr>Switch forwarding table</vt:lpstr>
      <vt:lpstr>Switch: self-learning</vt:lpstr>
      <vt:lpstr>Switch: frame filtering/forwarding</vt:lpstr>
      <vt:lpstr>Self-learning, forwarding: example</vt:lpstr>
      <vt:lpstr>Interconnecting switches</vt:lpstr>
      <vt:lpstr>PowerPoint Presentation</vt:lpstr>
      <vt:lpstr>PowerPoint Presentation</vt:lpstr>
      <vt:lpstr>Institutional network</vt:lpstr>
      <vt:lpstr>Switches vs. routers</vt:lpstr>
      <vt:lpstr>VLANs: motivation</vt:lpstr>
      <vt:lpstr>VLANs</vt:lpstr>
      <vt:lpstr>Port-based VLAN</vt:lpstr>
      <vt:lpstr>VLANS spanning multiple switches</vt:lpstr>
      <vt:lpstr>PowerPoint Presentation</vt:lpstr>
      <vt:lpstr>Link layer, LANs: outline</vt:lpstr>
      <vt:lpstr>Data center networks </vt:lpstr>
      <vt:lpstr>Datacenter networks: network elements</vt:lpstr>
      <vt:lpstr>PowerPoint Presentation</vt:lpstr>
      <vt:lpstr>PowerPoint Presentation</vt:lpstr>
      <vt:lpstr>Link layer, LANs: outline</vt:lpstr>
      <vt:lpstr>Synthesis: a day in the life of a web request</vt:lpstr>
      <vt:lpstr>A day in the life: scenario</vt:lpstr>
      <vt:lpstr>A day in the life… connecting to the Internet</vt:lpstr>
      <vt:lpstr>A day in the life… connecting to the Internet</vt:lpstr>
      <vt:lpstr>A day in the life… ARP (before DNS, before HTTP)</vt:lpstr>
      <vt:lpstr>A day in the life… using DNS</vt:lpstr>
      <vt:lpstr>A day in the life…TCP connection carrying HTTP</vt:lpstr>
      <vt:lpstr>A day in the life… HTTP request/reply </vt:lpstr>
      <vt:lpstr>Chapter 6: Summary</vt:lpstr>
      <vt:lpstr>Chapter 6: let’s take a breath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4</dc:title>
  <dc:creator>Jim Kurose and Keith Ross</dc:creator>
  <cp:lastModifiedBy>Muhammad Zafran</cp:lastModifiedBy>
  <cp:revision>541</cp:revision>
  <dcterms:created xsi:type="dcterms:W3CDTF">1999-10-08T19:08:27Z</dcterms:created>
  <dcterms:modified xsi:type="dcterms:W3CDTF">2025-12-24T00:20:56Z</dcterms:modified>
</cp:coreProperties>
</file>